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5" Type="http://schemas.openxmlformats.org/officeDocument/2006/relationships/viewProps" Target="viewProps.xml" /><Relationship Id="rId3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7" Type="http://schemas.openxmlformats.org/officeDocument/2006/relationships/tableStyles" Target="tableStyles.xml" /><Relationship Id="rId3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factors" TargetMode="External" /><Relationship Id="rId3" Type="http://schemas.openxmlformats.org/officeDocument/2006/relationships/hyperlink" Target="https://r4ds.hadley.nz/layers" TargetMode="Externa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factors" TargetMode="External" /><Relationship Id="rId3" Type="http://schemas.openxmlformats.org/officeDocument/2006/relationships/hyperlink" Target="https://cran.r-project.org/package=emmeans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11 — One-Way ANOVA: Comparing Many Groups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Partitioning variance, checking assumptions, and post-hoc tests with emmeans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Explore First — Boxplot by Species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Before the plot renders — do you expect all three species to differ, or just one? Which species do you think is heaviest?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mass_box_plot &lt;- 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body_mass_g,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"Species"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"Body Mass (g)"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mass_box_plot</a:t>
            </a:r>
          </a:p>
        </p:txBody>
      </p:sp>
      <p:pic>
        <p:nvPicPr>
          <p:cNvPr descr="one_way_anova_lecture_files/figure-pptx/boxplot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Always plot before you test.</a:t>
            </a:r>
          </a:p>
          <a:p>
            <a:pPr lvl="0"/>
            <a:r>
              <a:rPr/>
              <a:t>The picture usually tells the story before the </a:t>
            </a:r>
            <a:r>
              <a:rPr i="1"/>
              <a:t>p</a:t>
            </a:r>
            <a:r>
              <a:rPr/>
              <a:t>-value confirms it</a:t>
            </a:r>
          </a:p>
          <a:p>
            <a:pPr lvl="0"/>
            <a:r>
              <a:rPr/>
              <a:t>Look for separation between boxes and roughly similar spread</a:t>
            </a:r>
          </a:p>
          <a:p>
            <a:pPr lvl="0" indent="0" marL="0">
              <a:buNone/>
            </a:pPr>
            <a:r>
              <a:rPr/>
              <a:t>📖 R4DS §9 — Layers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1–3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Load the penguins, plot body mass by species, and write your hypotheses. Predict which species differ before you run anything.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Fit the Model &amp; Check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fitting the model, then checking normality of the residuals and equal variance across groups.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4–6</a:t>
            </a:r>
            <a:r>
              <a:rPr sz="2000"/>
              <a:t> (fit, QQ + Shapiro on residuals, Levene’s test).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Fit the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ANOVA is a linear model with a categorical X 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penguins_df)</a:t>
            </a:r>
          </a:p>
          <a:p>
            <a:pPr lvl="0"/>
            <a:r>
              <a:rPr>
                <a:latin typeface="Courier"/>
              </a:rPr>
              <a:t>lm(Y ~ X)</a:t>
            </a:r>
            <a:r>
              <a:rPr/>
              <a:t> — the </a:t>
            </a:r>
            <a:r>
              <a:rPr i="1"/>
              <a:t>same</a:t>
            </a:r>
            <a:r>
              <a:rPr/>
              <a:t> syntax as regression (Lecture 06)</a:t>
            </a:r>
          </a:p>
          <a:p>
            <a:pPr lvl="0"/>
            <a:r>
              <a:rPr/>
              <a:t>When </a:t>
            </a:r>
            <a:r>
              <a:rPr>
                <a:latin typeface="Courier"/>
              </a:rPr>
              <a:t>X</a:t>
            </a:r>
            <a:r>
              <a:rPr/>
              <a:t> is </a:t>
            </a:r>
            <a:r>
              <a:rPr b="1"/>
              <a:t>categorical</a:t>
            </a:r>
            <a:r>
              <a:rPr/>
              <a:t>, that linear model </a:t>
            </a:r>
            <a:r>
              <a:rPr i="1"/>
              <a:t>is</a:t>
            </a:r>
            <a:r>
              <a:rPr/>
              <a:t> a one-way ANOVA</a:t>
            </a:r>
          </a:p>
          <a:p>
            <a:pPr lvl="0"/>
            <a:r>
              <a:rPr/>
              <a:t>We check assumptions on this model </a:t>
            </a:r>
            <a:r>
              <a:rPr b="1"/>
              <a:t>before</a:t>
            </a:r>
            <a:r>
              <a:rPr/>
              <a:t> reading any </a:t>
            </a:r>
            <a:r>
              <a:rPr i="1"/>
              <a:t>p</a:t>
            </a:r>
            <a:r>
              <a:rPr/>
              <a:t>-value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ANOVA and regression are the </a:t>
            </a:r>
            <a:r>
              <a:rPr sz="2000" b="1"/>
              <a:t>same machinery</a:t>
            </a:r>
            <a:r>
              <a:rPr sz="2000"/>
              <a:t> (</a:t>
            </a:r>
            <a:r>
              <a:rPr sz="2000">
                <a:latin typeface="Courier"/>
              </a:rPr>
              <a:t>lm</a:t>
            </a:r>
            <a:r>
              <a:rPr sz="2000"/>
              <a:t>). ANOVA just has a grouping variable instead of a numeric one.</a:t>
            </a:r>
          </a:p>
          <a:p>
            <a:pPr lvl="0" indent="0" marL="0">
              <a:buNone/>
            </a:pPr>
            <a:r>
              <a:rPr/>
              <a:t>📖 W&amp;S §15.2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Assumption 1 — Normality of the Residuals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QQ plot of residuals — points should track the line 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qq_mass_plot &lt;- 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resid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residuals</a:t>
            </a:r>
            <a:r>
              <a:rPr>
                <a:solidFill>
                  <a:srgbClr val="003B4F"/>
                </a:solidFill>
                <a:latin typeface="Courier"/>
              </a:rPr>
              <a:t>(mass_model))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sample =</a:t>
            </a:r>
            <a:r>
              <a:rPr>
                <a:solidFill>
                  <a:srgbClr val="003B4F"/>
                </a:solidFill>
                <a:latin typeface="Courier"/>
              </a:rPr>
              <a:t> resid))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"red"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"Theoretical"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"Sample residuals"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qq_mass_plot</a:t>
            </a:r>
          </a:p>
        </p:txBody>
      </p:sp>
      <p:pic>
        <p:nvPicPr>
          <p:cNvPr descr="one_way_anova_lecture_files/figure-pptx/qq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residuals</a:t>
            </a:r>
            <a:r>
              <a:rPr>
                <a:solidFill>
                  <a:srgbClr val="003B4F"/>
                </a:solidFill>
                <a:latin typeface="Courier"/>
              </a:rPr>
              <a:t>(mass_model))</a:t>
            </a:r>
          </a:p>
          <a:p>
            <a:pPr lvl="0" indent="0">
              <a:buNone/>
            </a:pPr>
            <a:r>
              <a:rPr>
                <a:latin typeface="Courier"/>
              </a:rPr>
              <a:t>
    Shapiro-Wilk normality test
data:  residuals(mass_model)
W = 0.99166, p-value = 0.05118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/>
            <a:r>
              <a:rPr/>
              <a:t>Check normality of the </a:t>
            </a:r>
            <a:r>
              <a:rPr b="1"/>
              <a:t>residuals</a:t>
            </a:r>
            <a:r>
              <a:rPr/>
              <a:t>, not the raw masses</a:t>
            </a:r>
          </a:p>
          <a:p>
            <a:pPr lvl="0"/>
            <a:r>
              <a:rPr/>
              <a:t>The QQ plot is the main tool; Shapiro-Wilk is a formal check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Large-sample caution:</a:t>
            </a:r>
            <a:r>
              <a:rPr sz="2000"/>
              <a:t> with ~340 birds, Shapiro-Wilk flags </a:t>
            </a:r>
            <a:r>
              <a:rPr sz="2000" i="1"/>
              <a:t>tiny</a:t>
            </a:r>
            <a:r>
              <a:rPr sz="2000"/>
              <a:t> departures as “significant.” Trust the </a:t>
            </a:r>
            <a:r>
              <a:rPr sz="2000" b="1"/>
              <a:t>QQ plot</a:t>
            </a:r>
            <a:r>
              <a:rPr sz="2000"/>
              <a:t> — if points track the line, you’re fine.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Assumption 2 — Equal Variance (Levene’s Test)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Look back at the boxplot spreads. Predict — will Levene’s test call the variances </a:t>
            </a:r>
            <a:r>
              <a:rPr sz="2000" b="1"/>
              <a:t>equal</a:t>
            </a:r>
            <a:r>
              <a:rPr sz="2000"/>
              <a:t> (</a:t>
            </a:r>
            <a:r>
              <a:rPr sz="2000" i="1"/>
              <a:t>p</a:t>
            </a:r>
            <a:r>
              <a:rPr sz="2000"/>
              <a:t> &gt; 0.05) or </a:t>
            </a:r>
            <a:r>
              <a:rPr sz="2000" b="1"/>
              <a:t>unequal</a:t>
            </a:r>
            <a:r>
              <a:rPr sz="2000"/>
              <a:t>?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Levene's test — H0: all groups have equal variance 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penguins_df)</a:t>
            </a:r>
          </a:p>
          <a:p>
            <a:pPr lvl="0" indent="0">
              <a:buNone/>
            </a:pPr>
            <a:r>
              <a:rPr>
                <a:latin typeface="Courier"/>
              </a:rPr>
              <a:t>Levene's Test for Homogeneity of Variance (center = median)
       Df F value   Pr(&gt;F)   
group   2  5.1203 0.006445 **
      339                    
---
Signif. codes:  0 '***' 0.001 '**' 0.01 '*' 0.05 '.' 0.1 ' '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 i="1"/>
              <a:t>p</a:t>
            </a:r>
            <a:r>
              <a:rPr/>
              <a:t> &gt; 0.05 → variances similar → classic ANOVA is fine</a:t>
            </a:r>
          </a:p>
          <a:p>
            <a:pPr lvl="0"/>
            <a:r>
              <a:rPr i="1"/>
              <a:t>p</a:t>
            </a:r>
            <a:r>
              <a:rPr/>
              <a:t> &lt; 0.05 → variances differ → use </a:t>
            </a:r>
            <a:r>
              <a:rPr b="1"/>
              <a:t>Welch’s ANOVA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oneway.test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penguins_df,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</a:t>
            </a:r>
            <a:r>
              <a:rPr>
                <a:solidFill>
                  <a:srgbClr val="657422"/>
                </a:solidFill>
                <a:latin typeface="Courier"/>
              </a:rPr>
              <a:t>var.equal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Same spirit as Welch’s </a:t>
            </a:r>
            <a:r>
              <a:rPr b="1"/>
              <a:t>t</a:t>
            </a:r>
            <a:r>
              <a:rPr/>
              <a:t>-test — robust when spreads differ.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4–6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Fit </a:t>
            </a:r>
            <a:r>
              <a:rPr>
                <a:latin typeface="Courier"/>
              </a:rPr>
              <a:t>lm(body_mass_g ~ species)</a:t>
            </a:r>
            <a:r>
              <a:rPr/>
              <a:t>, check the residual QQ plot + Shapiro, and run Levene’s test. Predict each result before you run it.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Run the ANOVA &amp; Read the F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the ANOVA table two ways — base </a:t>
            </a:r>
            <a:r>
              <a:rPr>
                <a:latin typeface="Courier"/>
              </a:rPr>
              <a:t>aov()</a:t>
            </a:r>
            <a:r>
              <a:rPr/>
              <a:t> and </a:t>
            </a:r>
            <a:r>
              <a:rPr>
                <a:latin typeface="Courier"/>
              </a:rPr>
              <a:t>car::Anova()</a:t>
            </a:r>
            <a:r>
              <a:rPr/>
              <a:t> — and why the difference matters for unbalanced data.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7–8</a:t>
            </a:r>
            <a:r>
              <a:rPr sz="2000"/>
              <a:t> (run both, read F / df / p).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(Lecture 10)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Factors</a:t>
            </a:r>
            <a:r>
              <a:rPr/>
              <a:t> — categorical variables with an ordered set of levels</a:t>
            </a:r>
          </a:p>
          <a:p>
            <a:pPr lvl="0"/>
            <a:r>
              <a:rPr b="1">
                <a:latin typeface="Courier"/>
              </a:rPr>
              <a:t>fct_reorder()</a:t>
            </a:r>
            <a:r>
              <a:rPr b="1"/>
              <a:t> / </a:t>
            </a:r>
            <a:r>
              <a:rPr b="1">
                <a:latin typeface="Courier"/>
              </a:rPr>
              <a:t>fct_relevel()</a:t>
            </a:r>
            <a:r>
              <a:rPr/>
              <a:t> — set the order and the reference group</a:t>
            </a:r>
          </a:p>
          <a:p>
            <a:pPr lvl="0"/>
            <a:r>
              <a:rPr/>
              <a:t>Cleaner, better-ordered plots for grouped data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Transition</a:t>
            </a:r>
          </a:p>
          <a:p>
            <a:pPr lvl="0" indent="0" marL="1270000">
              <a:buNone/>
            </a:pPr>
            <a:r>
              <a:rPr sz="2000"/>
              <a:t>The t-test (Lecture 04) compared </a:t>
            </a:r>
            <a:r>
              <a:rPr sz="2000" b="1"/>
              <a:t>two</a:t>
            </a:r>
            <a:r>
              <a:rPr sz="2000"/>
              <a:t> groups. But biology is full of </a:t>
            </a:r>
            <a:r>
              <a:rPr sz="2000" b="1"/>
              <a:t>three-or-more</a:t>
            </a:r>
            <a:r>
              <a:rPr sz="2000"/>
              <a:t> group questions — three species, four sites, five treatments. Now that you can control factor levels, today we learn the test for many groups: </a:t>
            </a:r>
            <a:r>
              <a:rPr sz="2000" b="1"/>
              <a:t>one-way ANOVA.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Run the ANOVA — </a:t>
            </a:r>
            <a:r>
              <a:rPr>
                <a:latin typeface="Courier"/>
              </a:rPr>
              <a:t>aov()</a:t>
            </a:r>
            <a:r>
              <a:rPr/>
              <a:t> and </a:t>
            </a:r>
            <a:r>
              <a:rPr>
                <a:latin typeface="Courier"/>
              </a:rPr>
              <a:t>summary()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The boxplot looked very separated. Predict the </a:t>
            </a:r>
            <a:r>
              <a:rPr sz="2000" i="1"/>
              <a:t>p</a:t>
            </a:r>
            <a:r>
              <a:rPr sz="2000"/>
              <a:t>-value — closer to 0.5, 0.05, or far below 0.001?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Classic ANOVA table (Type I sums of squares) 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mass_aov &lt;- </a:t>
            </a:r>
            <a:r>
              <a:rPr>
                <a:solidFill>
                  <a:srgbClr val="4758AB"/>
                </a:solidFill>
                <a:latin typeface="Courier"/>
              </a:rPr>
              <a:t>aov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(mass_aov)</a:t>
            </a:r>
          </a:p>
          <a:p>
            <a:pPr lvl="0" indent="0">
              <a:buNone/>
            </a:pPr>
            <a:r>
              <a:rPr>
                <a:latin typeface="Courier"/>
              </a:rPr>
              <a:t>             Df    Sum Sq  Mean Sq F value Pr(&gt;F)    
species       2 146864214 73432107   343.6 &lt;2e-16 ***
Residuals   339  72443483   213698                   
---
Signif. codes:  0 '***' 0.001 '**' 0.01 '*' 0.05 '.' 0.1 ' ' 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Reading the table: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Column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Meaning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Df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groups − 1, and residual df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F value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between ÷ within variance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Pr(&gt;F)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</a:t>
                      </a:r>
                      <a:r>
                        <a:rPr i="1"/>
                        <a:t>p</a:t>
                      </a:r>
                      <a:r>
                        <a:rPr/>
                        <a:t>-value for H₀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p</a:t>
            </a:r>
            <a:r>
              <a:rPr/>
              <a:t> &lt; 0.05 → </a:t>
            </a:r>
            <a:r>
              <a:rPr b="1"/>
              <a:t>reject H₀</a:t>
            </a:r>
            <a:r>
              <a:rPr/>
              <a:t> → at least one species differs. But </a:t>
            </a:r>
            <a:r>
              <a:rPr b="1"/>
              <a:t>which</a:t>
            </a:r>
            <a:r>
              <a:rPr/>
              <a:t>? Chunk 4.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(on purpose)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For </a:t>
            </a:r>
            <a:r>
              <a:rPr b="1"/>
              <a:t>unbalanced</a:t>
            </a:r>
            <a:r>
              <a:rPr/>
              <a:t> data we prefer </a:t>
            </a:r>
            <a:r>
              <a:rPr>
                <a:latin typeface="Courier"/>
              </a:rPr>
              <a:t>car::Anova()</a:t>
            </a:r>
            <a:r>
              <a:rPr/>
              <a:t>. I’ll reach for it but type lowercase, and forget the package: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(mass_model)        </a:t>
            </a:r>
            <a:r>
              <a:rPr>
                <a:solidFill>
                  <a:srgbClr val="5E5E5E"/>
                </a:solidFill>
                <a:latin typeface="Courier"/>
              </a:rPr>
              <a:t># base R — Type I, one model at a time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(mass_model)        </a:t>
            </a:r>
            <a:r>
              <a:rPr>
                <a:solidFill>
                  <a:srgbClr val="5E5E5E"/>
                </a:solidFill>
                <a:latin typeface="Courier"/>
              </a:rPr>
              <a:t># capital A — but car isn't loaded!</a:t>
            </a:r>
          </a:p>
          <a:p>
            <a:pPr lvl="0" indent="0" marL="0">
              <a:buNone/>
            </a:pPr>
            <a:r>
              <a:rPr/>
              <a:t>R stops:</a:t>
            </a:r>
          </a:p>
          <a:p>
            <a:pPr lvl="0" indent="0">
              <a:buNone/>
            </a:pPr>
            <a:r>
              <a:rPr>
                <a:latin typeface="Courier"/>
              </a:rPr>
              <a:t>Error in Anova(mass_model) :
  could not find function "Anova"</a:t>
            </a:r>
          </a:p>
          <a:p>
            <a:pPr lvl="0" indent="0" marL="0">
              <a:buNone/>
            </a:pPr>
            <a:r>
              <a:rPr/>
              <a:t>The fix — load </a:t>
            </a:r>
            <a:r>
              <a:rPr>
                <a:latin typeface="Courier"/>
              </a:rPr>
              <a:t>car</a:t>
            </a:r>
            <a:r>
              <a:rPr/>
              <a:t>, and mind the capital </a:t>
            </a:r>
            <a:r>
              <a:rPr b="1"/>
              <a:t>A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(car)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(mass_model,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✅ Why show a broken run?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anova()</a:t>
            </a:r>
            <a:r>
              <a:rPr sz="2000"/>
              <a:t> (base) and </a:t>
            </a:r>
            <a:r>
              <a:rPr sz="2000">
                <a:latin typeface="Courier"/>
              </a:rPr>
              <a:t>Anova()</a:t>
            </a:r>
            <a:r>
              <a:rPr sz="2000"/>
              <a:t> (car) are </a:t>
            </a:r>
            <a:r>
              <a:rPr sz="2000" b="1"/>
              <a:t>different functions</a:t>
            </a:r>
            <a:r>
              <a:rPr sz="2000"/>
              <a:t> — lowercase compares models with Type I sums of squares; capital-A gives the Type II/III table you want. “could not find function” almost always means a missing </a:t>
            </a:r>
            <a:r>
              <a:rPr sz="2000">
                <a:latin typeface="Courier"/>
              </a:rPr>
              <a:t>library()</a:t>
            </a:r>
            <a:r>
              <a:rPr sz="2000"/>
              <a:t>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car::Anova()</a:t>
            </a:r>
            <a:r>
              <a:rPr/>
              <a:t> — Type II for Unbalanced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Type II sums of squares — the right call here 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(mass_model,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Anova Table (Type II tests)
Response: body_mass_g
             Sum Sq  Df F value    Pr(&gt;F)    
species   146864214   2  343.63 &lt; 2.2e-16 ***
Residuals  72443483 339                      
---
Signif. codes:  0 '***' 0.001 '**' 0.01 '*' 0.05 '.' 0.1 ' '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Type II?</a:t>
            </a:r>
          </a:p>
          <a:p>
            <a:pPr lvl="0"/>
            <a:r>
              <a:rPr/>
              <a:t>Our groups have </a:t>
            </a:r>
            <a:r>
              <a:rPr b="1"/>
              <a:t>different n</a:t>
            </a:r>
            <a:r>
              <a:rPr/>
              <a:t> (unbalanced)</a:t>
            </a:r>
          </a:p>
          <a:p>
            <a:pPr lvl="0"/>
            <a:r>
              <a:rPr/>
              <a:t>With one predictor the F is the same, but Type II is the </a:t>
            </a:r>
            <a:r>
              <a:rPr b="1"/>
              <a:t>habit</a:t>
            </a:r>
            <a:r>
              <a:rPr/>
              <a:t> you want before you meet two-way ANOVA, where the type genuinely changes the answer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anova()</a:t>
            </a:r>
            <a:r>
              <a:rPr sz="2000"/>
              <a:t> = Type I (order-dependent). </a:t>
            </a:r>
            <a:r>
              <a:rPr sz="2000">
                <a:latin typeface="Courier"/>
              </a:rPr>
              <a:t>Anova(type = "II")</a:t>
            </a:r>
            <a:r>
              <a:rPr sz="2000"/>
              <a:t> = order-independent.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7–8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Run </a:t>
            </a:r>
            <a:r>
              <a:rPr>
                <a:latin typeface="Courier"/>
              </a:rPr>
              <a:t>aov()</a:t>
            </a:r>
            <a:r>
              <a:rPr/>
              <a:t> + </a:t>
            </a:r>
            <a:r>
              <a:rPr>
                <a:latin typeface="Courier"/>
              </a:rPr>
              <a:t>summary()</a:t>
            </a:r>
            <a:r>
              <a:rPr/>
              <a:t>, then </a:t>
            </a:r>
            <a:r>
              <a:rPr>
                <a:latin typeface="Courier"/>
              </a:rPr>
              <a:t>car::Anova(type = "II")</a:t>
            </a:r>
            <a:r>
              <a:rPr/>
              <a:t>. Predict the F and </a:t>
            </a:r>
            <a:r>
              <a:rPr i="1"/>
              <a:t>p</a:t>
            </a:r>
            <a:r>
              <a:rPr/>
              <a:t> before you read them, and confirm both tables agree.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Which Groups Differ? Post-Hoc with emmeans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ANOVA says “some differ” — </a:t>
            </a:r>
            <a:r>
              <a:rPr>
                <a:latin typeface="Courier"/>
              </a:rPr>
              <a:t>emmeans</a:t>
            </a:r>
            <a:r>
              <a:rPr/>
              <a:t> says </a:t>
            </a:r>
            <a:r>
              <a:rPr i="1"/>
              <a:t>which</a:t>
            </a:r>
            <a:r>
              <a:rPr/>
              <a:t>, with the comparisons properly adjusted.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9–11</a:t>
            </a:r>
            <a:r>
              <a:rPr sz="2000"/>
              <a:t> (pairwise tests, letters, plot, report).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Post-Hoc — Pairwise Comparisons with emmeans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From the boxplot, predict — will </a:t>
            </a:r>
            <a:r>
              <a:rPr sz="2000" b="1"/>
              <a:t>all three</a:t>
            </a:r>
            <a:r>
              <a:rPr sz="2000"/>
              <a:t> species differ from each other, or will two be statistically tied?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Estimated marginal means + Tukey-adjusted pairs 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mass_emm &lt;- </a:t>
            </a:r>
            <a:r>
              <a:rPr>
                <a:solidFill>
                  <a:srgbClr val="4758AB"/>
                </a:solidFill>
                <a:latin typeface="Courier"/>
              </a:rPr>
              <a:t>emmeans</a:t>
            </a:r>
            <a:r>
              <a:rPr>
                <a:solidFill>
                  <a:srgbClr val="003B4F"/>
                </a:solidFill>
                <a:latin typeface="Courier"/>
              </a:rPr>
              <a:t>(mass_model, pairwise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mass_emm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contrasts</a:t>
            </a:r>
          </a:p>
          <a:p>
            <a:pPr lvl="0" indent="0">
              <a:buNone/>
            </a:pPr>
            <a:r>
              <a:rPr>
                <a:latin typeface="Courier"/>
              </a:rPr>
              <a:t> contrast           estimate   SE  df t.ratio p.value
 Adelie - Chinstrap    -32.4 67.5 339  -0.480  0.8807
 Adelie - Gentoo     -1375.4 56.1 339 -24.495 &lt;0.0001
 Chinstrap - Gentoo  -1342.9 69.9 339 -19.224 &lt;0.0001
P value adjustment: tukey method for comparing a family of 3 estimates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Reading it:</a:t>
            </a:r>
          </a:p>
          <a:p>
            <a:pPr lvl="0"/>
            <a:r>
              <a:rPr>
                <a:latin typeface="Courier"/>
              </a:rPr>
              <a:t>emmeans(..., pairwise ~ species)</a:t>
            </a:r>
            <a:r>
              <a:rPr/>
              <a:t> gives each group’s mean </a:t>
            </a:r>
            <a:r>
              <a:rPr b="1"/>
              <a:t>and</a:t>
            </a:r>
            <a:r>
              <a:rPr/>
              <a:t> every pairwise comparison</a:t>
            </a:r>
          </a:p>
          <a:p>
            <a:pPr lvl="0"/>
            <a:r>
              <a:rPr/>
              <a:t>The </a:t>
            </a:r>
            <a:r>
              <a:rPr i="1"/>
              <a:t>p</a:t>
            </a:r>
            <a:r>
              <a:rPr/>
              <a:t>-values are </a:t>
            </a:r>
            <a:r>
              <a:rPr b="1"/>
              <a:t>Tukey-adjusted</a:t>
            </a:r>
            <a:r>
              <a:rPr/>
              <a:t> — they already correct for multiple comparisons, so the family-wise error stays at 0.05</a:t>
            </a:r>
          </a:p>
          <a:p>
            <a:pPr lvl="0" indent="0" marL="0">
              <a:buNone/>
            </a:pPr>
            <a:r>
              <a:rPr/>
              <a:t>📖 W&amp;S §15.4 — planned vs. unplanned comparisons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Compact Letter Display — Who Shares a Letter?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Groups that SHARE a letter are NOT different 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multcomp</a:t>
            </a:r>
            <a:r>
              <a:rPr>
                <a:solidFill>
                  <a:srgbClr val="5E5E5E"/>
                </a:solidFill>
                <a:latin typeface="Courier"/>
              </a:rPr>
              <a:t>::</a:t>
            </a:r>
            <a:r>
              <a:rPr>
                <a:solidFill>
                  <a:srgbClr val="4758AB"/>
                </a:solidFill>
                <a:latin typeface="Courier"/>
              </a:rPr>
              <a:t>cld</a:t>
            </a:r>
            <a:r>
              <a:rPr>
                <a:solidFill>
                  <a:srgbClr val="003B4F"/>
                </a:solidFill>
                <a:latin typeface="Courier"/>
              </a:rPr>
              <a:t>(mass_emm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emmeans, </a:t>
            </a:r>
            <a:r>
              <a:rPr>
                <a:solidFill>
                  <a:srgbClr val="657422"/>
                </a:solidFill>
                <a:latin typeface="Courier"/>
              </a:rPr>
              <a:t>Letters =</a:t>
            </a:r>
            <a:r>
              <a:rPr>
                <a:solidFill>
                  <a:srgbClr val="003B4F"/>
                </a:solidFill>
                <a:latin typeface="Courier"/>
              </a:rPr>
              <a:t> letters)</a:t>
            </a:r>
          </a:p>
          <a:p>
            <a:pPr lvl="0" indent="0">
              <a:buNone/>
            </a:pPr>
            <a:r>
              <a:rPr>
                <a:latin typeface="Courier"/>
              </a:rPr>
              <a:t> species   emmean   SE  df lower.CL upper.CL .group
 Adelie      3701 37.6 339     3627     3775  a    
 Chinstrap   3733 56.1 339     3623     3843  a    
 Gentoo      5076 41.7 339     4994     5158   b   
Confidence level used: 0.95 
P value adjustment: tukey method for comparing a family of 3 estimates 
significance level used: alpha = 0.05 
NOTE: If two or more means share the same grouping symbol,
      then we cannot show them to be different.
      But we also did not show them to be the same.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How to read letters:</a:t>
            </a:r>
          </a:p>
          <a:p>
            <a:pPr lvl="0"/>
            <a:r>
              <a:rPr/>
              <a:t>Same letter → </a:t>
            </a:r>
            <a:r>
              <a:rPr b="1"/>
              <a:t>not</a:t>
            </a:r>
            <a:r>
              <a:rPr/>
              <a:t> significantly different</a:t>
            </a:r>
          </a:p>
          <a:p>
            <a:pPr lvl="0"/>
            <a:r>
              <a:rPr/>
              <a:t>Different letters → significantly different</a:t>
            </a:r>
          </a:p>
          <a:p>
            <a:pPr lvl="0" indent="0" marL="0">
              <a:buNone/>
            </a:pPr>
            <a:r>
              <a:rPr/>
              <a:t>This is the compact summary you see in published figures — one letter above each bar.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Install once: </a:t>
            </a:r>
            <a:r>
              <a:rPr sz="2000">
                <a:latin typeface="Courier"/>
              </a:rPr>
              <a:t>install.packages("multcomp")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Plot the Result — Means ± CI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mass_emm_plot &lt;- </a:t>
            </a:r>
            <a:r>
              <a:rPr>
                <a:solidFill>
                  <a:srgbClr val="4758AB"/>
                </a:solidFill>
                <a:latin typeface="Courier"/>
              </a:rPr>
              <a:t>as.data.frame</a:t>
            </a:r>
            <a:r>
              <a:rPr>
                <a:solidFill>
                  <a:srgbClr val="003B4F"/>
                </a:solidFill>
                <a:latin typeface="Courier"/>
              </a:rPr>
              <a:t>(mass_emm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emmeans)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emmean,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geom_errorbar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ymin =</a:t>
            </a:r>
            <a:r>
              <a:rPr>
                <a:solidFill>
                  <a:srgbClr val="003B4F"/>
                </a:solidFill>
                <a:latin typeface="Courier"/>
              </a:rPr>
              <a:t> lower.CL, </a:t>
            </a:r>
            <a:r>
              <a:rPr>
                <a:solidFill>
                  <a:srgbClr val="657422"/>
                </a:solidFill>
                <a:latin typeface="Courier"/>
              </a:rPr>
              <a:t>ymax =</a:t>
            </a:r>
            <a:r>
              <a:rPr>
                <a:solidFill>
                  <a:srgbClr val="003B4F"/>
                </a:solidFill>
                <a:latin typeface="Courier"/>
              </a:rPr>
              <a:t> upper.CL),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0.9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"Species"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"Estimated mean mass (g)"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mass_emm_plot</a:t>
            </a:r>
          </a:p>
        </p:txBody>
      </p:sp>
      <p:pic>
        <p:nvPicPr>
          <p:cNvPr descr="one_way_anova_lecture_files/figure-pptx/emmeans-plot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Estimated marginal means</a:t>
            </a:r>
            <a:r>
              <a:rPr/>
              <a:t> with 95% confidence intervals.</a:t>
            </a:r>
          </a:p>
          <a:p>
            <a:pPr lvl="0"/>
            <a:r>
              <a:rPr/>
              <a:t>Non-overlapping intervals hint at real differences</a:t>
            </a:r>
          </a:p>
          <a:p>
            <a:pPr lvl="0"/>
            <a:r>
              <a:rPr/>
              <a:t>Pair this plot with the letters for a publication-ready figure</a:t>
            </a:r>
          </a:p>
          <a:p>
            <a:pPr lvl="0" indent="0" marL="0">
              <a:buNone/>
            </a:pPr>
            <a:r>
              <a:rPr/>
              <a:t>The emmeans plot is the ANOVA cousin of Lecture 03’s mean ± SE plot.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Understand </a:t>
            </a:r>
            <a:r>
              <a:rPr b="1"/>
              <a:t>why</a:t>
            </a:r>
            <a:r>
              <a:rPr/>
              <a:t> we don’t just run many t-tests</a:t>
            </a:r>
          </a:p>
          <a:p>
            <a:pPr lvl="0"/>
            <a:r>
              <a:rPr/>
              <a:t>See how the </a:t>
            </a:r>
            <a:r>
              <a:rPr b="1"/>
              <a:t>F-statistic</a:t>
            </a:r>
            <a:r>
              <a:rPr/>
              <a:t> compares </a:t>
            </a:r>
            <a:r>
              <a:rPr i="1"/>
              <a:t>between-</a:t>
            </a:r>
            <a:r>
              <a:rPr/>
              <a:t> vs </a:t>
            </a:r>
            <a:r>
              <a:rPr i="1"/>
              <a:t>within-</a:t>
            </a:r>
            <a:r>
              <a:rPr/>
              <a:t>group variance</a:t>
            </a:r>
          </a:p>
          <a:p>
            <a:pPr lvl="0"/>
            <a:r>
              <a:rPr/>
              <a:t>State ANOVA </a:t>
            </a:r>
            <a:r>
              <a:rPr b="1"/>
              <a:t>hypotheses</a:t>
            </a:r>
            <a:r>
              <a:rPr/>
              <a:t> (H₀: all means equal)</a:t>
            </a:r>
          </a:p>
          <a:p>
            <a:pPr lvl="0"/>
            <a:r>
              <a:rPr b="1"/>
              <a:t>Check assumptions</a:t>
            </a:r>
            <a:r>
              <a:rPr/>
              <a:t> — normality of residuals, equal variance</a:t>
            </a:r>
          </a:p>
          <a:p>
            <a:pPr lvl="0"/>
            <a:r>
              <a:rPr/>
              <a:t>Run it two ways: </a:t>
            </a:r>
            <a:r>
              <a:rPr>
                <a:latin typeface="Courier"/>
              </a:rPr>
              <a:t>aov()</a:t>
            </a:r>
            <a:r>
              <a:rPr/>
              <a:t> and </a:t>
            </a:r>
            <a:r>
              <a:rPr b="1">
                <a:latin typeface="Courier"/>
              </a:rPr>
              <a:t>car::Anova()</a:t>
            </a:r>
          </a:p>
          <a:p>
            <a:pPr lvl="0"/>
            <a:r>
              <a:rPr/>
              <a:t>Find </a:t>
            </a:r>
            <a:r>
              <a:rPr b="1"/>
              <a:t>which</a:t>
            </a:r>
            <a:r>
              <a:rPr/>
              <a:t> groups differ with </a:t>
            </a:r>
            <a:r>
              <a:rPr b="1">
                <a:latin typeface="Courier"/>
              </a:rPr>
              <a:t>emmeans</a:t>
            </a:r>
            <a:r>
              <a:rPr/>
              <a:t> post-hoc tests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Tools today:</a:t>
            </a:r>
          </a:p>
          <a:p>
            <a:pPr lvl="0"/>
            <a:r>
              <a:rPr>
                <a:latin typeface="Courier"/>
              </a:rPr>
              <a:t>palmerpenguins</a:t>
            </a:r>
            <a:r>
              <a:rPr/>
              <a:t>, </a:t>
            </a:r>
            <a:r>
              <a:rPr>
                <a:latin typeface="Courier"/>
              </a:rPr>
              <a:t>tidyverse</a:t>
            </a:r>
          </a:p>
          <a:p>
            <a:pPr lvl="0"/>
            <a:r>
              <a:rPr>
                <a:latin typeface="Courier"/>
              </a:rPr>
              <a:t>car</a:t>
            </a:r>
            <a:r>
              <a:rPr/>
              <a:t> — Levene’s test, </a:t>
            </a:r>
            <a:r>
              <a:rPr>
                <a:latin typeface="Courier"/>
              </a:rPr>
              <a:t>Anova()</a:t>
            </a:r>
          </a:p>
          <a:p>
            <a:pPr lvl="0"/>
            <a:r>
              <a:rPr>
                <a:latin typeface="Courier"/>
              </a:rPr>
              <a:t>emmeans</a:t>
            </a:r>
            <a:r>
              <a:rPr/>
              <a:t>, </a:t>
            </a:r>
            <a:r>
              <a:rPr>
                <a:latin typeface="Courier"/>
              </a:rPr>
              <a:t>multcomp</a:t>
            </a:r>
            <a:r>
              <a:rPr/>
              <a:t> — post-hoc</a:t>
            </a:r>
          </a:p>
          <a:p>
            <a:pPr lvl="0" indent="0" marL="0">
              <a:buNone/>
            </a:pPr>
            <a:r>
              <a:rPr b="1"/>
              <a:t>Textbook:</a:t>
            </a:r>
          </a:p>
          <a:p>
            <a:pPr lvl="0"/>
            <a:r>
              <a:rPr/>
              <a:t>📖 Whitlock &amp; Schluter, </a:t>
            </a:r>
            <a:r>
              <a:rPr b="1"/>
              <a:t>Ch. 15 — ANOVA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Ch. 16 — Factors</a:t>
            </a:r>
          </a:p>
          <a:p>
            <a:pPr lvl="0"/>
            <a:r>
              <a:rPr/>
              <a:t>📖 </a:t>
            </a:r>
            <a:r>
              <a:rPr>
                <a:hlinkClick r:id="rId3"/>
              </a:rPr>
              <a:t>R4DS Ch. 9 — Layers</a:t>
            </a:r>
          </a:p>
          <a:p>
            <a:pPr lvl="0" indent="0" marL="0">
              <a:buNone/>
            </a:pPr>
            <a:r>
              <a:rPr b="1"/>
              <a:t>Naming:</a:t>
            </a:r>
            <a:r>
              <a:rPr/>
              <a:t> models → </a:t>
            </a:r>
            <a:r>
              <a:rPr>
                <a:latin typeface="Courier"/>
              </a:rPr>
              <a:t>_model</a:t>
            </a:r>
            <a:r>
              <a:rPr/>
              <a:t>, plots → </a:t>
            </a:r>
            <a:r>
              <a:rPr>
                <a:latin typeface="Courier"/>
              </a:rPr>
              <a:t>_plot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Report an ANOVA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the F table values for reporting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mass_tab &lt;- </a:t>
            </a:r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(mass_model,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mass_tab</a:t>
            </a:r>
          </a:p>
          <a:p>
            <a:pPr lvl="0" indent="0">
              <a:buNone/>
            </a:pPr>
            <a:r>
              <a:rPr>
                <a:latin typeface="Courier"/>
              </a:rPr>
              <a:t>Anova Table (Type II tests)
Response: body_mass_g
             Sum Sq  Df F value    Pr(&gt;F)    
species   146864214   2  343.63 &lt; 2.2e-16 ***
Residuals  72443483 339                      
---
Signif. codes:  0 '***' 0.001 '**' 0.01 '*' 0.05 '.' 0.1 ' ' 1</a:t>
            </a:r>
          </a:p>
          <a:p>
            <a:pPr lvl="0" indent="0" marL="1270000">
              <a:buNone/>
            </a:pPr>
            <a:r>
              <a:rPr sz="2000" i="1"/>
              <a:t>“Body mass differed significantly among the three penguin species (one-way ANOVA: F(2, 339) = 343.6, p &lt; 0.001). Tukey-adjusted comparisons showed all three species differed, with Gentoo heaviest and Adelie lightest.”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Always include:</a:t>
            </a:r>
          </a:p>
          <a:p>
            <a:pPr lvl="0"/>
            <a:r>
              <a:rPr/>
              <a:t>Test type (one-way ANOVA)</a:t>
            </a:r>
          </a:p>
          <a:p>
            <a:pPr lvl="0"/>
            <a:r>
              <a:rPr b="1"/>
              <a:t>F</a:t>
            </a:r>
            <a:r>
              <a:rPr/>
              <a:t>, both </a:t>
            </a:r>
            <a:r>
              <a:rPr b="1"/>
              <a:t>df</a:t>
            </a:r>
            <a:r>
              <a:rPr/>
              <a:t>, and the </a:t>
            </a:r>
            <a:r>
              <a:rPr b="1"/>
              <a:t>p-value</a:t>
            </a:r>
          </a:p>
          <a:p>
            <a:pPr lvl="0"/>
            <a:r>
              <a:rPr/>
              <a:t>The post-hoc result (which groups differ)</a:t>
            </a:r>
          </a:p>
          <a:p>
            <a:pPr lvl="0"/>
            <a:r>
              <a:rPr/>
              <a:t>Group means ± SE or CI</a:t>
            </a:r>
          </a:p>
          <a:p>
            <a:pPr lvl="0" indent="0" marL="0">
              <a:buNone/>
            </a:pPr>
            <a:r>
              <a:rPr b="1"/>
              <a:t>Never</a:t>
            </a:r>
            <a:r>
              <a:rPr/>
              <a:t> write “p = 0.000” — use “p &lt; 0.001”.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9–11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Run the emmeans pairwise test, get the letters, plot the means ± CI, and write your results sentence. Predict which species differ before you run the comparisons.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We Learned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Concepts:</a:t>
            </a:r>
          </a:p>
          <a:p>
            <a:pPr lvl="0"/>
            <a:r>
              <a:rPr/>
              <a:t>Many t-tests inflate the false-positive rate — </a:t>
            </a:r>
            <a:r>
              <a:rPr b="1"/>
              <a:t>ANOVA asks once</a:t>
            </a:r>
          </a:p>
          <a:p>
            <a:pPr lvl="0"/>
            <a:r>
              <a:rPr b="1"/>
              <a:t>F</a:t>
            </a:r>
            <a:r>
              <a:rPr/>
              <a:t> = between-group ÷ within-group variance (signal ÷ noise)</a:t>
            </a:r>
          </a:p>
          <a:p>
            <a:pPr lvl="0"/>
            <a:r>
              <a:rPr/>
              <a:t>Assumptions: </a:t>
            </a:r>
            <a:r>
              <a:rPr b="1"/>
              <a:t>normal residuals</a:t>
            </a:r>
            <a:r>
              <a:rPr/>
              <a:t>, </a:t>
            </a:r>
            <a:r>
              <a:rPr b="1"/>
              <a:t>equal variance</a:t>
            </a:r>
            <a:r>
              <a:rPr/>
              <a:t> (Levene)</a:t>
            </a:r>
          </a:p>
          <a:p>
            <a:pPr lvl="0"/>
            <a:r>
              <a:rPr/>
              <a:t>ANOVA rejects H₀ for the </a:t>
            </a:r>
            <a:r>
              <a:rPr i="1"/>
              <a:t>group</a:t>
            </a:r>
            <a:r>
              <a:rPr/>
              <a:t>, but </a:t>
            </a:r>
            <a:r>
              <a:rPr b="1"/>
              <a:t>post-hoc</a:t>
            </a:r>
            <a:r>
              <a:rPr/>
              <a:t> finds </a:t>
            </a:r>
            <a:r>
              <a:rPr i="1"/>
              <a:t>which</a:t>
            </a:r>
            <a:r>
              <a:rPr/>
              <a:t> pairs differ</a:t>
            </a:r>
          </a:p>
          <a:p>
            <a:pPr lvl="0"/>
            <a:r>
              <a:rPr b="1"/>
              <a:t>Tukey adjustment</a:t>
            </a:r>
            <a:r>
              <a:rPr/>
              <a:t> keeps the family-wise error at 0.05</a:t>
            </a:r>
          </a:p>
          <a:p>
            <a:pPr lvl="0" indent="0" marL="0">
              <a:buNone/>
            </a:pPr>
            <a:r>
              <a:rPr b="1"/>
              <a:t>R skills:</a:t>
            </a:r>
          </a:p>
          <a:p>
            <a:pPr lvl="0"/>
            <a:r>
              <a:rPr>
                <a:latin typeface="Courier"/>
              </a:rPr>
              <a:t>lm(Y ~ group)</a:t>
            </a:r>
            <a:r>
              <a:rPr/>
              <a:t> and </a:t>
            </a:r>
            <a:r>
              <a:rPr>
                <a:latin typeface="Courier"/>
              </a:rPr>
              <a:t>aov()</a:t>
            </a:r>
            <a:r>
              <a:rPr/>
              <a:t> + </a:t>
            </a:r>
            <a:r>
              <a:rPr>
                <a:latin typeface="Courier"/>
              </a:rPr>
              <a:t>summary()</a:t>
            </a:r>
          </a:p>
          <a:p>
            <a:pPr lvl="0"/>
            <a:r>
              <a:rPr>
                <a:latin typeface="Courier"/>
              </a:rPr>
              <a:t>car::Anova(model, type = "II")</a:t>
            </a:r>
          </a:p>
          <a:p>
            <a:pPr lvl="0"/>
            <a:r>
              <a:rPr>
                <a:latin typeface="Courier"/>
              </a:rPr>
              <a:t>leveneTest()</a:t>
            </a:r>
            <a:r>
              <a:rPr/>
              <a:t>, </a:t>
            </a:r>
            <a:r>
              <a:rPr>
                <a:latin typeface="Courier"/>
              </a:rPr>
              <a:t>shapiro.test(residuals())</a:t>
            </a:r>
          </a:p>
          <a:p>
            <a:pPr lvl="0"/>
            <a:r>
              <a:rPr>
                <a:latin typeface="Courier"/>
              </a:rPr>
              <a:t>emmeans(model, pairwise ~ group)</a:t>
            </a:r>
            <a:r>
              <a:rPr/>
              <a:t> + </a:t>
            </a:r>
            <a:r>
              <a:rPr>
                <a:latin typeface="Courier"/>
              </a:rPr>
              <a:t>multcomp::cld()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W&amp;S Ch. 15 — ANOVA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Ch. 16 — Factors</a:t>
            </a:r>
          </a:p>
          <a:p>
            <a:pPr lvl="0"/>
            <a:r>
              <a:rPr/>
              <a:t>📖 </a:t>
            </a:r>
            <a:r>
              <a:rPr>
                <a:hlinkClick r:id="rId3"/>
              </a:rPr>
              <a:t>emmeans vignettes</a:t>
            </a:r>
          </a:p>
          <a:p>
            <a:pPr lvl="0" indent="0" marL="0">
              <a:buNone/>
            </a:pPr>
            <a:r>
              <a:rPr b="1"/>
              <a:t>Up next — Lecture 12:</a:t>
            </a:r>
          </a:p>
          <a:p>
            <a:pPr lvl="0"/>
            <a:r>
              <a:rPr b="1"/>
              <a:t>Joins</a:t>
            </a:r>
            <a:r>
              <a:rPr/>
              <a:t> — combine two tables on a shared key</a:t>
            </a:r>
          </a:p>
          <a:p>
            <a:pPr lvl="0"/>
            <a:r>
              <a:rPr/>
              <a:t>The prerequisite for bigger datasets — and for maps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short chunks</a:t>
            </a:r>
            <a:r>
              <a:rPr/>
              <a:t>. After each chunk you switch to the </a:t>
            </a:r>
            <a:r>
              <a:rPr b="1"/>
              <a:t>activity</a:t>
            </a:r>
            <a:r>
              <a:rPr/>
              <a:t> and type the code yourself.</a:t>
            </a:r>
          </a:p>
          <a:p>
            <a:pPr lvl="0" indent="0" marL="0">
              <a:buNone/>
            </a:pPr>
            <a:r>
              <a:rPr b="1"/>
              <a:t>For every code block,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it runs, say what you think the output will be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it out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Run</a:t>
            </a:r>
            <a:r>
              <a:rPr/>
              <a:t> it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 (the evidence)</a:t>
            </a:r>
          </a:p>
          <a:p>
            <a:pPr lvl="0"/>
            <a:r>
              <a:rPr sz="2000" b="1"/>
              <a:t>Predicting first</a:t>
            </a:r>
            <a:r>
              <a:rPr sz="2000"/>
              <a:t> forces you to </a:t>
            </a:r>
            <a:r>
              <a:rPr sz="2000" i="1"/>
              <a:t>retrieve</a:t>
            </a:r>
            <a:r>
              <a:rPr sz="2000"/>
              <a:t> what you know — the gap between guess and answer is what makes it stick.</a:t>
            </a:r>
          </a:p>
          <a:p>
            <a:pPr lvl="0"/>
            <a:r>
              <a:rPr sz="2000" b="1"/>
              <a:t>Typing by hand</a:t>
            </a:r>
            <a:r>
              <a:rPr sz="2000"/>
              <a:t> builds the finger-memory and error-spotting that copy-paste skips.</a:t>
            </a:r>
          </a:p>
          <a:p>
            <a:pPr lvl="0"/>
            <a:r>
              <a:rPr sz="2000" b="1"/>
              <a:t>Chunk → immediate practice</a:t>
            </a:r>
            <a:r>
              <a:rPr sz="2000"/>
              <a:t> keeps each idea in working memory long enough to form a lasting schema.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Why ANOVA &amp; the F-Statistic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why not many t-tests, what ANOVA asks, how F partitions variance, and a first look at the penguin data.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1–3</a:t>
            </a:r>
            <a:r>
              <a:rPr sz="2000"/>
              <a:t> (load the penguins, explore, state hypotheses).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Why Not Just Run Many t-Tests?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With </a:t>
            </a:r>
            <a:r>
              <a:rPr b="1"/>
              <a:t>3 groups</a:t>
            </a:r>
            <a:r>
              <a:rPr/>
              <a:t> you’d need </a:t>
            </a:r>
            <a:r>
              <a:rPr b="1"/>
              <a:t>3</a:t>
            </a:r>
            <a:r>
              <a:rPr/>
              <a:t> t-tests (A–B, A–C, B–C). With 4 groups, </a:t>
            </a:r>
            <a:r>
              <a:rPr b="1"/>
              <a:t>6</a:t>
            </a:r>
            <a:r>
              <a:rPr/>
              <a:t> tests.</a:t>
            </a:r>
          </a:p>
          <a:p>
            <a:pPr lvl="0" indent="0" marL="0">
              <a:buNone/>
            </a:pPr>
            <a:r>
              <a:rPr/>
              <a:t>Every test at α = 0.05 has a </a:t>
            </a:r>
            <a:r>
              <a:rPr b="1"/>
              <a:t>5% chance of a false positive</a:t>
            </a:r>
            <a:r>
              <a:rPr/>
              <a:t>. Run several and those risks </a:t>
            </a:r>
            <a:r>
              <a:rPr b="1"/>
              <a:t>stack up</a:t>
            </a:r>
            <a:r>
              <a:rPr/>
              <a:t>:</a:t>
            </a:r>
          </a:p>
          <a:p>
            <a:pPr lvl="0"/>
            <a:r>
              <a:rPr/>
              <a:t>3 tests → ~</a:t>
            </a:r>
            <a:r>
              <a:rPr b="1"/>
              <a:t>14%</a:t>
            </a:r>
            <a:r>
              <a:rPr/>
              <a:t> chance of at least one false positive</a:t>
            </a:r>
          </a:p>
          <a:p>
            <a:pPr lvl="0"/>
            <a:r>
              <a:rPr/>
              <a:t>6 tests → ~</a:t>
            </a:r>
            <a:r>
              <a:rPr b="1"/>
              <a:t>26%</a:t>
            </a:r>
          </a:p>
          <a:p>
            <a:pPr lvl="0" indent="0" marL="0">
              <a:buNone/>
            </a:pPr>
            <a:r>
              <a:rPr/>
              <a:t>ANOVA asks the question </a:t>
            </a:r>
            <a:r>
              <a:rPr b="1"/>
              <a:t>once</a:t>
            </a:r>
            <a:r>
              <a:rPr/>
              <a:t>, holding the overall error rate at 0.05.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The multiple-comparisons problem</a:t>
            </a:r>
          </a:p>
          <a:p>
            <a:pPr lvl="0" indent="0" marL="1270000">
              <a:buNone/>
            </a:pPr>
            <a:r>
              <a:rPr sz="2000"/>
              <a:t>More tests = more chances to be fooled by noise. ANOVA is the single, honest test for “do </a:t>
            </a:r>
            <a:r>
              <a:rPr sz="2000" i="1"/>
              <a:t>any</a:t>
            </a:r>
            <a:r>
              <a:rPr sz="2000"/>
              <a:t> of these groups differ?”</a:t>
            </a:r>
          </a:p>
          <a:p>
            <a:pPr lvl="0" indent="0" marL="0">
              <a:buNone/>
            </a:pPr>
            <a:r>
              <a:rPr/>
              <a:t>📖 W&amp;S §15.1 — why a single test</a:t>
            </a:r>
          </a:p>
        </p:txBody>
      </p:sp>
    </p:spTree>
  </p:cSld>
</p:sld>
</file>

<file path=ppt/slides/slide7.xml><?xml version="1.0" encoding="UTF-8"?><p:sld xmlns:a="http://schemas.openxmlformats.org/drawingml/2006/main" xmlns:r="http://schemas.openxmlformats.org/officeDocument/2006/relationships" xmlns:p="http://schemas.openxmlformats.org/presentationml/2006/main"><p:cSld><p:spTree><p:nvGrpSpPr><p:cNvPr id="1" name="" /><p:cNvGrpSpPr /><p:nvPr /></p:nvGrpSpPr><p:grpSpPr><a:xfrm><a:off x="0" y="0" /><a:ext cx="0" cy="0" /><a:chOff x="0" y="0" /><a:chExt cx="0" cy="0" /></a:xfrm></p:grpSpPr><p:sp><p:nvSpPr><p:cNvPr id="2" name="Title 1" /><p:cNvSpPr><a:spLocks noGrp="1" /></p:cNvSpPr><p:nvPr><p:ph type="title" /></p:nvPr></p:nvSpPr><p:spPr><a:xfrm><a:off x="139485" y="78119" /><a:ext cx="8229600" cy="607682" /></a:xfrm></p:spPr><p:txBody><a:bodyPr /><a:lstStyle /><a:p><a:pPr lvl="0" indent="0" marL="0"><a:buNone /></a:pPr><a:r><a:rPr /><a:t>What One-Way ANOVA Asks</a:t></a:r></a:p></p:txBody></p:sp><p:sp><p:nvSpPr><p:cNvPr id="3" name="Text Placeholder 2" /><p:cNvSpPr><a:spLocks noGrp="1" /></p:cNvSpPr><p:nvPr><p:ph idx="1" type="body" /></p:nvPr></p:nvSpPr><p:spPr /><p:txBody><a:bodyPr /><a:lstStyle /><a:p><a:pPr lvl="0" indent="0" marL="0"><a:buNone /></a:pPr><a:r><a:rPr /><a:t>One </a:t></a:r><a:r><a:rPr b="1" /><a:t>numeric response (Y)</a:t></a:r><a:r><a:rPr /><a:t> across the levels of one </a:t></a:r><a:r><a:rPr b="1" /><a:t>categorical predictor (X)</a:t></a:r><a:r><a:rPr /><a:t>.</a:t></a:r></a:p></p:txBody></p:sp><p:graphicFrame><p:nvGraphicFramePr><p:cNvPr id="6" name="Content Placeholder 5" /><p:cNvGraphicFramePr><a:graphicFrameLocks noGrp="1" /></p:cNvGraphicFramePr><p:nvPr><p:ph idx="1" /></p:nvPr></p:nvGraphicFramePr><p:xfrm><a:off x="127000" y="1270000" /><a:ext cx="4432300" cy="3302000" /></p:xfrm><a:graphic><a:graphicData uri="http://schemas.openxmlformats.org/drawingml/2006/table"><a:tbl><a:tblPr firstRow="1" bandRow="1"><a:tableStyleId>{5C22544A-7EE6-4342-B048-85BDC9FD1C3A}</a:tableStyleId></a:tblPr><a:tblGrid><a:gridCol w="2209800" /><a:gridCol w="2209800" /></a:tblGrid><a:tr h="0"><a:tc><a:txBody><a:bodyPr /><a:lstStyle /><a:p><a:endParaRPr /></a:p></a:txBody><a:tcPr /></a:tc><a:tc><a:txBody><a:bodyPr /><a:lstStyle /><a:p><a:pPr lvl="0" indent="0" marL="0"><a:buNone /></a:pPr><a:r><a:rPr /><a:t>Hypothesis</a:t></a:r></a:p></a:txBody><a:tcPr /></a:tc></a:tr><a:tr h="0"><a:tc><a:txBody><a:bodyPr /><a:lstStyle /><a:p><a:pPr lvl="0" indent="0" marL="0"><a:buNone /></a:pPr><a:r><a:rPr b="1" /><a:t>H₀ — null</a:t></a:r></a:p></a:txBody></a:tc><a:tc><a:txBody><a:bodyPr /><a:lstStyle /><a:p><a:pPr lvl="0" indent="0" marL="0"><a:buNone /></a:pPr><a:r><a:rPr /><a:t>all group means are equal (</a:t></a:r><a14:m><m:oMath xmlns:m="http://schemas.openxmlformats.org/officeDocument/2006/math"><m:sSub><m:e><m:r><m:t>μ</m:t></m:r></m:e><m:sub><m:r><m:t>1</m:t></m:r></m:sub></m:sSub><m:r><m:rPr><m:sty m:val="p" /></m:rPr><m:t>=</m:t></m:r><m:sSub><m:e><m:r><m:t>μ</m:t></m:r></m:e><m:sub><m:r><m:t>2</m:t></m:r></m:sub></m:sSub><m:r><m:rPr><m:sty m:val="p" /></m:rPr><m:t>=</m:t></m:r><m:sSub><m:e><m:r><m:t>μ</m:t></m:r></m:e><m:sub><m:r><m:t>3</m:t></m:r></m:sub></m:sSub></m:oMath></a14:m><a:r><a:rPr /><a:t>)</a:t></a:r></a:p></a:txBody></a:tc></a:tr><a:tr h="0"><a:tc><a:txBody><a:bodyPr /><a:lstStyle /><a:p><a:pPr lvl="0" indent="0" marL="0"><a:buNone /></a:pPr><a:r><a:rPr b="1" /><a:t>Hₐ — alternate</a:t></a:r></a:p></a:txBody></a:tc><a:tc><a:txBody><a:bodyPr /><a:lstStyle /><a:p><a:pPr lvl="0" indent="0" marL="0"><a:buNone /></a:pPr><a:r><a:rPr b="1" /><a:t>at least one</a:t></a:r><a:r><a:rPr /><a:t> group mean differs</a:t></a:r></a:p></a:txBody></a:tc></a:tr></a:tbl></a:graphicData></a:graphic></p:graphicFrame><p:sp><p:nvSpPr><p:cNvPr id="4" name="Content Placeholder 3" /><p:cNvSpPr><a:spLocks noGrp="1" /></p:cNvSpPr><p:nvPr><p:ph idx="2" sz="half" /></p:nvPr></p:nvSpPr><p:spPr /><p:txBody><a:bodyPr /><a:lstStyle /><a:p><a:pPr lvl="0" indent="0" marL="0"><a:buNone /></a:pPr><a:r><a:rPr /><a:t>Note what Hₐ does </a:t></a:r><a:r><a:rPr i="1" /><a:t>not</a:t></a:r><a:r><a:rPr /><a:t> say: it does </a:t></a:r><a:r><a:rPr b="1" /><a:t>not</a:t></a:r><a:r><a:rPr /><a:t> tell you </a:t></a:r><a:r><a:rPr i="1" /><a:t>which</a:t></a:r><a:r><a:rPr /><a:t> group differs — that comes later, from the post-hoc test.</a:t></a:r></a:p></p:txBody></p:sp><p:sp><p:nvSpPr><p:cNvPr id="5" name="Text Placeholder 4" /><p:cNvSpPr><a:spLocks noGrp="1" /></p:cNvSpPr><p:nvPr><p:ph idx="3" sz="quarter" type="body" /></p:nvPr></p:nvSpPr><p:spPr /><p:txBody><a:bodyPr /><a:lstStyle /><a:p><a:pPr lvl="0" indent="0" marL="0"><a:buNone /></a:pPr><a:r><a:rPr b="1" /><a:t>Our question today:</a:t></a:r></a:p><a:p><a:pPr lvl="0" indent="0" marL="0"><a:buNone /></a:pPr><a:r><a:rPr /><a:t>Do the three penguin </a:t></a:r><a:r><a:rPr b="1" /><a:t>species</a:t></a:r><a:r><a:rPr /><a:t> differ in </a:t></a:r><a:r><a:rPr b="1" /><a:t>body mass</a:t></a:r><a:r><a:rPr /><a:t>?</a:t></a:r></a:p><a:p><a:pPr lvl="0" /><a:r><a:rPr /><a:t>Y = </a:t></a:r><a:r><a:rPr><a:latin typeface="Courier" /></a:rPr><a:t>body_mass_g</a:t></a:r></a:p><a:p><a:pPr lvl="0" /><a:r><a:rPr /><a:t>X = </a:t></a:r><a:r><a:rPr><a:latin typeface="Courier" /></a:rPr><a:t>species</a:t></a:r><a:r><a:rPr /><a:t> (Adelie, Chinstrap, Gentoo)</a:t></a:r></a:p></p:txBody></p:sp></p:spTree></p:cSld>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F-Statistic — Between vs. Within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t>F</m:t>
                      </m:r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r>
                            <m:rPr>
                              <m:nor/>
                              <m:sty m:val="p"/>
                            </m:rPr>
                            <m:t>variance BETWEEN groups</m:t>
                          </m:r>
                        </m:num>
                        <m:den>
                          <m:r>
                            <m:rPr>
                              <m:nor/>
                              <m:sty m:val="p"/>
                            </m:rPr>
                            <m:t>variance WITHIN groups</m:t>
                          </m:r>
                        </m:den>
                      </m:f>
                    </m:oMath>
                  </m:oMathPara>
                </a14:m>
              </a:p>
              <a:p>
                <a:pPr lvl="0"/>
                <a:r>
                  <a:rPr b="1"/>
                  <a:t>Between</a:t>
                </a:r>
                <a:r>
                  <a:rPr/>
                  <a:t> — how far apart the group means are</a:t>
                </a:r>
              </a:p>
              <a:p>
                <a:pPr lvl="0"/>
                <a:r>
                  <a:rPr b="1"/>
                  <a:t>Within</a:t>
                </a:r>
                <a:r>
                  <a:rPr/>
                  <a:t> — how much the individuals scatter inside each group</a:t>
                </a:r>
              </a:p>
              <a:p>
                <a:pPr lvl="0" indent="0" marL="0">
                  <a:buNone/>
                </a:pPr>
                <a:r>
                  <a:rPr b="1"/>
                  <a:t>Big F</a:t>
                </a:r>
                <a:r>
                  <a:rPr/>
                  <a:t> → the groups are far apart </a:t>
                </a:r>
                <a:r>
                  <a:rPr i="1"/>
                  <a:t>relative to</a:t>
                </a:r>
                <a:r>
                  <a:rPr/>
                  <a:t> their internal noise → small </a:t>
                </a:r>
                <a:r>
                  <a:rPr i="1"/>
                  <a:t>p</a:t>
                </a:r>
                <a:r>
                  <a:rPr/>
                  <a:t>-value.</a:t>
                </a:r>
              </a:p>
              <a:p>
                <a:pPr lvl="0" indent="0" marL="0">
                  <a:buNone/>
                </a:pPr>
                <a:r>
                  <a:rPr b="1"/>
                  <a:t>F ≈ 1</a:t>
                </a:r>
                <a:r>
                  <a:rPr/>
                  <a:t> → the spread between groups is no bigger than the spread within them → no real difference.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ANOVA is a </a:t>
            </a:r>
            <a:r>
              <a:rPr sz="2000" b="1"/>
              <a:t>signal-to-noise ratio</a:t>
            </a:r>
            <a:r>
              <a:rPr sz="2000"/>
              <a:t>. The “signal” is the gap between group means; the “noise” is the within-group scatter.</a:t>
            </a:r>
          </a:p>
          <a:p>
            <a:pPr lvl="0" indent="0" marL="0">
              <a:buNone/>
            </a:pPr>
            <a:r>
              <a:rPr/>
              <a:t>📖 W&amp;S §15.1–15.2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Meet the Data — Palmer Penguins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at the top — always 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   </a:t>
            </a:r>
            <a:r>
              <a:rPr>
                <a:solidFill>
                  <a:srgbClr val="5E5E5E"/>
                </a:solidFill>
                <a:latin typeface="Courier"/>
              </a:rPr>
              <a:t># wrangling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(palmerpenguins) </a:t>
            </a:r>
            <a:r>
              <a:rPr>
                <a:solidFill>
                  <a:srgbClr val="5E5E5E"/>
                </a:solidFill>
                <a:latin typeface="Courier"/>
              </a:rPr>
              <a:t># the penguins data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(car)            </a:t>
            </a:r>
            <a:r>
              <a:rPr>
                <a:solidFill>
                  <a:srgbClr val="5E5E5E"/>
                </a:solidFill>
                <a:latin typeface="Courier"/>
              </a:rPr>
              <a:t># Levene's test, Anova()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(emmeans)        </a:t>
            </a:r>
            <a:r>
              <a:rPr>
                <a:solidFill>
                  <a:srgbClr val="5E5E5E"/>
                </a:solidFill>
                <a:latin typeface="Courier"/>
              </a:rPr>
              <a:t># post-hoc pairwise tests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Drop rows missing mass or species 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&lt;- penguins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drop_na</a:t>
            </a:r>
            <a:r>
              <a:rPr>
                <a:solidFill>
                  <a:srgbClr val="003B4F"/>
                </a:solidFill>
                <a:latin typeface="Courier"/>
              </a:rPr>
              <a:t>(body_mass_g, species)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(species)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3 × 2
  species       n
  &lt;fct&gt;     &lt;int&gt;
1 Adelie      151
2 Chinstrap    68
3 Gentoo      123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Three species, one lab:</a:t>
            </a:r>
            <a:r>
              <a:rPr/>
              <a:t> body mass (g) of penguins at Palmer Station, Antarctica.</a:t>
            </a:r>
          </a:p>
          <a:p>
            <a:pPr lvl="0"/>
            <a:r>
              <a:rPr>
                <a:latin typeface="Courier"/>
              </a:rPr>
              <a:t>drop_na()</a:t>
            </a:r>
            <a:r>
              <a:rPr/>
              <a:t> removes rows with missing mass</a:t>
            </a:r>
          </a:p>
          <a:p>
            <a:pPr lvl="0"/>
            <a:r>
              <a:rPr>
                <a:latin typeface="Courier"/>
              </a:rPr>
              <a:t>count(species)</a:t>
            </a:r>
            <a:r>
              <a:rPr/>
              <a:t> shows the sample size per group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/>
              <a:t>The groups are </a:t>
            </a:r>
            <a:r>
              <a:rPr sz="2000" b="1"/>
              <a:t>unbalanced</a:t>
            </a:r>
            <a:r>
              <a:rPr sz="2000"/>
              <a:t> (different n per species) — that matters when we pick our ANOVA type later.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11 — One-Way ANOVA: Comparing Many Groups</dc:title>
  <dc:creator>Bill Perry</dc:creator>
  <cp:keywords/>
  <dc:description>From two groups to many: why we don’t run many t-tests, how the F-statistic partitions variance, checking ANOVA assumptions, running it with aov() and car::Anova(), and finding WHICH groups differ with emmeans post-hoc tests — all on the Palmer penguins data.</dc:description>
  <dcterms:created xsi:type="dcterms:W3CDTF">2026-07-06T00:30:49Z</dcterms:created>
  <dcterms:modified xsi:type="dcterms:W3CDTF">2026-07-06T00:30:49Z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11</vt:lpwstr>
  </property>
  <property fmtid="{D5CDD505-2E9C-101B-9397-08002B2CF9AE}" pid="14" name="resources">
    <vt:lpwstr/>
  </property>
  <property fmtid="{D5CDD505-2E9C-101B-9397-08002B2CF9AE}" pid="15" name="subtitle">
    <vt:lpwstr>Partitioning variance, checking assumptions, and post-hoc tests with emmeans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6</vt:lpwstr>
  </property>
</Properties>
</file>