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Override PartName="/docProps/app.xml" ContentType="application/vnd.openxmlformats-officedocument.extended-properties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</Types>
</file>

<file path=_rels/.rels><?xml version="1.0" encoding="UTF-8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package/2006/relationships/metadata/extended-properties" Target="docProps/app.xml" /><Relationship Id="rId4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autoCompressPictures="0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5143500" type="screen16x9"/>
  <p:notesSz cx="6858000" cy="9144000"/>
  <p:defaultTextStyle>
    <a:defPPr>
      <a:defRPr lang="en-US"/>
    </a:defPPr>
    <a:lvl1pPr algn="l" defTabSz="4572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4572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4572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4572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4572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4572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4572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4572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4572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C31"/>
    <a:srgbClr val="7012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p="http://schemas.openxmlformats.org/presentationml/2006/main" xmlns:r="http://schemas.openxmlformats.org/officeDocument/2006/relationships">
  <p:normalViewPr>
    <p:restoredLeft autoAdjust="0" sz="15643"/>
    <p:restoredTop autoAdjust="0" sz="94726"/>
  </p:normalViewPr>
  <p:slideViewPr>
    <p:cSldViewPr snapToGrid="0" snapToObjects="1">
      <p:cViewPr varScale="1">
        <p:scale>
          <a:sx d="100" n="165"/>
          <a:sy d="100" n="165"/>
        </p:scale>
        <p:origin x="560" y="184"/>
      </p:cViewPr>
      <p:guideLst>
        <p:guide orient="horz" pos="1620"/>
        <p:guide pos="2880"/>
      </p:guideLst>
    </p:cSldViewPr>
  </p:slideViewPr>
  <p:outlineViewPr>
    <p:cViewPr>
      <p:scale>
        <a:sx d="100" n="33"/>
        <a:sy d="100" n="33"/>
      </p:scale>
      <p:origin x="0" y="0"/>
    </p:cViewPr>
  </p:outlineViewPr>
  <p:notesTextViewPr>
    <p:cViewPr>
      <p:scale>
        <a:sx d="100" n="100"/>
        <a:sy d="100" n="100"/>
      </p:scale>
      <p:origin x="0" y="0"/>
    </p:cViewPr>
  </p:notesTextViewPr>
  <p:gridSpacing cx="76200" cy="76200"/>
</p:viewPr>
</file>

<file path=ppt/_rels/presentation.xml.rels><?xml version="1.0" encoding="UTF-8"?><Relationships xmlns="http://schemas.openxmlformats.org/package/2006/relationships"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1" Type="http://schemas.openxmlformats.org/officeDocument/2006/relationships/viewProps" Target="viewProps.xml" /><Relationship Id="rId20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23" Type="http://schemas.openxmlformats.org/officeDocument/2006/relationships/tableStyles" Target="tableStyles.xml" /><Relationship Id="rId22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6568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5722" y="565689"/>
            <a:ext cx="6400800" cy="131445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357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14605"/>
            <a:ext cx="9089756" cy="3914289"/>
          </a:xfrm>
        </p:spPr>
        <p:txBody>
          <a:bodyPr/>
          <a:lstStyle>
            <a:lvl1pPr marL="230188" indent="-230188">
              <a:tabLst/>
              <a:defRPr sz="2000"/>
            </a:lvl1pPr>
            <a:lvl2pPr marL="514350" indent="-284163">
              <a:spcBef>
                <a:spcPts val="0"/>
              </a:spcBef>
              <a:tabLst/>
              <a:defRPr sz="2000"/>
            </a:lvl2pPr>
            <a:lvl3pPr marL="692150" indent="-177800">
              <a:spcBef>
                <a:spcPts val="0"/>
              </a:spcBef>
              <a:tabLst/>
              <a:defRPr sz="1600"/>
            </a:lvl3pPr>
            <a:lvl4pPr marL="914400" indent="-222250">
              <a:spcBef>
                <a:spcPts val="0"/>
              </a:spcBef>
              <a:tabLst/>
              <a:defRPr sz="1600"/>
            </a:lvl4pPr>
            <a:lvl5pPr marL="1146175" indent="-231775">
              <a:spcBef>
                <a:spcPts val="0"/>
              </a:spcBef>
              <a:tabLst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4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21556"/>
          </a:xfrm>
        </p:spPr>
        <p:txBody>
          <a:bodyPr anchor="t">
            <a:normAutofit/>
          </a:bodyPr>
          <a:lstStyle>
            <a:lvl1pPr algn="l">
              <a:defRPr sz="2400" b="1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41649"/>
            <a:ext cx="7772400" cy="1125140"/>
          </a:xfrm>
        </p:spPr>
        <p:txBody>
          <a:bodyPr anchor="b">
            <a:normAutofit/>
          </a:bodyPr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069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>
            <a:lvl1pPr algn="l">
              <a:defRPr b="0">
                <a:solidFill>
                  <a:srgbClr val="F4CD5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1" y="662663"/>
            <a:ext cx="4201332" cy="3818173"/>
          </a:xfrm>
        </p:spPr>
        <p:txBody>
          <a:bodyPr/>
          <a:lstStyle>
            <a:lvl1pPr marL="230188" indent="-230188">
              <a:tabLst/>
              <a:defRPr sz="2000"/>
            </a:lvl1pPr>
            <a:lvl2pPr marL="460375" indent="-230188">
              <a:tabLst/>
              <a:defRPr sz="1800"/>
            </a:lvl2pPr>
            <a:lvl3pPr marL="630238" indent="-169863">
              <a:tabLst/>
              <a:defRPr sz="1600"/>
            </a:lvl3pPr>
            <a:lvl4pPr marL="914400" indent="-284163">
              <a:tabLst/>
              <a:defRPr sz="1600"/>
            </a:lvl4pPr>
            <a:lvl5pPr marL="1146175" indent="-231775">
              <a:tabLst/>
              <a:defRPr sz="160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02258" y="662664"/>
            <a:ext cx="4418308" cy="3818172"/>
          </a:xfrm>
        </p:spPr>
        <p:txBody>
          <a:bodyPr/>
          <a:lstStyle>
            <a:lvl1pPr marL="342900" indent="-342900"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5937" indent="-285750"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46125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5987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00150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marL="230188" lvl="0" indent="-230188" algn="l" defTabSz="342900" rtl="0" eaLnBrk="1" latinLnBrk="0" hangingPunct="1">
              <a:spcBef>
                <a:spcPct val="20000"/>
              </a:spcBef>
              <a:buFont typeface="Arial"/>
              <a:buChar char="•"/>
              <a:tabLst/>
            </a:pPr>
            <a:r>
              <a:rPr lang="en-US" dirty="0"/>
              <a:t>Click to edit Master text styles</a:t>
            </a:r>
          </a:p>
          <a:p>
            <a:pPr marL="460375" lvl="1" indent="-230188" algn="l" defTabSz="342900" rtl="0" eaLnBrk="1" latinLnBrk="0" hangingPunct="1">
              <a:spcBef>
                <a:spcPct val="20000"/>
              </a:spcBef>
              <a:buFont typeface="Arial"/>
              <a:buChar char="–"/>
              <a:tabLst/>
            </a:pPr>
            <a:r>
              <a:rPr lang="en-US" dirty="0"/>
              <a:t>Second level</a:t>
            </a:r>
          </a:p>
          <a:p>
            <a:pPr marL="630238" lvl="2" indent="-169863" algn="l" defTabSz="342900" rtl="0" eaLnBrk="1" latinLnBrk="0" hangingPunct="1">
              <a:spcBef>
                <a:spcPct val="20000"/>
              </a:spcBef>
              <a:buFont typeface="Arial"/>
              <a:buChar char="•"/>
              <a:tabLst/>
            </a:pPr>
            <a:r>
              <a:rPr lang="en-US" dirty="0"/>
              <a:t>Third level</a:t>
            </a:r>
          </a:p>
          <a:p>
            <a:pPr marL="914400" lvl="3" indent="-284163" algn="l" defTabSz="342900" rtl="0" eaLnBrk="1" latinLnBrk="0" hangingPunct="1">
              <a:spcBef>
                <a:spcPct val="20000"/>
              </a:spcBef>
              <a:buFont typeface="Arial"/>
              <a:buChar char="–"/>
              <a:tabLst/>
            </a:pPr>
            <a:r>
              <a:rPr lang="en-US" dirty="0"/>
              <a:t>Fourth level</a:t>
            </a:r>
          </a:p>
          <a:p>
            <a:pPr marL="1146175" lvl="4" indent="-231775" algn="l" defTabSz="342900" rtl="0" eaLnBrk="1" latinLnBrk="0" hangingPunct="1">
              <a:spcBef>
                <a:spcPct val="20000"/>
              </a:spcBef>
              <a:buFont typeface="Arial"/>
              <a:buChar char="»"/>
              <a:tabLst/>
            </a:pPr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886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201" y="802623"/>
            <a:ext cx="4435799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6201" y="1282444"/>
            <a:ext cx="4435799" cy="3305054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3514" y="823389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514" y="1303210"/>
            <a:ext cx="4041775" cy="3284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793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721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901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71538"/>
          </a:xfrm>
        </p:spPr>
        <p:txBody>
          <a:bodyPr anchor="t" anchorCtr="0">
            <a:normAutofit/>
          </a:bodyPr>
          <a:lstStyle>
            <a:lvl1pPr algn="l"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485" y="2822226"/>
            <a:ext cx="8756541" cy="19450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960803"/>
            <a:ext cx="354136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895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899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14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529045"/>
      </p:ext>
    </p:extLst>
  </p:cSld>
  <p:clrMapOvr>
    <a:masterClrMapping/>
  </p:clrMapOvr>
</p:sldLayout>
</file>

<file path=ppt/slideMasters/_rels/slideMaster1.xml.rels><?xml version="1.0" encoding="UTF-8"?><Relationships xmlns="http://schemas.openxmlformats.org/package/2006/relationships"><Relationship Id="rId8" Target="../slideLayouts/slideLayout8.xml" Type="http://schemas.openxmlformats.org/officeDocument/2006/relationships/slideLayout" /><Relationship Id="rId3" Target="../slideLayouts/slideLayout3.xml" Type="http://schemas.openxmlformats.org/officeDocument/2006/relationships/slideLayout" /><Relationship Id="rId7" Target="../slideLayouts/slideLayout7.xml" Type="http://schemas.openxmlformats.org/officeDocument/2006/relationships/slideLayout" /><Relationship Id="rId12" Target="../theme/theme1.xml" Type="http://schemas.openxmlformats.org/officeDocument/2006/relationships/theme" /><Relationship Id="rId2" Target="../slideLayouts/slideLayout2.xml" Type="http://schemas.openxmlformats.org/officeDocument/2006/relationships/slideLayout" /><Relationship Id="rId1" Target="../slideLayouts/slideLayout1.xml" Type="http://schemas.openxmlformats.org/officeDocument/2006/relationships/slideLayout" /><Relationship Id="rId6" Target="../slideLayouts/slideLayout6.xml" Type="http://schemas.openxmlformats.org/officeDocument/2006/relationships/slideLayout" /><Relationship Id="rId11" Target="../slideLayouts/slideLayout11.xml" Type="http://schemas.openxmlformats.org/officeDocument/2006/relationships/slideLayout" /><Relationship Id="rId5" Target="../slideLayouts/slideLayout5.xml" Type="http://schemas.openxmlformats.org/officeDocument/2006/relationships/slideLayout" /><Relationship Id="rId10" Target="../slideLayouts/slideLayout10.xml" Type="http://schemas.openxmlformats.org/officeDocument/2006/relationships/slideLayout" /><Relationship Id="rId4" Target="../slideLayouts/slideLayout4.xml" Type="http://schemas.openxmlformats.org/officeDocument/2006/relationships/slideLayout" /><Relationship Id="rId9" Target="../slideLayouts/slideLayout9.xml" Type="http://schemas.openxmlformats.org/officeDocument/2006/relationships/slideLayout" />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490" y="102393"/>
            <a:ext cx="8934774" cy="582780"/>
          </a:xfrm>
          <a:prstGeom prst="rect">
            <a:avLst/>
          </a:prstGeom>
          <a:solidFill>
            <a:srgbClr val="1A1A2E"/>
          </a:solidFill>
        </p:spPr>
        <p:txBody>
          <a:bodyPr anchor="ctr" bIns="45720" lIns="91440" rIns="91440" rtlCol="0" tIns="45720" vert="horz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77489" y="781696"/>
            <a:ext cx="8934773" cy="3914289"/>
          </a:xfrm>
          <a:prstGeom prst="rect">
            <a:avLst/>
          </a:prstGeom>
        </p:spPr>
        <p:txBody>
          <a:bodyPr bIns="45720" lIns="91440" rIns="91440" rtlCol="0" tIns="45720" vert="horz">
            <a:normAutofit/>
          </a:bodyPr>
          <a:lstStyle/>
          <a:p>
            <a:pPr lvl="0"/>
            <a:r>
              <a:rPr dirty="0" lang="en-US"/>
              <a:t>Click to edit Master text styles</a:t>
            </a:r>
          </a:p>
          <a:p>
            <a:pPr lvl="1"/>
            <a:r>
              <a:rPr dirty="0" lang="en-US"/>
              <a:t>Second level</a:t>
            </a:r>
          </a:p>
          <a:p>
            <a:pPr lvl="2"/>
            <a:r>
              <a:rPr dirty="0" lang="en-US"/>
              <a:t>Third level</a:t>
            </a:r>
          </a:p>
          <a:p>
            <a:pPr lvl="3"/>
            <a:r>
              <a:rPr dirty="0" lang="en-US"/>
              <a:t>Fourth level</a:t>
            </a:r>
          </a:p>
          <a:p>
            <a:pPr lvl="4"/>
            <a:r>
              <a:rPr dirty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2" sz="half" type="dt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idx="3" sz="quarter" type="ftr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4" sz="quarter" type="sldNum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200875"/>
      </p:ext>
    </p:extLst>
  </p:cSld>
  <p:clrMap accent1="accent1" accent2="accent2" accent3="accent3" accent4="accent4" accent5="accent5" accent6="accent6" bg1="lt1" bg2="lt2" folHlink="folHlink" hlink="hlink" tx1="dk1" tx2="dk2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42900" eaLnBrk="1" hangingPunct="1" latinLnBrk="0" rtl="0">
        <a:spcBef>
          <a:spcPct val="0"/>
        </a:spcBef>
        <a:buNone/>
        <a:defRPr kern="1200" sz="2800">
          <a:solidFill>
            <a:srgbClr val="F4CD54"/>
          </a:solidFill>
          <a:latin typeface="+mj-lt"/>
          <a:ea typeface="+mj-ea"/>
          <a:cs typeface="+mj-cs"/>
        </a:defRPr>
      </a:lvl1pPr>
    </p:titleStyle>
    <p:bodyStyle>
      <a:lvl1pPr algn="l" defTabSz="342900" eaLnBrk="1" hangingPunct="1" indent="-342900" latinLnBrk="0" marL="342900" rtl="0">
        <a:spcBef>
          <a:spcPts val="0"/>
        </a:spcBef>
        <a:buFont typeface="Arial"/>
        <a:buChar char="•"/>
        <a:defRPr kern="1200" sz="2000">
          <a:solidFill>
            <a:schemeClr val="tx1"/>
          </a:solidFill>
          <a:latin typeface="+mn-lt"/>
          <a:ea typeface="+mn-ea"/>
          <a:cs typeface="+mn-cs"/>
        </a:defRPr>
      </a:lvl1pPr>
      <a:lvl2pPr algn="l" defTabSz="342900" eaLnBrk="1" hangingPunct="1" indent="-342900" latinLnBrk="0" marL="685800" rtl="0">
        <a:spcBef>
          <a:spcPts val="0"/>
        </a:spcBef>
        <a:buFont typeface="Arial"/>
        <a:buChar char="–"/>
        <a:defRPr kern="1200" sz="2000">
          <a:solidFill>
            <a:schemeClr val="tx1"/>
          </a:solidFill>
          <a:latin typeface="+mn-lt"/>
          <a:ea typeface="+mn-ea"/>
          <a:cs typeface="+mn-cs"/>
        </a:defRPr>
      </a:lvl2pPr>
      <a:lvl3pPr algn="l" defTabSz="342900" eaLnBrk="1" hangingPunct="1" indent="-342900" latinLnBrk="0" marL="1028700" rtl="0">
        <a:spcBef>
          <a:spcPts val="0"/>
        </a:spcBef>
        <a:buFont typeface="Arial"/>
        <a:buChar char="•"/>
        <a:defRPr kern="1200" sz="1800">
          <a:solidFill>
            <a:schemeClr val="tx1"/>
          </a:solidFill>
          <a:latin typeface="+mn-lt"/>
          <a:ea typeface="+mn-ea"/>
          <a:cs typeface="+mn-cs"/>
        </a:defRPr>
      </a:lvl3pPr>
      <a:lvl4pPr algn="l" defTabSz="342900" eaLnBrk="1" hangingPunct="1" indent="-342900" latinLnBrk="0" marL="1371600" rtl="0">
        <a:spcBef>
          <a:spcPts val="0"/>
        </a:spcBef>
        <a:buFont typeface="Arial"/>
        <a:buChar char="–"/>
        <a:defRPr kern="1200" sz="1500">
          <a:solidFill>
            <a:schemeClr val="tx1"/>
          </a:solidFill>
          <a:latin typeface="+mn-lt"/>
          <a:ea typeface="+mn-ea"/>
          <a:cs typeface="+mn-cs"/>
        </a:defRPr>
      </a:lvl4pPr>
      <a:lvl5pPr algn="l" defTabSz="342900" eaLnBrk="1" hangingPunct="1" indent="-342900" latinLnBrk="0" marL="1714500" rtl="0">
        <a:spcBef>
          <a:spcPts val="0"/>
        </a:spcBef>
        <a:buFont typeface="Arial"/>
        <a:buChar char="»"/>
        <a:defRPr kern="1200" sz="1500">
          <a:solidFill>
            <a:schemeClr val="tx1"/>
          </a:solidFill>
          <a:latin typeface="+mn-lt"/>
          <a:ea typeface="+mn-ea"/>
          <a:cs typeface="+mn-cs"/>
        </a:defRPr>
      </a:lvl5pPr>
      <a:lvl6pPr algn="l" defTabSz="342900" eaLnBrk="1" hangingPunct="1" indent="-342900" latinLnBrk="0" marL="20574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6pPr>
      <a:lvl7pPr algn="l" defTabSz="342900" eaLnBrk="1" hangingPunct="1" indent="-342900" latinLnBrk="0" marL="24003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7pPr>
      <a:lvl8pPr algn="l" defTabSz="342900" eaLnBrk="1" hangingPunct="1" indent="-342900" latinLnBrk="0" marL="27432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8pPr>
      <a:lvl9pPr algn="l" defTabSz="342900" eaLnBrk="1" hangingPunct="1" indent="-342900" latinLnBrk="0" marL="30861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342900" eaLnBrk="1" hangingPunct="1" latinLnBrk="0" marL="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1pPr>
      <a:lvl2pPr algn="l" defTabSz="342900" eaLnBrk="1" hangingPunct="1" latinLnBrk="0" marL="3429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2pPr>
      <a:lvl3pPr algn="l" defTabSz="342900" eaLnBrk="1" hangingPunct="1" latinLnBrk="0" marL="6858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3pPr>
      <a:lvl4pPr algn="l" defTabSz="342900" eaLnBrk="1" hangingPunct="1" latinLnBrk="0" marL="10287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4pPr>
      <a:lvl5pPr algn="l" defTabSz="342900" eaLnBrk="1" hangingPunct="1" latinLnBrk="0" marL="13716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5pPr>
      <a:lvl6pPr algn="l" defTabSz="342900" eaLnBrk="1" hangingPunct="1" latinLnBrk="0" marL="17145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6pPr>
      <a:lvl7pPr algn="l" defTabSz="342900" eaLnBrk="1" hangingPunct="1" latinLnBrk="0" marL="20574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7pPr>
      <a:lvl8pPr algn="l" defTabSz="342900" eaLnBrk="1" hangingPunct="1" latinLnBrk="0" marL="24003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8pPr>
      <a:lvl9pPr algn="l" defTabSz="342900" eaLnBrk="1" hangingPunct="1" latinLnBrk="0" marL="27432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hyperlink" Target="https://cran.r-project.org/package=emmeans" TargetMode="External" /></Relationships>
</file>

<file path=ppt/slides/_rels/slide4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5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8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9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0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4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5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.png" /></Relationships>
</file>

<file path=ppt/slides/_rels/slide16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7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hyperlink" Target="https://cran.r-project.org/package=emmeans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65688"/>
          </a:xfrm>
        </p:spPr>
        <p:txBody>
          <a:bodyPr/>
          <a:lstStyle/>
          <a:p>
            <a:pPr lvl="0" indent="0" marL="0">
              <a:buNone/>
            </a:pPr>
            <a:r>
              <a:rPr/>
              <a:t>Lecture 14 — One-Way ANOVA II: Running &amp; Reporting the Test</a:t>
            </a:r>
          </a:p>
        </p:txBody>
      </p:sp>
      <p:sp>
        <p:nvSpPr>
          <p:cNvPr id="3" name="Subtitle 2"/>
          <p:cNvSpPr>
            <a:spLocks noGrp="1"/>
          </p:cNvSpPr>
          <p:nvPr>
            <p:ph idx="1" type="subTitle"/>
          </p:nvPr>
        </p:nvSpPr>
        <p:spPr>
          <a:xfrm>
            <a:off x="255722" y="565689"/>
            <a:ext cx="6400800" cy="1314450"/>
          </a:xfrm>
        </p:spPr>
        <p:txBody>
          <a:bodyPr/>
          <a:lstStyle/>
          <a:p>
            <a:pPr lvl="0" indent="0" marL="0">
              <a:buNone/>
            </a:pPr>
            <a:r>
              <a:rPr/>
              <a:t>Reading the F table, finding which groups differ, and writing it up</a:t>
            </a:r>
            <a:br/>
            <a:br/>
            <a:r>
              <a:rPr/>
              <a:t>Bill Perry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2026-09-10</a:t>
            </a:r>
          </a:p>
        </p:txBody>
      </p:sp>
    </p:spTree>
  </p:cSld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Where we left off (Lecture 13 — One-Way ANOVA I)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>
                <a:latin typeface="Courier"/>
              </a:rPr>
              <a:t>mass_model &lt;- lm(body_mass_g ~ species, data = penguins_df)</a:t>
            </a:r>
            <a:r>
              <a:rPr/>
              <a:t> — fit</a:t>
            </a:r>
          </a:p>
          <a:p>
            <a:pPr lvl="0"/>
            <a:r>
              <a:rPr b="1"/>
              <a:t>Normality checked</a:t>
            </a:r>
            <a:r>
              <a:rPr/>
              <a:t> — Q-Q panel + Shapiro-Wilk on the residuals</a:t>
            </a:r>
          </a:p>
          <a:p>
            <a:pPr lvl="0"/>
            <a:r>
              <a:rPr b="1"/>
              <a:t>Equal variance checked</a:t>
            </a:r>
            <a:r>
              <a:rPr/>
              <a:t> — Levene’s test</a:t>
            </a:r>
          </a:p>
          <a:p>
            <a:pPr lvl="0"/>
            <a:r>
              <a:rPr b="1"/>
              <a:t>Decision:</a:t>
            </a:r>
            <a:r>
              <a:rPr/>
              <a:t> assumptions look fine, proceed with classic ANOVA</a:t>
            </a:r>
          </a:p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✅ Transition</a:t>
            </a:r>
          </a:p>
          <a:p>
            <a:pPr lvl="0" indent="0" marL="1270000">
              <a:buNone/>
            </a:pPr>
            <a:r>
              <a:rPr sz="2000"/>
              <a:t>The model is fit and its assumptions are checked. Today we actually read the F table, find </a:t>
            </a:r>
            <a:r>
              <a:rPr sz="2000" b="1"/>
              <a:t>which</a:t>
            </a:r>
            <a:r>
              <a:rPr sz="2000"/>
              <a:t> species differ, and turn the result into a sentence a reader can trust.</a:t>
            </a:r>
          </a:p>
        </p:txBody>
      </p:sp>
    </p:spTree>
  </p:cSld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Goals for 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/>
            <a:r>
              <a:rPr/>
              <a:t>Run the ANOVA two ways: </a:t>
            </a:r>
            <a:r>
              <a:rPr>
                <a:latin typeface="Courier"/>
              </a:rPr>
              <a:t>aov()</a:t>
            </a:r>
            <a:r>
              <a:rPr/>
              <a:t> and </a:t>
            </a:r>
            <a:r>
              <a:rPr b="1">
                <a:latin typeface="Courier"/>
              </a:rPr>
              <a:t>car::Anova()</a:t>
            </a:r>
          </a:p>
          <a:p>
            <a:pPr lvl="0"/>
            <a:r>
              <a:rPr/>
              <a:t>Understand why </a:t>
            </a:r>
            <a:r>
              <a:rPr b="1"/>
              <a:t>Type II</a:t>
            </a:r>
            <a:r>
              <a:rPr/>
              <a:t> sums of squares matter for unbalanced data</a:t>
            </a:r>
          </a:p>
          <a:p>
            <a:pPr lvl="0"/>
            <a:r>
              <a:rPr/>
              <a:t>Find </a:t>
            </a:r>
            <a:r>
              <a:rPr b="1"/>
              <a:t>which</a:t>
            </a:r>
            <a:r>
              <a:rPr/>
              <a:t> groups differ with </a:t>
            </a:r>
            <a:r>
              <a:rPr b="1">
                <a:latin typeface="Courier"/>
              </a:rPr>
              <a:t>emmeans</a:t>
            </a:r>
            <a:r>
              <a:rPr/>
              <a:t> post-hoc tests</a:t>
            </a:r>
          </a:p>
          <a:p>
            <a:pPr lvl="0"/>
            <a:r>
              <a:rPr/>
              <a:t>Read a compact letter display (CLD)</a:t>
            </a:r>
          </a:p>
          <a:p>
            <a:pPr lvl="0"/>
            <a:r>
              <a:rPr/>
              <a:t>Plot the estimated means ± CI</a:t>
            </a:r>
          </a:p>
          <a:p>
            <a:pPr lvl="0"/>
            <a:r>
              <a:rPr/>
              <a:t>Write a complete, reportable results sentence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Tools today:</a:t>
            </a:r>
          </a:p>
          <a:p>
            <a:pPr lvl="0"/>
            <a:r>
              <a:rPr>
                <a:latin typeface="Courier"/>
              </a:rPr>
              <a:t>car</a:t>
            </a:r>
            <a:r>
              <a:rPr/>
              <a:t> — </a:t>
            </a:r>
            <a:r>
              <a:rPr>
                <a:latin typeface="Courier"/>
              </a:rPr>
              <a:t>Anova()</a:t>
            </a:r>
          </a:p>
          <a:p>
            <a:pPr lvl="0"/>
            <a:r>
              <a:rPr>
                <a:latin typeface="Courier"/>
              </a:rPr>
              <a:t>emmeans</a:t>
            </a:r>
            <a:r>
              <a:rPr/>
              <a:t>, </a:t>
            </a:r>
            <a:r>
              <a:rPr>
                <a:latin typeface="Courier"/>
              </a:rPr>
              <a:t>multcomp</a:t>
            </a:r>
            <a:r>
              <a:rPr/>
              <a:t> — post-hoc, CLD</a:t>
            </a:r>
          </a:p>
          <a:p>
            <a:pPr lvl="0" indent="0" marL="0">
              <a:buNone/>
            </a:pPr>
            <a:r>
              <a:rPr b="1"/>
              <a:t>Textbook:</a:t>
            </a:r>
          </a:p>
          <a:p>
            <a:pPr lvl="0"/>
            <a:r>
              <a:rPr/>
              <a:t>📖 Whitlock &amp; Schluter, </a:t>
            </a:r>
            <a:r>
              <a:rPr b="1"/>
              <a:t>Ch. 15 — ANOVA</a:t>
            </a:r>
          </a:p>
          <a:p>
            <a:pPr lvl="0"/>
            <a:r>
              <a:rPr/>
              <a:t>📖 </a:t>
            </a:r>
            <a:r>
              <a:rPr>
                <a:hlinkClick r:id="rId2"/>
              </a:rPr>
              <a:t>emmeans vignettes</a:t>
            </a:r>
          </a:p>
          <a:p>
            <a:pPr lvl="0" indent="0" marL="0">
              <a:buNone/>
            </a:pPr>
            <a:r>
              <a:rPr b="1"/>
              <a:t>Naming:</a:t>
            </a:r>
            <a:r>
              <a:rPr/>
              <a:t> models → </a:t>
            </a:r>
            <a:r>
              <a:rPr>
                <a:latin typeface="Courier"/>
              </a:rPr>
              <a:t>_model</a:t>
            </a:r>
            <a:r>
              <a:rPr/>
              <a:t>, plots → </a:t>
            </a:r>
            <a:r>
              <a:rPr>
                <a:latin typeface="Courier"/>
              </a:rPr>
              <a:t>_plot</a:t>
            </a:r>
          </a:p>
        </p:txBody>
      </p:sp>
    </p:spTree>
  </p:cSld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How to Use These Slides — Predict · Type · Run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This lecture runs in </a:t>
            </a:r>
            <a:r>
              <a:rPr b="1"/>
              <a:t>two short chunks</a:t>
            </a:r>
            <a:r>
              <a:rPr/>
              <a:t>. After each chunk you switch to the </a:t>
            </a:r>
            <a:r>
              <a:rPr b="1"/>
              <a:t>activity</a:t>
            </a:r>
            <a:r>
              <a:rPr/>
              <a:t> and type the code yourself.</a:t>
            </a:r>
          </a:p>
          <a:p>
            <a:pPr lvl="0" indent="0" marL="0">
              <a:buNone/>
            </a:pPr>
            <a:r>
              <a:rPr b="1"/>
              <a:t>For every code block, do three things:</a:t>
            </a:r>
          </a:p>
          <a:p>
            <a:pPr lvl="0" indent="-342900" marL="342900">
              <a:buAutoNum type="arabicPeriod"/>
            </a:pPr>
            <a:r>
              <a:rPr b="1"/>
              <a:t>Predict</a:t>
            </a:r>
            <a:r>
              <a:rPr/>
              <a:t> — before it runs, say what you think the output will be</a:t>
            </a:r>
          </a:p>
          <a:p>
            <a:pPr lvl="0" indent="-342900" marL="342900">
              <a:buAutoNum type="arabicPeriod"/>
            </a:pPr>
            <a:r>
              <a:rPr b="1"/>
              <a:t>Type</a:t>
            </a:r>
            <a:r>
              <a:rPr/>
              <a:t> it out by hand — do not copy-paste</a:t>
            </a:r>
          </a:p>
          <a:p>
            <a:pPr lvl="0" indent="-342900" marL="342900">
              <a:buAutoNum type="arabicPeriod"/>
            </a:pPr>
            <a:r>
              <a:rPr b="1"/>
              <a:t>Run</a:t>
            </a:r>
            <a:r>
              <a:rPr/>
              <a:t> it and compare to your prediction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✅ Why bother? (the evidence)</a:t>
            </a:r>
          </a:p>
          <a:p>
            <a:pPr lvl="0"/>
            <a:r>
              <a:rPr sz="2000"/>
              <a:t>Predicting the </a:t>
            </a:r>
            <a:r>
              <a:rPr sz="2000" i="1"/>
              <a:t>p</a:t>
            </a:r>
            <a:r>
              <a:rPr sz="2000"/>
              <a:t>-value before you see it forces you to reason from the boxplot’s separation, not just read a number off a screen.</a:t>
            </a:r>
          </a:p>
          <a:p>
            <a:pPr lvl="0"/>
            <a:r>
              <a:rPr sz="2000"/>
              <a:t>Typing </a:t>
            </a:r>
            <a:r>
              <a:rPr sz="2000">
                <a:latin typeface="Courier"/>
              </a:rPr>
              <a:t>type = "II"</a:t>
            </a:r>
            <a:r>
              <a:rPr sz="2000"/>
              <a:t> yourself in </a:t>
            </a:r>
            <a:r>
              <a:rPr sz="2000">
                <a:latin typeface="Courier"/>
              </a:rPr>
              <a:t>Anova()</a:t>
            </a:r>
            <a:r>
              <a:rPr sz="2000"/>
              <a:t> is what makes you notice it’s there — paste the line and you’ll never ask why it matters for unbalanced groups.</a:t>
            </a:r>
          </a:p>
          <a:p>
            <a:pPr lvl="0"/>
            <a:r>
              <a:rPr sz="2000"/>
              <a:t>Letters in a compact letter display only mean something if you’ve watched them get built from the pairwise table above them.</a:t>
            </a:r>
          </a:p>
        </p:txBody>
      </p:sp>
    </p:spTree>
  </p:cSld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🧩 Chunk 1 of 2 · Run the ANOVA &amp; Read the F Table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We will cover:</a:t>
            </a:r>
            <a:r>
              <a:rPr/>
              <a:t> the ANOVA table two ways — base </a:t>
            </a:r>
            <a:r>
              <a:rPr>
                <a:latin typeface="Courier"/>
              </a:rPr>
              <a:t>aov()</a:t>
            </a:r>
            <a:r>
              <a:rPr/>
              <a:t> and </a:t>
            </a:r>
            <a:r>
              <a:rPr>
                <a:latin typeface="Courier"/>
              </a:rPr>
              <a:t>car::Anova()</a:t>
            </a:r>
            <a:r>
              <a:rPr/>
              <a:t> — and why the difference matters for unbalanced data.</a:t>
            </a:r>
          </a:p>
          <a:p>
            <a:pPr lvl="0" indent="0" marL="1270000">
              <a:buNone/>
            </a:pPr>
            <a:r>
              <a:rPr sz="2000" b="1"/>
              <a:t>Tip</a:t>
            </a:r>
          </a:p>
          <a:p>
            <a:pPr lvl="0" indent="0" marL="1270000">
              <a:buNone/>
            </a:pPr>
            <a:r>
              <a:rPr sz="2000" b="1"/>
              <a:t>🖐 After this chunk: Activity Parts 7–8</a:t>
            </a:r>
            <a:r>
              <a:rPr sz="2000"/>
              <a:t> (run both, read F / df / p).</a:t>
            </a:r>
          </a:p>
        </p:txBody>
      </p:sp>
    </p:spTree>
  </p:cSld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Run the ANOVA — </a:t>
            </a:r>
            <a:r>
              <a:rPr>
                <a:latin typeface="Courier"/>
              </a:rPr>
              <a:t>aov()</a:t>
            </a:r>
            <a:r>
              <a:rPr/>
              <a:t> and </a:t>
            </a:r>
            <a:r>
              <a:rPr>
                <a:latin typeface="Courier"/>
              </a:rPr>
              <a:t>summary()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🔮 Predict first:</a:t>
            </a:r>
            <a:r>
              <a:rPr sz="2000"/>
              <a:t> The boxplot from Lecture 13 looked very separated. Predict the </a:t>
            </a:r>
            <a:r>
              <a:rPr sz="2000" i="1"/>
              <a:t>p</a:t>
            </a:r>
            <a:r>
              <a:rPr sz="2000"/>
              <a:t>-value — closer to 0.5, 0.05, or far below 0.001?</a:t>
            </a:r>
          </a:p>
        </p:txBody>
      </p:sp>
    </p:spTree>
  </p:cSld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Load packages at the top — always -------------------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(tidyverse)      </a:t>
            </a:r>
            <a:r>
              <a:rPr>
                <a:solidFill>
                  <a:srgbClr val="5E5E5E"/>
                </a:solidFill>
                <a:latin typeface="Courier"/>
              </a:rPr>
              <a:t># wrangling + ggplot2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(palmerpenguins) </a:t>
            </a:r>
            <a:r>
              <a:rPr>
                <a:solidFill>
                  <a:srgbClr val="5E5E5E"/>
                </a:solidFill>
                <a:latin typeface="Courier"/>
              </a:rPr>
              <a:t># the penguins data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(car)            </a:t>
            </a:r>
            <a:r>
              <a:rPr>
                <a:solidFill>
                  <a:srgbClr val="5E5E5E"/>
                </a:solidFill>
                <a:latin typeface="Courier"/>
              </a:rPr>
              <a:t># Anova()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(emmeans)        </a:t>
            </a:r>
            <a:r>
              <a:rPr>
                <a:solidFill>
                  <a:srgbClr val="5E5E5E"/>
                </a:solidFill>
                <a:latin typeface="Courier"/>
              </a:rPr>
              <a:t># post-hoc pairwise tests</a:t>
            </a:r>
          </a:p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Same model fit at the end of Lecture 13 --------------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penguins_df &lt;- penguins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drop_na</a:t>
            </a:r>
            <a:r>
              <a:rPr>
                <a:solidFill>
                  <a:srgbClr val="003B4F"/>
                </a:solidFill>
                <a:latin typeface="Courier"/>
              </a:rPr>
              <a:t>(body_mass_g, species)</a:t>
            </a:r>
            <a:br/>
            <a:br/>
            <a:r>
              <a:rPr>
                <a:solidFill>
                  <a:srgbClr val="003B4F"/>
                </a:solidFill>
                <a:latin typeface="Courier"/>
              </a:rPr>
              <a:t>mass_model &lt;- </a:t>
            </a:r>
            <a:r>
              <a:rPr>
                <a:solidFill>
                  <a:srgbClr val="4758AB"/>
                </a:solidFill>
                <a:latin typeface="Courier"/>
              </a:rPr>
              <a:t>lm</a:t>
            </a:r>
            <a:r>
              <a:rPr>
                <a:solidFill>
                  <a:srgbClr val="003B4F"/>
                </a:solidFill>
                <a:latin typeface="Courier"/>
              </a:rPr>
              <a:t>(body_mass_g </a:t>
            </a:r>
            <a:r>
              <a:rPr>
                <a:solidFill>
                  <a:srgbClr val="5E5E5E"/>
                </a:solidFill>
                <a:latin typeface="Courier"/>
              </a:rPr>
              <a:t>~</a:t>
            </a:r>
            <a:r>
              <a:rPr>
                <a:solidFill>
                  <a:srgbClr val="003B4F"/>
                </a:solidFill>
                <a:latin typeface="Courier"/>
              </a:rPr>
              <a:t> species, </a:t>
            </a:r>
            <a:r>
              <a:rPr>
                <a:solidFill>
                  <a:srgbClr val="657422"/>
                </a:solidFill>
                <a:latin typeface="Courier"/>
              </a:rPr>
              <a:t>data =</a:t>
            </a:r>
            <a:r>
              <a:rPr>
                <a:solidFill>
                  <a:srgbClr val="003B4F"/>
                </a:solidFill>
                <a:latin typeface="Courier"/>
              </a:rPr>
              <a:t> penguins_df)</a:t>
            </a:r>
          </a:p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Classic ANOVA table (Type I sums of squares) 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mass_aov &lt;- </a:t>
            </a:r>
            <a:r>
              <a:rPr>
                <a:solidFill>
                  <a:srgbClr val="4758AB"/>
                </a:solidFill>
                <a:latin typeface="Courier"/>
              </a:rPr>
              <a:t>aov</a:t>
            </a:r>
            <a:r>
              <a:rPr>
                <a:solidFill>
                  <a:srgbClr val="003B4F"/>
                </a:solidFill>
                <a:latin typeface="Courier"/>
              </a:rPr>
              <a:t>(body_mass_g </a:t>
            </a:r>
            <a:r>
              <a:rPr>
                <a:solidFill>
                  <a:srgbClr val="5E5E5E"/>
                </a:solidFill>
                <a:latin typeface="Courier"/>
              </a:rPr>
              <a:t>~</a:t>
            </a:r>
            <a:r>
              <a:rPr>
                <a:solidFill>
                  <a:srgbClr val="003B4F"/>
                </a:solidFill>
                <a:latin typeface="Courier"/>
              </a:rPr>
              <a:t> species, </a:t>
            </a:r>
            <a:r>
              <a:rPr>
                <a:solidFill>
                  <a:srgbClr val="657422"/>
                </a:solidFill>
                <a:latin typeface="Courier"/>
              </a:rPr>
              <a:t>data =</a:t>
            </a:r>
            <a:r>
              <a:rPr>
                <a:solidFill>
                  <a:srgbClr val="003B4F"/>
                </a:solidFill>
                <a:latin typeface="Courier"/>
              </a:rPr>
              <a:t> penguins_df)</a:t>
            </a:r>
            <a:br/>
            <a:r>
              <a:rPr>
                <a:solidFill>
                  <a:srgbClr val="4758AB"/>
                </a:solidFill>
                <a:latin typeface="Courier"/>
              </a:rPr>
              <a:t>summary</a:t>
            </a:r>
            <a:r>
              <a:rPr>
                <a:solidFill>
                  <a:srgbClr val="003B4F"/>
                </a:solidFill>
                <a:latin typeface="Courier"/>
              </a:rPr>
              <a:t>(mass_aov)</a:t>
            </a:r>
          </a:p>
          <a:p>
            <a:pPr lvl="0" indent="0">
              <a:buNone/>
            </a:pPr>
            <a:r>
              <a:rPr>
                <a:latin typeface="Courier"/>
              </a:rPr>
              <a:t>             Df    Sum Sq  Mean Sq F value Pr(&gt;F)    
species       2 146864214 73432107   343.6 &lt;2e-16 ***
Residuals   339  72443483   213698                   
---
Signif. codes:  0 '***' 0.001 '**' 0.01 '*' 0.05 '.' 0.1 ' ' 1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Reading the table: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749800" y="1295400"/>
          <a:ext cx="4038600" cy="327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9300"/>
                <a:gridCol w="2019300"/>
              </a:tblGrid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Column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Meaning</a:t>
                      </a: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Df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groups − 1, and residual df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F value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between ÷ within variance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Pr(&gt;F)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the </a:t>
                      </a:r>
                      <a:r>
                        <a:rPr i="1"/>
                        <a:t>p</a:t>
                      </a:r>
                      <a:r>
                        <a:rPr/>
                        <a:t>-value for H₀</a:t>
                      </a:r>
                    </a:p>
                  </a:txBody>
                </a:tc>
              </a:tr>
            </a:tbl>
          </a:graphicData>
        </a:graphic>
      </p:graphicFrame>
      <p:sp>
        <p:nvSpPr>
          <p:cNvPr id="6" name="Content Placeholder 5"/>
          <p:cNvSpPr>
            <a:spLocks noGrp="1"/>
          </p:cNvSpPr>
          <p:nvPr>
            <p:ph idx="4" sz="quarter"/>
          </p:nvPr>
        </p:nvSpPr>
        <p:spPr/>
        <p:txBody>
          <a:bodyPr/>
          <a:lstStyle/>
          <a:p>
            <a:pPr lvl="0" indent="0" marL="0">
              <a:buNone/>
            </a:pPr>
            <a:r>
              <a:rPr i="1"/>
              <a:t>p</a:t>
            </a:r>
            <a:r>
              <a:rPr/>
              <a:t> &lt; 0.05 → </a:t>
            </a:r>
            <a:r>
              <a:rPr b="1"/>
              <a:t>reject H₀</a:t>
            </a:r>
            <a:r>
              <a:rPr/>
              <a:t> → at least one species differs. But </a:t>
            </a:r>
            <a:r>
              <a:rPr b="1"/>
              <a:t>which</a:t>
            </a:r>
            <a:r>
              <a:rPr/>
              <a:t>? Chunk 2.</a:t>
            </a:r>
          </a:p>
        </p:txBody>
      </p:sp>
    </p:spTree>
  </p:cSld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Live Demo — Watch It Break (on purpose)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For </a:t>
            </a:r>
            <a:r>
              <a:rPr b="1"/>
              <a:t>unbalanced</a:t>
            </a:r>
            <a:r>
              <a:rPr/>
              <a:t> data we prefer </a:t>
            </a:r>
            <a:r>
              <a:rPr>
                <a:latin typeface="Courier"/>
              </a:rPr>
              <a:t>car::Anova()</a:t>
            </a:r>
            <a:r>
              <a:rPr/>
              <a:t>. I’ll reach for it but type lowercase, and forget the package: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anova</a:t>
            </a:r>
            <a:r>
              <a:rPr>
                <a:solidFill>
                  <a:srgbClr val="003B4F"/>
                </a:solidFill>
                <a:latin typeface="Courier"/>
              </a:rPr>
              <a:t>(mass_model)        </a:t>
            </a:r>
            <a:r>
              <a:rPr>
                <a:solidFill>
                  <a:srgbClr val="5E5E5E"/>
                </a:solidFill>
                <a:latin typeface="Courier"/>
              </a:rPr>
              <a:t># base R — Type I, one model at a time</a:t>
            </a:r>
            <a:br/>
            <a:r>
              <a:rPr>
                <a:solidFill>
                  <a:srgbClr val="4758AB"/>
                </a:solidFill>
                <a:latin typeface="Courier"/>
              </a:rPr>
              <a:t>Anova</a:t>
            </a:r>
            <a:r>
              <a:rPr>
                <a:solidFill>
                  <a:srgbClr val="003B4F"/>
                </a:solidFill>
                <a:latin typeface="Courier"/>
              </a:rPr>
              <a:t>(mass_model)        </a:t>
            </a:r>
            <a:r>
              <a:rPr>
                <a:solidFill>
                  <a:srgbClr val="5E5E5E"/>
                </a:solidFill>
                <a:latin typeface="Courier"/>
              </a:rPr>
              <a:t># capital A — but car isn't loaded!</a:t>
            </a:r>
          </a:p>
          <a:p>
            <a:pPr lvl="0" indent="0" marL="0">
              <a:buNone/>
            </a:pPr>
            <a:r>
              <a:rPr/>
              <a:t>R stops:</a:t>
            </a:r>
          </a:p>
          <a:p>
            <a:pPr lvl="0" indent="0">
              <a:buNone/>
            </a:pPr>
            <a:r>
              <a:rPr>
                <a:latin typeface="Courier"/>
              </a:rPr>
              <a:t>Error in Anova(mass_model) :
  could not find function "Anova"</a:t>
            </a:r>
          </a:p>
          <a:p>
            <a:pPr lvl="0" indent="0" marL="0">
              <a:buNone/>
            </a:pPr>
            <a:r>
              <a:rPr/>
              <a:t>The fix — load </a:t>
            </a:r>
            <a:r>
              <a:rPr>
                <a:latin typeface="Courier"/>
              </a:rPr>
              <a:t>car</a:t>
            </a:r>
            <a:r>
              <a:rPr/>
              <a:t>, and mind the capital </a:t>
            </a:r>
            <a:r>
              <a:rPr b="1"/>
              <a:t>A</a:t>
            </a:r>
            <a:r>
              <a:rPr/>
              <a:t>: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(car)</a:t>
            </a:r>
            <a:br/>
            <a:r>
              <a:rPr>
                <a:solidFill>
                  <a:srgbClr val="4758AB"/>
                </a:solidFill>
                <a:latin typeface="Courier"/>
              </a:rPr>
              <a:t>Anova</a:t>
            </a:r>
            <a:r>
              <a:rPr>
                <a:solidFill>
                  <a:srgbClr val="003B4F"/>
                </a:solidFill>
                <a:latin typeface="Courier"/>
              </a:rPr>
              <a:t>(mass_model, </a:t>
            </a:r>
            <a:r>
              <a:rPr>
                <a:solidFill>
                  <a:srgbClr val="657422"/>
                </a:solidFill>
                <a:latin typeface="Courier"/>
              </a:rPr>
              <a:t>type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"II"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Tip</a:t>
            </a:r>
          </a:p>
          <a:p>
            <a:pPr lvl="0" indent="0" marL="1270000">
              <a:buNone/>
            </a:pPr>
            <a:r>
              <a:rPr sz="2000" b="1"/>
              <a:t>✅ Why show a broken run?</a:t>
            </a:r>
          </a:p>
          <a:p>
            <a:pPr lvl="0" indent="0" marL="1270000">
              <a:buNone/>
            </a:pPr>
            <a:r>
              <a:rPr sz="2000">
                <a:latin typeface="Courier"/>
              </a:rPr>
              <a:t>anova()</a:t>
            </a:r>
            <a:r>
              <a:rPr sz="2000"/>
              <a:t> and </a:t>
            </a:r>
            <a:r>
              <a:rPr sz="2000">
                <a:latin typeface="Courier"/>
              </a:rPr>
              <a:t>Anova()</a:t>
            </a:r>
            <a:r>
              <a:rPr sz="2000"/>
              <a:t> are two entirely different functions that happen to differ by one capital letter — R will not guess which one you meant. Watching the exact error message land here means you’ll recognize it instantly instead of re-checking your spelling three times when it happens mid-assignment.</a:t>
            </a:r>
          </a:p>
        </p:txBody>
      </p:sp>
    </p:spTree>
  </p:cSld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>
                <a:latin typeface="Courier"/>
              </a:rPr>
              <a:t>car::Anova()</a:t>
            </a:r>
            <a:r>
              <a:rPr/>
              <a:t> — Type II for Unbalanced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Type II sums of squares — the right call here -------</a:t>
            </a:r>
            <a:br/>
            <a:r>
              <a:rPr>
                <a:solidFill>
                  <a:srgbClr val="4758AB"/>
                </a:solidFill>
                <a:latin typeface="Courier"/>
              </a:rPr>
              <a:t>Anova</a:t>
            </a:r>
            <a:r>
              <a:rPr>
                <a:solidFill>
                  <a:srgbClr val="003B4F"/>
                </a:solidFill>
                <a:latin typeface="Courier"/>
              </a:rPr>
              <a:t>(mass_model, </a:t>
            </a:r>
            <a:r>
              <a:rPr>
                <a:solidFill>
                  <a:srgbClr val="657422"/>
                </a:solidFill>
                <a:latin typeface="Courier"/>
              </a:rPr>
              <a:t>type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"II"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Anova Table (Type II tests)
Response: body_mass_g
             Sum Sq  Df F value    Pr(&gt;F)    
species   146864214   2  343.63 &lt; 2.2e-16 ***
Residuals  72443483 339                      
---
Signif. codes:  0 '***' 0.001 '**' 0.01 '*' 0.05 '.' 0.1 ' ' 1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Why Type II?</a:t>
            </a:r>
          </a:p>
          <a:p>
            <a:pPr lvl="0"/>
            <a:r>
              <a:rPr/>
              <a:t>Our groups have </a:t>
            </a:r>
            <a:r>
              <a:rPr b="1"/>
              <a:t>different n</a:t>
            </a:r>
            <a:r>
              <a:rPr/>
              <a:t> (unbalanced)</a:t>
            </a:r>
          </a:p>
          <a:p>
            <a:pPr lvl="0"/>
            <a:r>
              <a:rPr/>
              <a:t>With one predictor the F is the same, but Type II is the </a:t>
            </a:r>
            <a:r>
              <a:rPr b="1"/>
              <a:t>habit</a:t>
            </a:r>
            <a:r>
              <a:rPr/>
              <a:t> you want before you meet two-way ANOVA, where the type genuinely changes the answer</a:t>
            </a:r>
          </a:p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>
                <a:latin typeface="Courier"/>
              </a:rPr>
              <a:t>anova()</a:t>
            </a:r>
            <a:r>
              <a:rPr sz="2000"/>
              <a:t> = Type I (order-dependent). </a:t>
            </a:r>
            <a:r>
              <a:rPr sz="2000">
                <a:latin typeface="Courier"/>
              </a:rPr>
              <a:t>Anova(type = "II")</a:t>
            </a:r>
            <a:r>
              <a:rPr sz="2000"/>
              <a:t> = order-independent.</a:t>
            </a:r>
          </a:p>
        </p:txBody>
      </p:sp>
    </p:spTree>
  </p:cSld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🛑 Pause — Do Activity Parts 7–8 Now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Run </a:t>
            </a:r>
            <a:r>
              <a:rPr>
                <a:latin typeface="Courier"/>
              </a:rPr>
              <a:t>aov()</a:t>
            </a:r>
            <a:r>
              <a:rPr/>
              <a:t> + </a:t>
            </a:r>
            <a:r>
              <a:rPr>
                <a:latin typeface="Courier"/>
              </a:rPr>
              <a:t>summary()</a:t>
            </a:r>
            <a:r>
              <a:rPr/>
              <a:t>, then </a:t>
            </a:r>
            <a:r>
              <a:rPr>
                <a:latin typeface="Courier"/>
              </a:rPr>
              <a:t>car::Anova(type = "II")</a:t>
            </a:r>
            <a:r>
              <a:rPr/>
              <a:t>. Predict the F and </a:t>
            </a:r>
            <a:r>
              <a:rPr i="1"/>
              <a:t>p</a:t>
            </a:r>
            <a:r>
              <a:rPr/>
              <a:t> before you read them, and confirm both tables agree.</a:t>
            </a:r>
          </a:p>
        </p:txBody>
      </p:sp>
    </p:spTree>
  </p:cSld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🧩 Chunk 2 of 2 · Which Groups Differ? Post-Hoc with emmeans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We will cover:</a:t>
            </a:r>
            <a:r>
              <a:rPr/>
              <a:t> ANOVA says “some differ” — </a:t>
            </a:r>
            <a:r>
              <a:rPr>
                <a:latin typeface="Courier"/>
              </a:rPr>
              <a:t>emmeans</a:t>
            </a:r>
            <a:r>
              <a:rPr/>
              <a:t> says </a:t>
            </a:r>
            <a:r>
              <a:rPr i="1"/>
              <a:t>which</a:t>
            </a:r>
            <a:r>
              <a:rPr/>
              <a:t>, with the comparisons properly adjusted.</a:t>
            </a:r>
          </a:p>
          <a:p>
            <a:pPr lvl="0" indent="0" marL="1270000">
              <a:buNone/>
            </a:pPr>
            <a:r>
              <a:rPr sz="2000" b="1"/>
              <a:t>Tip</a:t>
            </a:r>
          </a:p>
          <a:p>
            <a:pPr lvl="0" indent="0" marL="1270000">
              <a:buNone/>
            </a:pPr>
            <a:r>
              <a:rPr sz="2000" b="1"/>
              <a:t>🖐 After this chunk: Activity Parts 9–11</a:t>
            </a:r>
            <a:r>
              <a:rPr sz="2000"/>
              <a:t> (pairwise tests, letters, plot, report).</a:t>
            </a:r>
          </a:p>
        </p:txBody>
      </p:sp>
    </p:spTree>
  </p:cSld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Post-Hoc — Pairwise Comparisons with emmeans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🔮 Predict first:</a:t>
            </a:r>
            <a:r>
              <a:rPr sz="2000"/>
              <a:t> From the boxplot, predict — will </a:t>
            </a:r>
            <a:r>
              <a:rPr sz="2000" b="1"/>
              <a:t>all three</a:t>
            </a:r>
            <a:r>
              <a:rPr sz="2000"/>
              <a:t> species differ from each other, or will two be statistically tied?</a:t>
            </a:r>
          </a:p>
        </p:txBody>
      </p:sp>
    </p:spTree>
  </p:cSld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Estimated marginal means + Tukey-adjusted pairs 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mass_emm &lt;- </a:t>
            </a:r>
            <a:r>
              <a:rPr>
                <a:solidFill>
                  <a:srgbClr val="4758AB"/>
                </a:solidFill>
                <a:latin typeface="Courier"/>
              </a:rPr>
              <a:t>emmeans</a:t>
            </a:r>
            <a:r>
              <a:rPr>
                <a:solidFill>
                  <a:srgbClr val="003B4F"/>
                </a:solidFill>
                <a:latin typeface="Courier"/>
              </a:rPr>
              <a:t>(mass_model, pairwise </a:t>
            </a:r>
            <a:r>
              <a:rPr>
                <a:solidFill>
                  <a:srgbClr val="5E5E5E"/>
                </a:solidFill>
                <a:latin typeface="Courier"/>
              </a:rPr>
              <a:t>~</a:t>
            </a:r>
            <a:r>
              <a:rPr>
                <a:solidFill>
                  <a:srgbClr val="003B4F"/>
                </a:solidFill>
                <a:latin typeface="Courier"/>
              </a:rPr>
              <a:t> species)</a:t>
            </a:r>
            <a:br/>
            <a:br/>
            <a:r>
              <a:rPr>
                <a:solidFill>
                  <a:srgbClr val="003B4F"/>
                </a:solidFill>
                <a:latin typeface="Courier"/>
              </a:rPr>
              <a:t>mass_emm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contrasts</a:t>
            </a:r>
          </a:p>
          <a:p>
            <a:pPr lvl="0" indent="0">
              <a:buNone/>
            </a:pPr>
            <a:r>
              <a:rPr>
                <a:latin typeface="Courier"/>
              </a:rPr>
              <a:t> contrast           estimate   SE  df t.ratio p.value
 Adelie - Chinstrap    -32.4 67.5 339  -0.480  0.8807
 Adelie - Gentoo     -1375.4 56.1 339 -24.495 &lt;0.0001
 Chinstrap - Gentoo  -1342.9 69.9 339 -19.224 &lt;0.0001
P value adjustment: tukey method for comparing a family of 3 estimates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Reading it:</a:t>
            </a:r>
          </a:p>
          <a:p>
            <a:pPr lvl="0"/>
            <a:r>
              <a:rPr>
                <a:latin typeface="Courier"/>
              </a:rPr>
              <a:t>emmeans(..., pairwise ~ species)</a:t>
            </a:r>
            <a:r>
              <a:rPr/>
              <a:t> gives each group’s mean </a:t>
            </a:r>
            <a:r>
              <a:rPr b="1"/>
              <a:t>and</a:t>
            </a:r>
            <a:r>
              <a:rPr/>
              <a:t> every pairwise comparison</a:t>
            </a:r>
          </a:p>
          <a:p>
            <a:pPr lvl="0"/>
            <a:r>
              <a:rPr/>
              <a:t>The </a:t>
            </a:r>
            <a:r>
              <a:rPr i="1"/>
              <a:t>p</a:t>
            </a:r>
            <a:r>
              <a:rPr/>
              <a:t>-values are </a:t>
            </a:r>
            <a:r>
              <a:rPr b="1"/>
              <a:t>Tukey-adjusted</a:t>
            </a:r>
            <a:r>
              <a:rPr/>
              <a:t> — they already correct for multiple comparisons, so the family-wise error stays at 0.05</a:t>
            </a:r>
          </a:p>
          <a:p>
            <a:pPr lvl="0" indent="0" marL="0">
              <a:buNone/>
            </a:pPr>
            <a:r>
              <a:rPr/>
              <a:t>📖 W&amp;S §15.4 — planned vs. unplanned comparisons</a:t>
            </a:r>
          </a:p>
        </p:txBody>
      </p:sp>
    </p:spTree>
  </p:cSld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Compact Letter Display — Who Shares a Letter?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Groups that SHARE a letter are NOT different 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multcomp</a:t>
            </a:r>
            <a:r>
              <a:rPr>
                <a:solidFill>
                  <a:srgbClr val="5E5E5E"/>
                </a:solidFill>
                <a:latin typeface="Courier"/>
              </a:rPr>
              <a:t>::</a:t>
            </a:r>
            <a:r>
              <a:rPr>
                <a:solidFill>
                  <a:srgbClr val="4758AB"/>
                </a:solidFill>
                <a:latin typeface="Courier"/>
              </a:rPr>
              <a:t>cld</a:t>
            </a:r>
            <a:r>
              <a:rPr>
                <a:solidFill>
                  <a:srgbClr val="003B4F"/>
                </a:solidFill>
                <a:latin typeface="Courier"/>
              </a:rPr>
              <a:t>(mass_emm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emmeans, </a:t>
            </a:r>
            <a:r>
              <a:rPr>
                <a:solidFill>
                  <a:srgbClr val="657422"/>
                </a:solidFill>
                <a:latin typeface="Courier"/>
              </a:rPr>
              <a:t>Letters =</a:t>
            </a:r>
            <a:r>
              <a:rPr>
                <a:solidFill>
                  <a:srgbClr val="003B4F"/>
                </a:solidFill>
                <a:latin typeface="Courier"/>
              </a:rPr>
              <a:t> letters)</a:t>
            </a:r>
          </a:p>
          <a:p>
            <a:pPr lvl="0" indent="0">
              <a:buNone/>
            </a:pPr>
            <a:r>
              <a:rPr>
                <a:latin typeface="Courier"/>
              </a:rPr>
              <a:t> species   emmean   SE  df lower.CL upper.CL .group
 Adelie      3701 37.6 339     3627     3775  a    
 Chinstrap   3733 56.1 339     3623     3843  a    
 Gentoo      5076 41.7 339     4994     5158   b   
Confidence level used: 0.95 
P value adjustment: tukey method for comparing a family of 3 estimates 
significance level used: alpha = 0.05 
NOTE: If two or more means share the same grouping symbol,
      then we cannot show them to be different.
      But we also did not show them to be the same.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How to read letters:</a:t>
            </a:r>
          </a:p>
          <a:p>
            <a:pPr lvl="0"/>
            <a:r>
              <a:rPr/>
              <a:t>Same letter → </a:t>
            </a:r>
            <a:r>
              <a:rPr b="1"/>
              <a:t>not</a:t>
            </a:r>
            <a:r>
              <a:rPr/>
              <a:t> significantly different</a:t>
            </a:r>
          </a:p>
          <a:p>
            <a:pPr lvl="0"/>
            <a:r>
              <a:rPr/>
              <a:t>Different letters → significantly different</a:t>
            </a:r>
          </a:p>
          <a:p>
            <a:pPr lvl="0" indent="0" marL="0">
              <a:buNone/>
            </a:pPr>
            <a:r>
              <a:rPr/>
              <a:t>This is the compact summary you see in published figures — one letter above each bar.</a:t>
            </a:r>
          </a:p>
          <a:p>
            <a:pPr lvl="0" indent="0" marL="1270000">
              <a:buNone/>
            </a:pPr>
            <a:r>
              <a:rPr sz="2000" b="1"/>
              <a:t>Tip</a:t>
            </a:r>
          </a:p>
          <a:p>
            <a:pPr lvl="0" indent="0" marL="1270000">
              <a:buNone/>
            </a:pPr>
            <a:r>
              <a:rPr sz="2000"/>
              <a:t>Install once: </a:t>
            </a:r>
            <a:r>
              <a:rPr sz="2000">
                <a:latin typeface="Courier"/>
              </a:rPr>
              <a:t>install.packages("multcomp")</a:t>
            </a:r>
          </a:p>
        </p:txBody>
      </p:sp>
    </p:spTree>
  </p:cSld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/>
          <a:lstStyle/>
          <a:p>
            <a:pPr lvl="0" indent="0" marL="0">
              <a:buNone/>
            </a:pPr>
            <a:r>
              <a:rPr/>
              <a:t>Plot the Result — Means ± CI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003B4F"/>
                </a:solidFill>
                <a:latin typeface="Courier"/>
              </a:rPr>
              <a:t>mass_emm_plot &lt;- </a:t>
            </a:r>
            <a:r>
              <a:rPr>
                <a:solidFill>
                  <a:srgbClr val="4758AB"/>
                </a:solidFill>
                <a:latin typeface="Courier"/>
              </a:rPr>
              <a:t>as.data.frame</a:t>
            </a:r>
            <a:r>
              <a:rPr>
                <a:solidFill>
                  <a:srgbClr val="003B4F"/>
                </a:solidFill>
                <a:latin typeface="Courier"/>
              </a:rPr>
              <a:t>(mass_emm</a:t>
            </a:r>
            <a:r>
              <a:rPr>
                <a:solidFill>
                  <a:srgbClr val="5E5E5E"/>
                </a:solidFill>
                <a:latin typeface="Courier"/>
              </a:rPr>
              <a:t>$</a:t>
            </a:r>
            <a:r>
              <a:rPr>
                <a:solidFill>
                  <a:srgbClr val="003B4F"/>
                </a:solidFill>
                <a:latin typeface="Courier"/>
              </a:rPr>
              <a:t>emmeans)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ggplot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aes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species,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emmean, </a:t>
            </a:r>
            <a:r>
              <a:rPr>
                <a:solidFill>
                  <a:srgbClr val="657422"/>
                </a:solidFill>
                <a:latin typeface="Courier"/>
              </a:rPr>
              <a:t>color =</a:t>
            </a:r>
            <a:r>
              <a:rPr>
                <a:solidFill>
                  <a:srgbClr val="003B4F"/>
                </a:solidFill>
                <a:latin typeface="Courier"/>
              </a:rPr>
              <a:t> species))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geom_point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size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geom_errorbar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4758AB"/>
                </a:solidFill>
                <a:latin typeface="Courier"/>
              </a:rPr>
              <a:t>aes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ymin =</a:t>
            </a:r>
            <a:r>
              <a:rPr>
                <a:solidFill>
                  <a:srgbClr val="003B4F"/>
                </a:solidFill>
                <a:latin typeface="Courier"/>
              </a:rPr>
              <a:t> lower.CL, </a:t>
            </a:r>
            <a:r>
              <a:rPr>
                <a:solidFill>
                  <a:srgbClr val="657422"/>
                </a:solidFill>
                <a:latin typeface="Courier"/>
              </a:rPr>
              <a:t>ymax =</a:t>
            </a:r>
            <a:r>
              <a:rPr>
                <a:solidFill>
                  <a:srgbClr val="003B4F"/>
                </a:solidFill>
                <a:latin typeface="Courier"/>
              </a:rPr>
              <a:t> upper.CL),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width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0.15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linewidth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0.9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labs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"Species"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"Estimated mean mass (g)"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theme_minimal</a:t>
            </a:r>
            <a:r>
              <a:rPr>
                <a:solidFill>
                  <a:srgbClr val="003B4F"/>
                </a:solidFill>
                <a:latin typeface="Courier"/>
              </a:rPr>
              <a:t>()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legend.position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"none"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br/>
            <a:r>
              <a:rPr>
                <a:solidFill>
                  <a:srgbClr val="003B4F"/>
                </a:solidFill>
                <a:latin typeface="Courier"/>
              </a:rPr>
              <a:t>mass_emm_plot</a:t>
            </a:r>
          </a:p>
        </p:txBody>
      </p:sp>
      <p:pic>
        <p:nvPicPr>
          <p:cNvPr descr="one_way_anova_2_lecture_files/figure-pptx/emmeans-plot-11-1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7000" y="1562100"/>
            <a:ext cx="4432300" cy="27305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Estimated marginal means</a:t>
            </a:r>
            <a:r>
              <a:rPr/>
              <a:t> with 95% confidence intervals.</a:t>
            </a:r>
          </a:p>
          <a:p>
            <a:pPr lvl="0"/>
            <a:r>
              <a:rPr/>
              <a:t>Non-overlapping intervals hint at real differences</a:t>
            </a:r>
          </a:p>
          <a:p>
            <a:pPr lvl="0"/>
            <a:r>
              <a:rPr/>
              <a:t>Pair this plot with the letters for a publication-ready figure</a:t>
            </a:r>
          </a:p>
          <a:p>
            <a:pPr lvl="0" indent="0" marL="0">
              <a:buNone/>
            </a:pPr>
            <a:r>
              <a:rPr/>
              <a:t>The emmeans plot is the ANOVA cousin of Lecture 03’s mean ± SE plot.</a:t>
            </a:r>
          </a:p>
        </p:txBody>
      </p:sp>
    </p:spTree>
  </p:cSld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How to Report an ANOVA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Pull the F table values for reporting ---------------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mass_tab &lt;- </a:t>
            </a:r>
            <a:r>
              <a:rPr>
                <a:solidFill>
                  <a:srgbClr val="4758AB"/>
                </a:solidFill>
                <a:latin typeface="Courier"/>
              </a:rPr>
              <a:t>Anova</a:t>
            </a:r>
            <a:r>
              <a:rPr>
                <a:solidFill>
                  <a:srgbClr val="003B4F"/>
                </a:solidFill>
                <a:latin typeface="Courier"/>
              </a:rPr>
              <a:t>(mass_model, </a:t>
            </a:r>
            <a:r>
              <a:rPr>
                <a:solidFill>
                  <a:srgbClr val="657422"/>
                </a:solidFill>
                <a:latin typeface="Courier"/>
              </a:rPr>
              <a:t>type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"II"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mass_tab</a:t>
            </a:r>
          </a:p>
          <a:p>
            <a:pPr lvl="0" indent="0">
              <a:buNone/>
            </a:pPr>
            <a:r>
              <a:rPr>
                <a:latin typeface="Courier"/>
              </a:rPr>
              <a:t>Anova Table (Type II tests)
Response: body_mass_g
             Sum Sq  Df F value    Pr(&gt;F)    
species   146864214   2  343.63 &lt; 2.2e-16 ***
Residuals  72443483 339                      
---
Signif. codes:  0 '***' 0.001 '**' 0.01 '*' 0.05 '.' 0.1 ' ' 1</a:t>
            </a:r>
          </a:p>
          <a:p>
            <a:pPr lvl="0" indent="0" marL="1270000">
              <a:buNone/>
            </a:pPr>
            <a:r>
              <a:rPr sz="2000" i="1"/>
              <a:t>“Body mass differed significantly among the three penguin species (one-way ANOVA: F(2, 339) = 343.6, p &lt; 0.001). Tukey-adjusted comparisons showed all three species differed, with Gentoo heaviest and Adelie lightest.”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Always include:</a:t>
            </a:r>
          </a:p>
          <a:p>
            <a:pPr lvl="0"/>
            <a:r>
              <a:rPr/>
              <a:t>Test type (one-way ANOVA)</a:t>
            </a:r>
          </a:p>
          <a:p>
            <a:pPr lvl="0"/>
            <a:r>
              <a:rPr b="1"/>
              <a:t>F</a:t>
            </a:r>
            <a:r>
              <a:rPr/>
              <a:t>, both </a:t>
            </a:r>
            <a:r>
              <a:rPr b="1"/>
              <a:t>df</a:t>
            </a:r>
            <a:r>
              <a:rPr/>
              <a:t>, and the </a:t>
            </a:r>
            <a:r>
              <a:rPr b="1"/>
              <a:t>p-value</a:t>
            </a:r>
          </a:p>
          <a:p>
            <a:pPr lvl="0"/>
            <a:r>
              <a:rPr/>
              <a:t>The post-hoc result (which groups differ)</a:t>
            </a:r>
          </a:p>
          <a:p>
            <a:pPr lvl="0"/>
            <a:r>
              <a:rPr/>
              <a:t>Group means ± SE or CI</a:t>
            </a:r>
          </a:p>
          <a:p>
            <a:pPr lvl="0" indent="0" marL="0">
              <a:buNone/>
            </a:pPr>
            <a:r>
              <a:rPr b="1"/>
              <a:t>Never</a:t>
            </a:r>
            <a:r>
              <a:rPr/>
              <a:t> write “p = 0.000” — use “p &lt; 0.001”.</a:t>
            </a:r>
          </a:p>
        </p:txBody>
      </p:sp>
    </p:spTree>
  </p:cSld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🛑 Pause — Do Activity Parts 9–11 Now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Run the emmeans pairwise test, get the letters, plot the means ± CI, and write your results sentence. Predict which species differ before you run the comparisons.</a:t>
            </a:r>
          </a:p>
        </p:txBody>
      </p:sp>
    </p:spTree>
  </p:cSld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What We Learned 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Concepts:</a:t>
            </a:r>
          </a:p>
          <a:p>
            <a:pPr lvl="0"/>
            <a:r>
              <a:rPr/>
              <a:t>ANOVA rejects H₀ for the </a:t>
            </a:r>
            <a:r>
              <a:rPr i="1"/>
              <a:t>group</a:t>
            </a:r>
            <a:r>
              <a:rPr/>
              <a:t>, but </a:t>
            </a:r>
            <a:r>
              <a:rPr b="1"/>
              <a:t>post-hoc</a:t>
            </a:r>
            <a:r>
              <a:rPr/>
              <a:t> finds </a:t>
            </a:r>
            <a:r>
              <a:rPr i="1"/>
              <a:t>which</a:t>
            </a:r>
            <a:r>
              <a:rPr/>
              <a:t> pairs differ</a:t>
            </a:r>
          </a:p>
          <a:p>
            <a:pPr lvl="0"/>
            <a:r>
              <a:rPr b="1"/>
              <a:t>Tukey adjustment</a:t>
            </a:r>
            <a:r>
              <a:rPr/>
              <a:t> keeps the family-wise error at 0.05</a:t>
            </a:r>
          </a:p>
          <a:p>
            <a:pPr lvl="0"/>
            <a:r>
              <a:rPr/>
              <a:t>A compact letter display turns a pairwise table into one glance</a:t>
            </a:r>
          </a:p>
          <a:p>
            <a:pPr lvl="0" indent="0" marL="0">
              <a:buNone/>
            </a:pPr>
            <a:r>
              <a:rPr b="1"/>
              <a:t>R skills:</a:t>
            </a:r>
          </a:p>
          <a:p>
            <a:pPr lvl="0"/>
            <a:r>
              <a:rPr>
                <a:latin typeface="Courier"/>
              </a:rPr>
              <a:t>aov()</a:t>
            </a:r>
            <a:r>
              <a:rPr/>
              <a:t> + </a:t>
            </a:r>
            <a:r>
              <a:rPr>
                <a:latin typeface="Courier"/>
              </a:rPr>
              <a:t>summary()</a:t>
            </a:r>
          </a:p>
          <a:p>
            <a:pPr lvl="0"/>
            <a:r>
              <a:rPr>
                <a:latin typeface="Courier"/>
              </a:rPr>
              <a:t>car::Anova(model, type = "II")</a:t>
            </a:r>
          </a:p>
          <a:p>
            <a:pPr lvl="0"/>
            <a:r>
              <a:rPr>
                <a:latin typeface="Courier"/>
              </a:rPr>
              <a:t>emmeans(model, pairwise ~ group)</a:t>
            </a:r>
            <a:r>
              <a:rPr/>
              <a:t> + </a:t>
            </a:r>
            <a:r>
              <a:rPr>
                <a:latin typeface="Courier"/>
              </a:rPr>
              <a:t>multcomp::cld()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References:</a:t>
            </a:r>
          </a:p>
          <a:p>
            <a:pPr lvl="0"/>
            <a:r>
              <a:rPr/>
              <a:t>📖 W&amp;S Ch. 15 — ANOVA</a:t>
            </a:r>
          </a:p>
          <a:p>
            <a:pPr lvl="0"/>
            <a:r>
              <a:rPr/>
              <a:t>📖 </a:t>
            </a:r>
            <a:r>
              <a:rPr>
                <a:hlinkClick r:id="rId2"/>
              </a:rPr>
              <a:t>emmeans vignettes</a:t>
            </a:r>
          </a:p>
          <a:p>
            <a:pPr lvl="0" indent="0" marL="0">
              <a:buNone/>
            </a:pPr>
            <a:r>
              <a:rPr b="1"/>
              <a:t>Up next — Lecture 15:</a:t>
            </a:r>
          </a:p>
          <a:p>
            <a:pPr lvl="0"/>
            <a:r>
              <a:rPr/>
              <a:t>Kicking off the </a:t>
            </a:r>
            <a:r>
              <a:rPr b="1"/>
              <a:t>final project</a:t>
            </a:r>
          </a:p>
          <a:p>
            <a:pPr lvl="0"/>
            <a:r>
              <a:rPr/>
              <a:t>Applying this whole toolkit — wrangling, plotting, and a test — to a dataset you choose</a:t>
            </a:r>
          </a:p>
        </p:txBody>
      </p:sp>
    </p:spTree>
  </p:cSld>
</p:sld>
</file>

<file path=ppt/theme/theme1.xml><?xml version="1.0" encoding="utf-8"?>
<a:theme xmlns:a="http://schemas.openxmlformats.org/drawingml/2006/main" name="UMD Biostatistics">
  <a:themeElements>
    <a:clrScheme name="UMD">
      <a:dk1>
        <a:sysClr val="windowText" lastClr="000000"/>
      </a:dk1>
      <a:lt1>
        <a:sysClr val="window" lastClr="FFFFFF"/>
      </a:lt1>
      <a:dk2>
        <a:srgbClr val="4A4A4A"/>
      </a:dk2>
      <a:lt2>
        <a:srgbClr val="F0F4F8"/>
      </a:lt2>
      <a:accent1>
        <a:srgbClr val="F4CD54"/>
      </a:accent1>
      <a:accent2>
        <a:srgbClr val="002147"/>
      </a:accent2>
      <a:accent3>
        <a:srgbClr val="0072B2"/>
      </a:accent3>
      <a:accent4>
        <a:srgbClr val="009E73"/>
      </a:accent4>
      <a:accent5>
        <a:srgbClr val="E69F00"/>
      </a:accent5>
      <a:accent6>
        <a:srgbClr val="56B4E9"/>
      </a:accent6>
      <a:hlink>
        <a:srgbClr val="0563C1"/>
      </a:hlink>
      <a:folHlink>
        <a:srgbClr val="1A1A2E"/>
      </a:folHlink>
    </a:clrScheme>
    <a:fontScheme name="UMD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M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46</Words>
  <Application>Microsoft Macintosh PowerPoint</Application>
  <PresentationFormat>On-screen Show (16:9)</PresentationFormat>
  <Paragraphs>14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Cambria</vt:lpstr>
      <vt:lpstr>UMD Biostatistics</vt:lpstr>
      <vt:lpstr>Presentation Title</vt:lpstr>
      <vt:lpstr>Slide Title</vt:lpstr>
      <vt:lpstr>Section header</vt:lpstr>
      <vt:lpstr>Slide Title for Two-Content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14 — One-Way ANOVA II: Running &amp; Reporting the Test</dc:title>
  <dc:creator>Bill Perry</dc:creator>
  <cp:keywords/>
  <dc:description>Running the one-way ANOVA with aov() and car::Anova(), finding WHICH penguin species differ with emmeans post-hoc tests, and writing a complete results sentence.</dc:description>
  <dcterms:created xsi:type="dcterms:W3CDTF">2026-09-10T14:25:49Z</dcterms:created>
  <dcterms:modified xsi:type="dcterms:W3CDTF">2026-09-10T14:25:49Z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uthors">
    <vt:lpwstr/>
  </property>
  <property fmtid="{D5CDD505-2E9C-101B-9397-08002B2CF9AE}" pid="3" name="biblio-config">
    <vt:lpwstr>True</vt:lpwstr>
  </property>
  <property fmtid="{D5CDD505-2E9C-101B-9397-08002B2CF9AE}" pid="4" name="by-author">
    <vt:lpwstr/>
  </property>
  <property fmtid="{D5CDD505-2E9C-101B-9397-08002B2CF9AE}" pid="5" name="categories">
    <vt:lpwstr/>
  </property>
  <property fmtid="{D5CDD505-2E9C-101B-9397-08002B2CF9AE}" pid="6" name="date">
    <vt:lpwstr>2026-09-10</vt:lpwstr>
  </property>
  <property fmtid="{D5CDD505-2E9C-101B-9397-08002B2CF9AE}" pid="7" name="execute">
    <vt:lpwstr/>
  </property>
  <property fmtid="{D5CDD505-2E9C-101B-9397-08002B2CF9AE}" pid="8" name="header-includes">
    <vt:lpwstr/>
  </property>
  <property fmtid="{D5CDD505-2E9C-101B-9397-08002B2CF9AE}" pid="9" name="include-after">
    <vt:lpwstr/>
  </property>
  <property fmtid="{D5CDD505-2E9C-101B-9397-08002B2CF9AE}" pid="10" name="include-before">
    <vt:lpwstr/>
  </property>
  <property fmtid="{D5CDD505-2E9C-101B-9397-08002B2CF9AE}" pid="11" name="labels">
    <vt:lpwstr/>
  </property>
  <property fmtid="{D5CDD505-2E9C-101B-9397-08002B2CF9AE}" pid="12" name="order">
    <vt:lpwstr>16</vt:lpwstr>
  </property>
  <property fmtid="{D5CDD505-2E9C-101B-9397-08002B2CF9AE}" pid="13" name="resources">
    <vt:lpwstr/>
  </property>
  <property fmtid="{D5CDD505-2E9C-101B-9397-08002B2CF9AE}" pid="14" name="subtitle">
    <vt:lpwstr>Reading the F table, finding which groups differ, and writing it up</vt:lpwstr>
  </property>
  <property fmtid="{D5CDD505-2E9C-101B-9397-08002B2CF9AE}" pid="15" name="toc-title">
    <vt:lpwstr>Table of contents</vt:lpwstr>
  </property>
  <property fmtid="{D5CDD505-2E9C-101B-9397-08002B2CF9AE}" pid="16" name="type">
    <vt:lpwstr>lecture</vt:lpwstr>
  </property>
  <property fmtid="{D5CDD505-2E9C-101B-9397-08002B2CF9AE}" pid="17" name="week">
    <vt:lpwstr>8</vt:lpwstr>
  </property>
</Properties>
</file>