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84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/>
          <a:lstStyle>
            <a:lvl1pPr marL="230188" indent="-230188">
              <a:tabLst/>
              <a:defRPr sz="2000"/>
            </a:lvl1pPr>
            <a:lvl2pPr marL="514350" indent="-284163">
              <a:spcBef>
                <a:spcPts val="0"/>
              </a:spcBef>
              <a:tabLst/>
              <a:defRPr sz="2000"/>
            </a:lvl2pPr>
            <a:lvl3pPr marL="692150" indent="-177800">
              <a:spcBef>
                <a:spcPts val="0"/>
              </a:spcBef>
              <a:tabLst/>
              <a:defRPr sz="1600"/>
            </a:lvl3pPr>
            <a:lvl4pPr marL="914400" indent="-222250">
              <a:spcBef>
                <a:spcPts val="0"/>
              </a:spcBef>
              <a:tabLst/>
              <a:defRPr sz="1600"/>
            </a:lvl4pPr>
            <a:lvl5pPr marL="1146175" indent="-231775">
              <a:spcBef>
                <a:spcPts val="0"/>
              </a:spcBef>
              <a:tabLst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>
            <a:lvl1pPr algn="l">
              <a:defRPr b="0">
                <a:solidFill>
                  <a:srgbClr val="F4CD5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1" y="662663"/>
            <a:ext cx="4201332" cy="3818173"/>
          </a:xfrm>
        </p:spPr>
        <p:txBody>
          <a:bodyPr/>
          <a:lstStyle>
            <a:lvl1pPr marL="230188" indent="-230188">
              <a:tabLst/>
              <a:defRPr sz="2000"/>
            </a:lvl1pPr>
            <a:lvl2pPr marL="460375" indent="-230188">
              <a:tabLst/>
              <a:defRPr sz="1800"/>
            </a:lvl2pPr>
            <a:lvl3pPr marL="630238" indent="-169863">
              <a:tabLst/>
              <a:defRPr sz="1600"/>
            </a:lvl3pPr>
            <a:lvl4pPr marL="914400" indent="-284163">
              <a:tabLst/>
              <a:defRPr sz="1600"/>
            </a:lvl4pPr>
            <a:lvl5pPr marL="1146175" indent="-231775">
              <a:tabLst/>
              <a:defRPr sz="16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2258" y="662664"/>
            <a:ext cx="4418308" cy="3818172"/>
          </a:xfrm>
        </p:spPr>
        <p:txBody>
          <a:bodyPr/>
          <a:lstStyle>
            <a:lvl1pPr marL="342900" indent="-342900"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485" y="2822226"/>
            <a:ext cx="8756541" cy="19450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1A1A2E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4CD54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Principal Component Analysis (PCA)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Understanding Multivariate Data with </a:t>
            </a:r>
            <a:r>
              <a:rPr i="1"/>
              <a:t>Darlingtonia californica</a:t>
            </a:r>
            <a:br/>
            <a:br/>
            <a:r>
              <a:rPr/>
              <a:t>Bill Perry</a:t>
            </a:r>
          </a:p>
        </p:txBody>
      </p:sp>
    </p:spTree>
  </p:cSld>
</p:sld>
</file>

<file path=ppt/theme/theme1.xml><?xml version="1.0" encoding="utf-8"?>
<a:theme xmlns:a="http://schemas.openxmlformats.org/drawingml/2006/main" name="UMD Biostatistics">
  <a:themeElements>
    <a:clrScheme name="UMD">
      <a:dk1>
        <a:sysClr val="windowText" lastClr="000000"/>
      </a:dk1>
      <a:lt1>
        <a:sysClr val="window" lastClr="FFFFFF"/>
      </a:lt1>
      <a:dk2>
        <a:srgbClr val="4A4A4A"/>
      </a:dk2>
      <a:lt2>
        <a:srgbClr val="F0F4F8"/>
      </a:lt2>
      <a:accent1>
        <a:srgbClr val="F4CD54"/>
      </a:accent1>
      <a:accent2>
        <a:srgbClr val="002147"/>
      </a:accent2>
      <a:accent3>
        <a:srgbClr val="0072B2"/>
      </a:accent3>
      <a:accent4>
        <a:srgbClr val="009E73"/>
      </a:accent4>
      <a:accent5>
        <a:srgbClr val="E69F00"/>
      </a:accent5>
      <a:accent6>
        <a:srgbClr val="56B4E9"/>
      </a:accent6>
      <a:hlink>
        <a:srgbClr val="0563C1"/>
      </a:hlink>
      <a:folHlink>
        <a:srgbClr val="1A1A2E"/>
      </a:folHlink>
    </a:clrScheme>
    <a:fontScheme name="UMD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M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UMD Biostatistics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Principal Component Analysis (PCA)</dc:title>
  <dc:creator>Bill Perry</dc:creator>
  <cp:keywords/>
  <dcterms:created xsi:type="dcterms:W3CDTF">2026-07-06T00:30:33Z</dcterms:created>
  <dcterms:modified xsi:type="dcterms:W3CDTF">2026-07-06T00:30:33Z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engines">
    <vt:lpwstr/>
  </property>
  <property fmtid="{D5CDD505-2E9C-101B-9397-08002B2CF9AE}" pid="6" name="execute">
    <vt:lpwstr/>
  </property>
  <property fmtid="{D5CDD505-2E9C-101B-9397-08002B2CF9AE}" pid="7" name="header-includes">
    <vt:lpwstr/>
  </property>
  <property fmtid="{D5CDD505-2E9C-101B-9397-08002B2CF9AE}" pid="8" name="include-after">
    <vt:lpwstr/>
  </property>
  <property fmtid="{D5CDD505-2E9C-101B-9397-08002B2CF9AE}" pid="9" name="include-before">
    <vt:lpwstr/>
  </property>
  <property fmtid="{D5CDD505-2E9C-101B-9397-08002B2CF9AE}" pid="10" name="knitr">
    <vt:lpwstr/>
  </property>
  <property fmtid="{D5CDD505-2E9C-101B-9397-08002B2CF9AE}" pid="11" name="labels">
    <vt:lpwstr/>
  </property>
  <property fmtid="{D5CDD505-2E9C-101B-9397-08002B2CF9AE}" pid="12" name="order">
    <vt:lpwstr>16</vt:lpwstr>
  </property>
  <property fmtid="{D5CDD505-2E9C-101B-9397-08002B2CF9AE}" pid="13" name="resources">
    <vt:lpwstr/>
  </property>
  <property fmtid="{D5CDD505-2E9C-101B-9397-08002B2CF9AE}" pid="14" name="subtitle">
    <vt:lpwstr>Understanding Multivariate Data with Darlingtonia californica</vt:lpwstr>
  </property>
  <property fmtid="{D5CDD505-2E9C-101B-9397-08002B2CF9AE}" pid="15" name="toc-title">
    <vt:lpwstr>Table of contents</vt:lpwstr>
  </property>
  <property fmtid="{D5CDD505-2E9C-101B-9397-08002B2CF9AE}" pid="16" name="week">
    <vt:lpwstr>8</vt:lpwstr>
  </property>
</Properties>
</file>