
<file path=[Content_Types].xml><?xml version="1.0" encoding="utf-8"?>
<Types xmlns="http://schemas.openxmlformats.org/package/2006/content-types">
  <Default Extension="xml" ContentType="application/xml"/>
  <Default Extension="rels" ContentType="application/vnd.openxmlformats-package.relationships+xml"/>
  <Override PartName="/docProps/app.xml" ContentType="application/vnd.openxmlformats-officedocument.extended-propertie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C31"/>
    <a:srgbClr val="7012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726"/>
  </p:normalViewPr>
  <p:slideViewPr>
    <p:cSldViewPr snapToGrid="0" snapToObjects="1">
      <p:cViewPr varScale="1">
        <p:scale>
          <a:sx d="100" n="165"/>
          <a:sy d="100" n="165"/>
        </p:scale>
        <p:origin x="560" y="184"/>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2" Type="http://schemas.openxmlformats.org/officeDocument/2006/relationships/viewProps" Target="viewProps.xml" /><Relationship Id="rId21" Type="http://schemas.openxmlformats.org/officeDocument/2006/relationships/presProps" Target="presProps.xml" /><Relationship Id="rId1" Type="http://schemas.openxmlformats.org/officeDocument/2006/relationships/slideMaster" Target="slideMasters/slideMaster1.xml" /><Relationship Id="rId24" Type="http://schemas.openxmlformats.org/officeDocument/2006/relationships/tableStyles" Target="tableStyles.xml" /><Relationship Id="rId23"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norm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255722" y="565689"/>
            <a:ext cx="6400800" cy="1314450"/>
          </a:xfrm>
        </p:spPr>
        <p:txBody>
          <a:bodyPr>
            <a:normAutofit/>
          </a:bodyPr>
          <a:lstStyle>
            <a:lvl1pPr marL="0" indent="0" algn="ctr">
              <a:buNone/>
              <a:defRPr sz="20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normAutofit/>
          </a:bodyPr>
          <a:lstStyle>
            <a:lvl1pPr algn="l">
              <a:defRPr sz="2400"/>
            </a:lvl1pPr>
          </a:lstStyle>
          <a:p>
            <a:r>
              <a:rPr lang="en-US" dirty="0"/>
              <a:t>Click to edit Master title style</a:t>
            </a:r>
          </a:p>
        </p:txBody>
      </p:sp>
      <p:sp>
        <p:nvSpPr>
          <p:cNvPr id="3" name="Content Placeholder 2"/>
          <p:cNvSpPr>
            <a:spLocks noGrp="1"/>
          </p:cNvSpPr>
          <p:nvPr>
            <p:ph idx="1"/>
          </p:nvPr>
        </p:nvSpPr>
        <p:spPr>
          <a:xfrm>
            <a:off x="0" y="614605"/>
            <a:ext cx="9089756" cy="3914289"/>
          </a:xfrm>
        </p:spPr>
        <p:txBody>
          <a:bodyPr/>
          <a:lstStyle>
            <a:lvl1pPr marL="230188" indent="-230188">
              <a:tabLst/>
              <a:defRPr sz="2000"/>
            </a:lvl1pPr>
            <a:lvl2pPr marL="514350" indent="-284163">
              <a:spcBef>
                <a:spcPts val="0"/>
              </a:spcBef>
              <a:tabLst/>
              <a:defRPr sz="2000"/>
            </a:lvl2pPr>
            <a:lvl3pPr marL="692150" indent="-177800">
              <a:spcBef>
                <a:spcPts val="0"/>
              </a:spcBef>
              <a:tabLst/>
              <a:defRPr sz="1600"/>
            </a:lvl3pPr>
            <a:lvl4pPr marL="914400" indent="-222250">
              <a:spcBef>
                <a:spcPts val="0"/>
              </a:spcBef>
              <a:tabLst/>
              <a:defRPr sz="1600"/>
            </a:lvl4pPr>
            <a:lvl5pPr marL="1146175" indent="-231775">
              <a:spcBef>
                <a:spcPts val="0"/>
              </a:spcBef>
              <a:tabLs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7200" y="1141649"/>
            <a:ext cx="7772400" cy="1125140"/>
          </a:xfrm>
        </p:spPr>
        <p:txBody>
          <a:bodyPr anchor="b">
            <a:normAutofit/>
          </a:bodyPr>
          <a:lstStyle>
            <a:lvl1pPr marL="0" indent="0">
              <a:buNone/>
              <a:defRPr sz="16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1A1A2E"/>
          </a:solidFill>
        </p:spPr>
        <p:txBody>
          <a:bodyPr/>
          <a:lstStyle>
            <a:lvl1pPr algn="l">
              <a:defRPr b="0">
                <a:solidFill>
                  <a:srgbClr val="F4CD54"/>
                </a:solidFill>
              </a:defRPr>
            </a:lvl1pPr>
          </a:lstStyle>
          <a:p>
            <a:r>
              <a:rPr lang="en-US" dirty="0"/>
              <a:t>Click to edit Master title style</a:t>
            </a:r>
          </a:p>
        </p:txBody>
      </p:sp>
      <p:sp>
        <p:nvSpPr>
          <p:cNvPr id="3" name="Content Placeholder 2"/>
          <p:cNvSpPr>
            <a:spLocks noGrp="1"/>
          </p:cNvSpPr>
          <p:nvPr>
            <p:ph sz="half" idx="1"/>
          </p:nvPr>
        </p:nvSpPr>
        <p:spPr>
          <a:xfrm>
            <a:off x="9041" y="662663"/>
            <a:ext cx="4201332" cy="3818173"/>
          </a:xfrm>
        </p:spPr>
        <p:txBody>
          <a:bodyPr/>
          <a:lstStyle>
            <a:lvl1pPr marL="230188" indent="-230188">
              <a:tabLst/>
              <a:defRPr sz="2000"/>
            </a:lvl1pPr>
            <a:lvl2pPr marL="460375" indent="-230188">
              <a:tabLst/>
              <a:defRPr sz="1800"/>
            </a:lvl2pPr>
            <a:lvl3pPr marL="630238" indent="-169863">
              <a:tabLst/>
              <a:defRPr sz="1600"/>
            </a:lvl3pPr>
            <a:lvl4pPr marL="914400" indent="-284163">
              <a:tabLst/>
              <a:defRPr sz="1600"/>
            </a:lvl4pPr>
            <a:lvl5pPr marL="1146175" indent="-231775">
              <a:tabLst/>
              <a:defRPr sz="16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02258" y="662664"/>
            <a:ext cx="4418308" cy="3818172"/>
          </a:xfrm>
        </p:spPr>
        <p:txBody>
          <a:bodyPr/>
          <a:lstStyle>
            <a:lvl1pPr marL="342900" indent="-342900">
              <a:defRPr lang="en-US" sz="2000" kern="1200" dirty="0">
                <a:solidFill>
                  <a:schemeClr val="tx1"/>
                </a:solidFill>
                <a:latin typeface="+mn-lt"/>
                <a:ea typeface="+mn-ea"/>
                <a:cs typeface="+mn-cs"/>
              </a:defRPr>
            </a:lvl1pPr>
            <a:lvl2pPr marL="515937" indent="-285750">
              <a:defRPr lang="en-US" sz="1800" kern="1200" dirty="0">
                <a:solidFill>
                  <a:schemeClr val="tx1"/>
                </a:solidFill>
                <a:latin typeface="+mn-lt"/>
                <a:ea typeface="+mn-ea"/>
                <a:cs typeface="+mn-cs"/>
              </a:defRPr>
            </a:lvl2pPr>
            <a:lvl3pPr marL="746125" indent="-285750">
              <a:defRPr lang="en-US" sz="1600" kern="1200" dirty="0">
                <a:solidFill>
                  <a:schemeClr val="tx1"/>
                </a:solidFill>
                <a:latin typeface="+mn-lt"/>
                <a:ea typeface="+mn-ea"/>
                <a:cs typeface="+mn-cs"/>
              </a:defRPr>
            </a:lvl3pPr>
            <a:lvl4pPr marL="915987" indent="-285750">
              <a:defRPr lang="en-US" sz="1600" kern="1200" dirty="0">
                <a:solidFill>
                  <a:schemeClr val="tx1"/>
                </a:solidFill>
                <a:latin typeface="+mn-lt"/>
                <a:ea typeface="+mn-ea"/>
                <a:cs typeface="+mn-cs"/>
              </a:defRPr>
            </a:lvl4pPr>
            <a:lvl5pPr marL="1200150" indent="-285750">
              <a:defRPr lang="en-US" sz="1600" kern="1200" dirty="0">
                <a:solidFill>
                  <a:schemeClr val="tx1"/>
                </a:solidFill>
                <a:latin typeface="+mn-lt"/>
                <a:ea typeface="+mn-ea"/>
                <a:cs typeface="+mn-cs"/>
              </a:defRPr>
            </a:lvl5pPr>
            <a:lvl6pPr>
              <a:defRPr sz="1350"/>
            </a:lvl6pPr>
            <a:lvl7pPr>
              <a:defRPr sz="1350"/>
            </a:lvl7pPr>
            <a:lvl8pPr>
              <a:defRPr sz="1350"/>
            </a:lvl8pPr>
            <a:lvl9pPr>
              <a:defRPr sz="1350"/>
            </a:lvl9pPr>
          </a:lstStyle>
          <a:p>
            <a:pPr marL="230188" lvl="0" indent="-230188" algn="l" defTabSz="342900" rtl="0" eaLnBrk="1" latinLnBrk="0" hangingPunct="1">
              <a:spcBef>
                <a:spcPct val="20000"/>
              </a:spcBef>
              <a:buFont typeface="Arial"/>
              <a:buChar char="•"/>
              <a:tabLst/>
            </a:pPr>
            <a:r>
              <a:rPr lang="en-US" dirty="0"/>
              <a:t>Click to edit Master text styles</a:t>
            </a:r>
          </a:p>
          <a:p>
            <a:pPr marL="460375" lvl="1" indent="-230188" algn="l" defTabSz="342900" rtl="0" eaLnBrk="1" latinLnBrk="0" hangingPunct="1">
              <a:spcBef>
                <a:spcPct val="20000"/>
              </a:spcBef>
              <a:buFont typeface="Arial"/>
              <a:buChar char="–"/>
              <a:tabLst/>
            </a:pPr>
            <a:r>
              <a:rPr lang="en-US" dirty="0"/>
              <a:t>Second level</a:t>
            </a:r>
          </a:p>
          <a:p>
            <a:pPr marL="630238" lvl="2" indent="-169863" algn="l" defTabSz="342900" rtl="0" eaLnBrk="1" latinLnBrk="0" hangingPunct="1">
              <a:spcBef>
                <a:spcPct val="20000"/>
              </a:spcBef>
              <a:buFont typeface="Arial"/>
              <a:buChar char="•"/>
              <a:tabLst/>
            </a:pPr>
            <a:r>
              <a:rPr lang="en-US" dirty="0"/>
              <a:t>Third level</a:t>
            </a:r>
          </a:p>
          <a:p>
            <a:pPr marL="914400" lvl="3" indent="-284163" algn="l" defTabSz="342900" rtl="0" eaLnBrk="1" latinLnBrk="0" hangingPunct="1">
              <a:spcBef>
                <a:spcPct val="20000"/>
              </a:spcBef>
              <a:buFont typeface="Arial"/>
              <a:buChar char="–"/>
              <a:tabLst/>
            </a:pPr>
            <a:r>
              <a:rPr lang="en-US" dirty="0"/>
              <a:t>Fourth level</a:t>
            </a:r>
          </a:p>
          <a:p>
            <a:pPr marL="1146175" lvl="4" indent="-231775" algn="l" defTabSz="342900" rtl="0" eaLnBrk="1" latinLnBrk="0" hangingPunct="1">
              <a:spcBef>
                <a:spcPct val="20000"/>
              </a:spcBef>
              <a:buFont typeface="Arial"/>
              <a:buChar char="»"/>
              <a:tabLst/>
            </a:pPr>
            <a:r>
              <a:rPr lang="en-US" dirty="0"/>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6/28/26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normAutofit/>
          </a:bodyPr>
          <a:lstStyle>
            <a:lvl1pPr algn="l">
              <a:defRPr sz="2800"/>
            </a:lvl1pPr>
          </a:lstStyle>
          <a:p>
            <a:r>
              <a:rPr lang="en-US" dirty="0"/>
              <a:t>Click to edit Master title style</a:t>
            </a:r>
          </a:p>
        </p:txBody>
      </p:sp>
      <p:sp>
        <p:nvSpPr>
          <p:cNvPr id="3" name="Text Placeholder 2"/>
          <p:cNvSpPr>
            <a:spLocks noGrp="1"/>
          </p:cNvSpPr>
          <p:nvPr>
            <p:ph type="body" idx="1"/>
          </p:nvPr>
        </p:nvSpPr>
        <p:spPr>
          <a:xfrm>
            <a:off x="136201" y="802623"/>
            <a:ext cx="4435799"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36201" y="1282444"/>
            <a:ext cx="4435799" cy="3305054"/>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53514" y="823389"/>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53514" y="1303210"/>
            <a:ext cx="4041775" cy="3284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6/28/26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6/28/26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6/28/26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1538"/>
          </a:xfrm>
        </p:spPr>
        <p:txBody>
          <a:bodyPr anchor="t" anchorCtr="0">
            <a:normAutofit/>
          </a:bodyPr>
          <a:lstStyle>
            <a:lvl1pPr algn="l">
              <a:defRPr sz="2400" b="1"/>
            </a:lvl1pPr>
          </a:lstStyle>
          <a:p>
            <a:r>
              <a:rPr lang="en-US"/>
              <a:t>Click to edit Master title style</a:t>
            </a:r>
          </a:p>
        </p:txBody>
      </p:sp>
      <p:sp>
        <p:nvSpPr>
          <p:cNvPr id="3" name="Content Placeholder 2"/>
          <p:cNvSpPr>
            <a:spLocks noGrp="1"/>
          </p:cNvSpPr>
          <p:nvPr>
            <p:ph idx="1"/>
          </p:nvPr>
        </p:nvSpPr>
        <p:spPr>
          <a:xfrm>
            <a:off x="139485" y="2822226"/>
            <a:ext cx="8756541" cy="1945037"/>
          </a:xfrm>
        </p:spPr>
        <p:txBody>
          <a:bodyPr/>
          <a:lstStyle>
            <a:lvl1pPr>
              <a:defRPr sz="2000"/>
            </a:lvl1pPr>
            <a:lvl2pPr>
              <a:defRPr sz="1800"/>
            </a:lvl2pPr>
            <a:lvl3pPr>
              <a:defRPr sz="1800"/>
            </a:lvl3pPr>
            <a:lvl4pPr>
              <a:defRPr sz="1800"/>
            </a:lvl4pPr>
            <a:lvl5pPr>
              <a:defRPr sz="18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0" y="960803"/>
            <a:ext cx="354136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6/28/26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6/28/26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490" y="102393"/>
            <a:ext cx="8934774" cy="582780"/>
          </a:xfrm>
          <a:prstGeom prst="rect">
            <a:avLst/>
          </a:prstGeom>
          <a:solidFill>
            <a:srgbClr val="1A1A2E"/>
          </a:solidFill>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77489" y="781696"/>
            <a:ext cx="8934773" cy="3914289"/>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6/28/26</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42900" eaLnBrk="1" hangingPunct="1" latinLnBrk="0" rtl="0">
        <a:spcBef>
          <a:spcPct val="0"/>
        </a:spcBef>
        <a:buNone/>
        <a:defRPr kern="1200" sz="2800">
          <a:solidFill>
            <a:srgbClr val="F4CD54"/>
          </a:solidFill>
          <a:latin typeface="+mj-lt"/>
          <a:ea typeface="+mj-ea"/>
          <a:cs typeface="+mj-cs"/>
        </a:defRPr>
      </a:lvl1pPr>
    </p:titleStyle>
    <p:bodyStyle>
      <a:lvl1pPr algn="l" defTabSz="342900" eaLnBrk="1" hangingPunct="1" indent="-342900" latinLnBrk="0" marL="342900" rtl="0">
        <a:spcBef>
          <a:spcPts val="0"/>
        </a:spcBef>
        <a:buFont typeface="Arial"/>
        <a:buChar char="•"/>
        <a:defRPr kern="1200" sz="2000">
          <a:solidFill>
            <a:schemeClr val="tx1"/>
          </a:solidFill>
          <a:latin typeface="+mn-lt"/>
          <a:ea typeface="+mn-ea"/>
          <a:cs typeface="+mn-cs"/>
        </a:defRPr>
      </a:lvl1pPr>
      <a:lvl2pPr algn="l" defTabSz="342900" eaLnBrk="1" hangingPunct="1" indent="-342900" latinLnBrk="0" marL="685800" rtl="0">
        <a:spcBef>
          <a:spcPts val="0"/>
        </a:spcBef>
        <a:buFont typeface="Arial"/>
        <a:buChar char="–"/>
        <a:defRPr kern="1200" sz="2000">
          <a:solidFill>
            <a:schemeClr val="tx1"/>
          </a:solidFill>
          <a:latin typeface="+mn-lt"/>
          <a:ea typeface="+mn-ea"/>
          <a:cs typeface="+mn-cs"/>
        </a:defRPr>
      </a:lvl2pPr>
      <a:lvl3pPr algn="l" defTabSz="342900" eaLnBrk="1" hangingPunct="1" indent="-342900" latinLnBrk="0" marL="1028700" rtl="0">
        <a:spcBef>
          <a:spcPts val="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ts val="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ts val="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posit.co/resources/cheatsheets/" TargetMode="External" /></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lstStyle/>
          <a:p>
            <a:pPr lvl="0" indent="0" marL="0">
              <a:buNone/>
            </a:pPr>
            <a:r>
              <a:rPr/>
              <a:t>Worksheet 07 — Wide, Long, and Wild: Pivoting Real Data</a:t>
            </a:r>
          </a:p>
        </p:txBody>
      </p:sp>
      <p:sp>
        <p:nvSpPr>
          <p:cNvPr id="3" name="Subtitle 2"/>
          <p:cNvSpPr>
            <a:spLocks noGrp="1"/>
          </p:cNvSpPr>
          <p:nvPr>
            <p:ph idx="1" type="subTitle"/>
          </p:nvPr>
        </p:nvSpPr>
        <p:spPr>
          <a:xfrm>
            <a:off x="255722" y="565689"/>
            <a:ext cx="6400800" cy="1314450"/>
          </a:xfrm>
        </p:spPr>
        <p:txBody>
          <a:bodyPr/>
          <a:lstStyle/>
          <a:p>
            <a:pPr lvl="0" indent="0" marL="0">
              <a:buNone/>
            </a:pPr>
            <a:r>
              <a:rPr/>
              <a:t>Reshaping Lake Superior ice cover with pivot_longer() and pivot_wider()</a:t>
            </a:r>
            <a:br/>
            <a:br/>
            <a:r>
              <a:rPr/>
              <a:t>Bill Perry</a:t>
            </a:r>
          </a:p>
        </p:txBody>
      </p:sp>
      <p:sp>
        <p:nvSpPr>
          <p:cNvPr id="4" name="Date Placeholder 3"/>
          <p:cNvSpPr>
            <a:spLocks noGrp="1"/>
          </p:cNvSpPr>
          <p:nvPr>
            <p:ph idx="10" sz="half" type="dt"/>
          </p:nvPr>
        </p:nvSpPr>
        <p:spPr/>
        <p:txBody>
          <a:bodyPr/>
          <a:lstStyle/>
          <a:p>
            <a:pPr lvl="0" indent="0" marL="0">
              <a:buNone/>
            </a:pPr>
            <a:r>
              <a:rPr/>
              <a:t>2026-07-05</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5 · Summarize now that we’re long</a:t>
            </a:r>
          </a:p>
        </p:txBody>
      </p:sp>
      <p:sp>
        <p:nvSpPr>
          <p:cNvPr id="3" name="Content Placeholder 2"/>
          <p:cNvSpPr>
            <a:spLocks noGrp="1"/>
          </p:cNvSpPr>
          <p:nvPr>
            <p:ph idx="1"/>
          </p:nvPr>
        </p:nvSpPr>
        <p:spPr/>
        <p:txBody>
          <a:bodyPr/>
          <a:lstStyle/>
          <a:p>
            <a:pPr lvl="0" indent="0" marL="0">
              <a:buNone/>
            </a:pPr>
            <a:r>
              <a:rPr b="1"/>
              <a:t>▶ Run this:</a:t>
            </a:r>
          </a:p>
          <a:p>
            <a:pPr lvl="0" indent="0">
              <a:buNone/>
            </a:pPr>
            <a:r>
              <a:rPr>
                <a:solidFill>
                  <a:srgbClr val="5E5E5E"/>
                </a:solidFill>
                <a:latin typeface="Courier"/>
              </a:rPr>
              <a:t># Mean ice cover per year-month --------------------------</a:t>
            </a:r>
            <a:br/>
            <a:r>
              <a:rPr>
                <a:solidFill>
                  <a:srgbClr val="003B4F"/>
                </a:solidFill>
                <a:latin typeface="Courier"/>
              </a:rPr>
              <a:t>monthly_avg &lt;- ice_clean </a:t>
            </a:r>
            <a:r>
              <a:rPr>
                <a:solidFill>
                  <a:srgbClr val="5E5E5E"/>
                </a:solidFill>
                <a:latin typeface="Courier"/>
              </a:rPr>
              <a:t>%&gt;%</a:t>
            </a:r>
            <a:br/>
            <a:r>
              <a:rPr>
                <a:solidFill>
                  <a:srgbClr val="003B4F"/>
                </a:solidFill>
                <a:latin typeface="Courier"/>
              </a:rPr>
              <a:t>  </a:t>
            </a:r>
            <a:r>
              <a:rPr>
                <a:solidFill>
                  <a:srgbClr val="4758AB"/>
                </a:solidFill>
                <a:latin typeface="Courier"/>
              </a:rPr>
              <a:t>group_by</a:t>
            </a:r>
            <a:r>
              <a:rPr>
                <a:solidFill>
                  <a:srgbClr val="003B4F"/>
                </a:solidFill>
                <a:latin typeface="Courier"/>
              </a:rPr>
              <a:t>(year, month) </a:t>
            </a:r>
            <a:r>
              <a:rPr>
                <a:solidFill>
                  <a:srgbClr val="5E5E5E"/>
                </a:solidFill>
                <a:latin typeface="Courier"/>
              </a:rPr>
              <a:t>%&gt;%</a:t>
            </a:r>
            <a:br/>
            <a:r>
              <a:rPr>
                <a:solidFill>
                  <a:srgbClr val="003B4F"/>
                </a:solidFill>
                <a:latin typeface="Courier"/>
              </a:rPr>
              <a:t>  </a:t>
            </a:r>
            <a:r>
              <a:rPr>
                <a:solidFill>
                  <a:srgbClr val="4758AB"/>
                </a:solidFill>
                <a:latin typeface="Courier"/>
              </a:rPr>
              <a:t>summarize</a:t>
            </a:r>
            <a:r>
              <a:rPr>
                <a:solidFill>
                  <a:srgbClr val="003B4F"/>
                </a:solidFill>
                <a:latin typeface="Courier"/>
              </a:rPr>
              <a:t>(</a:t>
            </a:r>
            <a:r>
              <a:rPr>
                <a:solidFill>
                  <a:srgbClr val="657422"/>
                </a:solidFill>
                <a:latin typeface="Courier"/>
              </a:rPr>
              <a:t>mean_ice =</a:t>
            </a:r>
            <a:r>
              <a:rPr>
                <a:solidFill>
                  <a:srgbClr val="003B4F"/>
                </a:solidFill>
                <a:latin typeface="Courier"/>
              </a:rPr>
              <a:t> </a:t>
            </a:r>
            <a:r>
              <a:rPr>
                <a:solidFill>
                  <a:srgbClr val="4758AB"/>
                </a:solidFill>
                <a:latin typeface="Courier"/>
              </a:rPr>
              <a:t>mean</a:t>
            </a:r>
            <a:r>
              <a:rPr>
                <a:solidFill>
                  <a:srgbClr val="003B4F"/>
                </a:solidFill>
                <a:latin typeface="Courier"/>
              </a:rPr>
              <a:t>(ice_cover,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 </a:t>
            </a:r>
            <a:r>
              <a:rPr>
                <a:solidFill>
                  <a:srgbClr val="657422"/>
                </a:solidFill>
                <a:latin typeface="Courier"/>
              </a:rPr>
              <a:t>.groups =</a:t>
            </a:r>
            <a:r>
              <a:rPr>
                <a:solidFill>
                  <a:srgbClr val="003B4F"/>
                </a:solidFill>
                <a:latin typeface="Courier"/>
              </a:rPr>
              <a:t> </a:t>
            </a:r>
            <a:r>
              <a:rPr>
                <a:solidFill>
                  <a:srgbClr val="20794D"/>
                </a:solidFill>
                <a:latin typeface="Courier"/>
              </a:rPr>
              <a:t>"drop"</a:t>
            </a:r>
            <a:r>
              <a:rPr>
                <a:solidFill>
                  <a:srgbClr val="003B4F"/>
                </a:solidFill>
                <a:latin typeface="Courier"/>
              </a:rPr>
              <a:t>)</a:t>
            </a:r>
            <a:br/>
            <a:br/>
            <a:r>
              <a:rPr>
                <a:solidFill>
                  <a:srgbClr val="4758AB"/>
                </a:solidFill>
                <a:latin typeface="Courier"/>
              </a:rPr>
              <a:t>head</a:t>
            </a:r>
            <a:r>
              <a:rPr>
                <a:solidFill>
                  <a:srgbClr val="003B4F"/>
                </a:solidFill>
                <a:latin typeface="Courier"/>
              </a:rPr>
              <a:t>(monthly_avg)</a:t>
            </a:r>
          </a:p>
          <a:p>
            <a:pPr lvl="0" indent="0" marL="0">
              <a:buNone/>
            </a:pPr>
            <a:r>
              <a:rPr/>
              <a:t>✏️ </a:t>
            </a:r>
            <a:r>
              <a:rPr b="1"/>
              <a:t>Your turn:</a:t>
            </a:r>
            <a:r>
              <a:rPr/>
              <a:t> This is the </a:t>
            </a:r>
            <a:r>
              <a:rPr b="1"/>
              <a:t>same</a:t>
            </a:r>
            <a:r>
              <a:rPr/>
              <a:t> </a:t>
            </a:r>
            <a:r>
              <a:rPr>
                <a:latin typeface="Courier"/>
              </a:rPr>
              <a:t>group_by() %&gt;% summarize()</a:t>
            </a:r>
            <a:r>
              <a:rPr/>
              <a:t> pattern from Worksheet 06. Why was it impossible to run on </a:t>
            </a:r>
            <a:r>
              <a:rPr>
                <a:latin typeface="Courier"/>
              </a:rPr>
              <a:t>ice_raw</a:t>
            </a:r>
            <a:r>
              <a:rPr/>
              <a:t> (the wide data)?</a:t>
            </a:r>
          </a:p>
          <a:p>
            <a:pPr lvl="0" indent="0">
              <a:buNone/>
            </a:pPr>
            <a:r>
              <a:rPr>
                <a:latin typeface="Courier"/>
              </a:rPr>
              <a:t>Your answer:</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6 · Pivot back to a wide summary table</a:t>
            </a:r>
          </a:p>
        </p:txBody>
      </p:sp>
      <p:sp>
        <p:nvSpPr>
          <p:cNvPr id="3" name="Content Placeholder 2"/>
          <p:cNvSpPr>
            <a:spLocks noGrp="1"/>
          </p:cNvSpPr>
          <p:nvPr>
            <p:ph idx="1"/>
          </p:nvPr>
        </p:nvSpPr>
        <p:spPr/>
        <p:txBody>
          <a:bodyPr/>
          <a:lstStyle/>
          <a:p>
            <a:pPr lvl="0" indent="0" marL="1270000">
              <a:buNone/>
            </a:pPr>
            <a:r>
              <a:rPr sz="2000"/>
              <a:t>🔮 </a:t>
            </a:r>
            <a:r>
              <a:rPr sz="2000" b="1"/>
              <a:t>Predict first:</a:t>
            </a:r>
            <a:r>
              <a:rPr sz="2000"/>
              <a:t> </a:t>
            </a:r>
            <a:r>
              <a:rPr sz="2000">
                <a:latin typeface="Courier"/>
              </a:rPr>
              <a:t>pivot_wider()</a:t>
            </a:r>
            <a:r>
              <a:rPr sz="2000"/>
              <a:t> will make one row per year and one column per month. Roughly how many </a:t>
            </a:r>
            <a:r>
              <a:rPr sz="2000" b="1"/>
              <a:t>rows</a:t>
            </a:r>
            <a:r>
              <a:rPr sz="2000"/>
              <a:t> (years) and </a:t>
            </a:r>
            <a:r>
              <a:rPr sz="2000" b="1"/>
              <a:t>columns</a:t>
            </a:r>
            <a:r>
              <a:rPr sz="2000"/>
              <a:t> (months + 1) will the table have? Predict before running.</a:t>
            </a:r>
          </a:p>
          <a:p>
            <a:pPr lvl="0" indent="0" marL="0">
              <a:buNone/>
            </a:pPr>
            <a:r>
              <a:rPr b="1"/>
              <a:t>▶ Run this:</a:t>
            </a:r>
          </a:p>
          <a:p>
            <a:pPr lvl="0" indent="0">
              <a:buNone/>
            </a:pPr>
            <a:r>
              <a:rPr>
                <a:solidFill>
                  <a:srgbClr val="5E5E5E"/>
                </a:solidFill>
                <a:latin typeface="Courier"/>
              </a:rPr>
              <a:t># Turn long data into a year-by-month summary table ------</a:t>
            </a:r>
            <a:br/>
            <a:r>
              <a:rPr>
                <a:solidFill>
                  <a:srgbClr val="003B4F"/>
                </a:solidFill>
                <a:latin typeface="Courier"/>
              </a:rPr>
              <a:t>ice_pivot_table &lt;- ice_clean </a:t>
            </a:r>
            <a:r>
              <a:rPr>
                <a:solidFill>
                  <a:srgbClr val="5E5E5E"/>
                </a:solidFill>
                <a:latin typeface="Courier"/>
              </a:rPr>
              <a:t>%&gt;%</a:t>
            </a:r>
            <a:br/>
            <a:r>
              <a:rPr>
                <a:solidFill>
                  <a:srgbClr val="003B4F"/>
                </a:solidFill>
                <a:latin typeface="Courier"/>
              </a:rPr>
              <a:t>  </a:t>
            </a:r>
            <a:r>
              <a:rPr>
                <a:solidFill>
                  <a:srgbClr val="4758AB"/>
                </a:solidFill>
                <a:latin typeface="Courier"/>
              </a:rPr>
              <a:t>pivot_wider</a:t>
            </a:r>
            <a:r>
              <a:rPr>
                <a:solidFill>
                  <a:srgbClr val="003B4F"/>
                </a:solidFill>
                <a:latin typeface="Courier"/>
              </a:rPr>
              <a:t>(</a:t>
            </a:r>
            <a:br/>
            <a:r>
              <a:rPr>
                <a:solidFill>
                  <a:srgbClr val="003B4F"/>
                </a:solidFill>
                <a:latin typeface="Courier"/>
              </a:rPr>
              <a:t>    </a:t>
            </a:r>
            <a:r>
              <a:rPr>
                <a:solidFill>
                  <a:srgbClr val="657422"/>
                </a:solidFill>
                <a:latin typeface="Courier"/>
              </a:rPr>
              <a:t>id_cols    =</a:t>
            </a:r>
            <a:r>
              <a:rPr>
                <a:solidFill>
                  <a:srgbClr val="003B4F"/>
                </a:solidFill>
                <a:latin typeface="Courier"/>
              </a:rPr>
              <a:t> year,</a:t>
            </a:r>
            <a:br/>
            <a:r>
              <a:rPr>
                <a:solidFill>
                  <a:srgbClr val="003B4F"/>
                </a:solidFill>
                <a:latin typeface="Courier"/>
              </a:rPr>
              <a:t>    </a:t>
            </a:r>
            <a:r>
              <a:rPr>
                <a:solidFill>
                  <a:srgbClr val="657422"/>
                </a:solidFill>
                <a:latin typeface="Courier"/>
              </a:rPr>
              <a:t>names_from =</a:t>
            </a:r>
            <a:r>
              <a:rPr>
                <a:solidFill>
                  <a:srgbClr val="003B4F"/>
                </a:solidFill>
                <a:latin typeface="Courier"/>
              </a:rPr>
              <a:t> month,</a:t>
            </a:r>
            <a:br/>
            <a:r>
              <a:rPr>
                <a:solidFill>
                  <a:srgbClr val="003B4F"/>
                </a:solidFill>
                <a:latin typeface="Courier"/>
              </a:rPr>
              <a:t>    </a:t>
            </a:r>
            <a:r>
              <a:rPr>
                <a:solidFill>
                  <a:srgbClr val="657422"/>
                </a:solidFill>
                <a:latin typeface="Courier"/>
              </a:rPr>
              <a:t>values_from =</a:t>
            </a:r>
            <a:r>
              <a:rPr>
                <a:solidFill>
                  <a:srgbClr val="003B4F"/>
                </a:solidFill>
                <a:latin typeface="Courier"/>
              </a:rPr>
              <a:t> ice_cover,</a:t>
            </a:r>
            <a:br/>
            <a:r>
              <a:rPr>
                <a:solidFill>
                  <a:srgbClr val="003B4F"/>
                </a:solidFill>
                <a:latin typeface="Courier"/>
              </a:rPr>
              <a:t>    </a:t>
            </a:r>
            <a:r>
              <a:rPr>
                <a:solidFill>
                  <a:srgbClr val="657422"/>
                </a:solidFill>
                <a:latin typeface="Courier"/>
              </a:rPr>
              <a:t>values_fn  =</a:t>
            </a:r>
            <a:r>
              <a:rPr>
                <a:solidFill>
                  <a:srgbClr val="003B4F"/>
                </a:solidFill>
                <a:latin typeface="Courier"/>
              </a:rPr>
              <a:t> mean</a:t>
            </a:r>
            <a:br/>
            <a:r>
              <a:rPr>
                <a:solidFill>
                  <a:srgbClr val="003B4F"/>
                </a:solidFill>
                <a:latin typeface="Courier"/>
              </a:rPr>
              <a:t>  )</a:t>
            </a:r>
            <a:br/>
            <a:br/>
            <a:r>
              <a:rPr>
                <a:solidFill>
                  <a:srgbClr val="4758AB"/>
                </a:solidFill>
                <a:latin typeface="Courier"/>
              </a:rPr>
              <a:t>print</a:t>
            </a:r>
            <a:r>
              <a:rPr>
                <a:solidFill>
                  <a:srgbClr val="003B4F"/>
                </a:solidFill>
                <a:latin typeface="Courier"/>
              </a:rPr>
              <a:t>(ice_pivot_table)</a:t>
            </a:r>
          </a:p>
          <a:p>
            <a:pPr lvl="0" indent="0" marL="0">
              <a:buNone/>
            </a:pPr>
            <a:r>
              <a:rPr/>
              <a:t>✏️ </a:t>
            </a:r>
            <a:r>
              <a:rPr b="1"/>
              <a:t>Your turn:</a:t>
            </a:r>
            <a:r>
              <a:rPr/>
              <a:t> Compare </a:t>
            </a:r>
            <a:r>
              <a:rPr>
                <a:latin typeface="Courier"/>
              </a:rPr>
              <a:t>pivot_longer()</a:t>
            </a:r>
            <a:r>
              <a:rPr/>
              <a:t> and </a:t>
            </a:r>
            <a:r>
              <a:rPr>
                <a:latin typeface="Courier"/>
              </a:rPr>
              <a:t>pivot_wider()</a:t>
            </a:r>
            <a:r>
              <a:rPr/>
              <a:t>. When would you reach for each?</a:t>
            </a:r>
          </a:p>
          <a:p>
            <a:pPr lvl="0" indent="0">
              <a:buNone/>
            </a:pPr>
            <a:r>
              <a:rPr>
                <a:latin typeface="Courier"/>
              </a:rPr>
              <a:t>Use pivot_longer() when:
Use pivot_wider() when:</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indent="0" marL="0">
              <a:spcBef>
                <a:spcPts val="3000"/>
              </a:spcBef>
              <a:buNone/>
            </a:pPr>
            <a:r>
              <a:rPr sz="2000" b="1"/>
              <a:t>🧩 Chunk 4 — Visualize &amp; model the trend </a:t>
            </a:r>
            <a:r>
              <a:rPr sz="2000" b="1" i="1"/>
              <a:t>(after lecture Chunk 4)</a:t>
            </a:r>
          </a:p>
          <a:p>
            <a:pPr lvl="0" indent="0" marL="1270000">
              <a:buNone/>
            </a:pPr>
            <a:r>
              <a:rPr sz="2000"/>
              <a:t>Parts 7–9: rebuild NOAA’s spaghetti plot, pull each year’s peak, and model the trend.</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7 · Rebuild NOAA’s spaghetti plot</a:t>
            </a:r>
          </a:p>
        </p:txBody>
      </p:sp>
      <p:sp>
        <p:nvSpPr>
          <p:cNvPr id="3" name="Content Placeholder 2"/>
          <p:cNvSpPr>
            <a:spLocks noGrp="1"/>
          </p:cNvSpPr>
          <p:nvPr>
            <p:ph idx="1"/>
          </p:nvPr>
        </p:nvSpPr>
        <p:spPr/>
        <p:txBody>
          <a:bodyPr/>
          <a:lstStyle/>
          <a:p>
            <a:pPr lvl="0" indent="0" marL="0">
              <a:buNone/>
            </a:pPr>
            <a:r>
              <a:rPr b="1"/>
              <a:t>▶ Run this (put every winter on one shared axis):</a:t>
            </a:r>
          </a:p>
          <a:p>
            <a:pPr lvl="0" indent="0">
              <a:buNone/>
            </a:pPr>
            <a:r>
              <a:rPr>
                <a:solidFill>
                  <a:srgbClr val="5E5E5E"/>
                </a:solidFill>
                <a:latin typeface="Courier"/>
              </a:rPr>
              <a:t># Relabel every date onto one fake shared year -----------</a:t>
            </a:r>
            <a:br/>
            <a:r>
              <a:rPr>
                <a:solidFill>
                  <a:srgbClr val="003B4F"/>
                </a:solidFill>
                <a:latin typeface="Courier"/>
              </a:rPr>
              <a:t>ice_plot_data &lt;- ice_clean </a:t>
            </a:r>
            <a:r>
              <a:rPr>
                <a:solidFill>
                  <a:srgbClr val="5E5E5E"/>
                </a:solidFill>
                <a:latin typeface="Courier"/>
              </a:rPr>
              <a:t>%&gt;%</a:t>
            </a:r>
            <a:br/>
            <a:r>
              <a:rPr>
                <a:solidFill>
                  <a:srgbClr val="003B4F"/>
                </a:solidFill>
                <a:latin typeface="Courier"/>
              </a:rPr>
              <a:t>  </a:t>
            </a:r>
            <a:r>
              <a:rPr>
                <a:solidFill>
                  <a:srgbClr val="4758AB"/>
                </a:solidFill>
                <a:latin typeface="Courier"/>
              </a:rPr>
              <a:t>mutate</a:t>
            </a:r>
            <a:r>
              <a:rPr>
                <a:solidFill>
                  <a:srgbClr val="003B4F"/>
                </a:solidFill>
                <a:latin typeface="Courier"/>
              </a:rPr>
              <a:t>(</a:t>
            </a:r>
            <a:br/>
            <a:r>
              <a:rPr>
                <a:solidFill>
                  <a:srgbClr val="003B4F"/>
                </a:solidFill>
                <a:latin typeface="Courier"/>
              </a:rPr>
              <a:t>    </a:t>
            </a:r>
            <a:r>
              <a:rPr>
                <a:solidFill>
                  <a:srgbClr val="657422"/>
                </a:solidFill>
                <a:latin typeface="Courier"/>
              </a:rPr>
              <a:t>plot_date =</a:t>
            </a:r>
            <a:r>
              <a:rPr>
                <a:solidFill>
                  <a:srgbClr val="003B4F"/>
                </a:solidFill>
                <a:latin typeface="Courier"/>
              </a:rPr>
              <a:t> </a:t>
            </a:r>
            <a:r>
              <a:rPr>
                <a:solidFill>
                  <a:srgbClr val="4758AB"/>
                </a:solidFill>
                <a:latin typeface="Courier"/>
              </a:rPr>
              <a:t>if_else</a:t>
            </a:r>
            <a:r>
              <a:rPr>
                <a:solidFill>
                  <a:srgbClr val="003B4F"/>
                </a:solidFill>
                <a:latin typeface="Courier"/>
              </a:rPr>
              <a:t>(</a:t>
            </a:r>
            <a:br/>
            <a:r>
              <a:rPr>
                <a:solidFill>
                  <a:srgbClr val="003B4F"/>
                </a:solidFill>
                <a:latin typeface="Courier"/>
              </a:rPr>
              <a:t>      </a:t>
            </a:r>
            <a:r>
              <a:rPr>
                <a:solidFill>
                  <a:srgbClr val="4758AB"/>
                </a:solidFill>
                <a:latin typeface="Courier"/>
              </a:rPr>
              <a:t>month</a:t>
            </a:r>
            <a:r>
              <a:rPr>
                <a:solidFill>
                  <a:srgbClr val="003B4F"/>
                </a:solidFill>
                <a:latin typeface="Courier"/>
              </a:rPr>
              <a:t>(full_date) </a:t>
            </a:r>
            <a:r>
              <a:rPr>
                <a:solidFill>
                  <a:srgbClr val="5E5E5E"/>
                </a:solidFill>
                <a:latin typeface="Courier"/>
              </a:rPr>
              <a:t>&gt;=</a:t>
            </a:r>
            <a:r>
              <a:rPr>
                <a:solidFill>
                  <a:srgbClr val="003B4F"/>
                </a:solidFill>
                <a:latin typeface="Courier"/>
              </a:rPr>
              <a:t> </a:t>
            </a:r>
            <a:r>
              <a:rPr>
                <a:solidFill>
                  <a:srgbClr val="AD0000"/>
                </a:solidFill>
                <a:latin typeface="Courier"/>
              </a:rPr>
              <a:t>10</a:t>
            </a:r>
            <a:r>
              <a:rPr>
                <a:solidFill>
                  <a:srgbClr val="003B4F"/>
                </a:solidFill>
                <a:latin typeface="Courier"/>
              </a:rPr>
              <a:t>,</a:t>
            </a:r>
            <a:br/>
            <a:r>
              <a:rPr>
                <a:solidFill>
                  <a:srgbClr val="003B4F"/>
                </a:solidFill>
                <a:latin typeface="Courier"/>
              </a:rPr>
              <a:t>      </a:t>
            </a:r>
            <a:r>
              <a:rPr>
                <a:solidFill>
                  <a:srgbClr val="4758AB"/>
                </a:solidFill>
                <a:latin typeface="Courier"/>
              </a:rPr>
              <a:t>update</a:t>
            </a:r>
            <a:r>
              <a:rPr>
                <a:solidFill>
                  <a:srgbClr val="003B4F"/>
                </a:solidFill>
                <a:latin typeface="Courier"/>
              </a:rPr>
              <a:t>(full_date, </a:t>
            </a:r>
            <a:r>
              <a:rPr>
                <a:solidFill>
                  <a:srgbClr val="657422"/>
                </a:solidFill>
                <a:latin typeface="Courier"/>
              </a:rPr>
              <a:t>year =</a:t>
            </a:r>
            <a:r>
              <a:rPr>
                <a:solidFill>
                  <a:srgbClr val="003B4F"/>
                </a:solidFill>
                <a:latin typeface="Courier"/>
              </a:rPr>
              <a:t> </a:t>
            </a:r>
            <a:r>
              <a:rPr>
                <a:solidFill>
                  <a:srgbClr val="AD0000"/>
                </a:solidFill>
                <a:latin typeface="Courier"/>
              </a:rPr>
              <a:t>1999</a:t>
            </a:r>
            <a:r>
              <a:rPr>
                <a:solidFill>
                  <a:srgbClr val="003B4F"/>
                </a:solidFill>
                <a:latin typeface="Courier"/>
              </a:rPr>
              <a:t>),</a:t>
            </a:r>
            <a:br/>
            <a:r>
              <a:rPr>
                <a:solidFill>
                  <a:srgbClr val="003B4F"/>
                </a:solidFill>
                <a:latin typeface="Courier"/>
              </a:rPr>
              <a:t>      </a:t>
            </a:r>
            <a:r>
              <a:rPr>
                <a:solidFill>
                  <a:srgbClr val="4758AB"/>
                </a:solidFill>
                <a:latin typeface="Courier"/>
              </a:rPr>
              <a:t>update</a:t>
            </a:r>
            <a:r>
              <a:rPr>
                <a:solidFill>
                  <a:srgbClr val="003B4F"/>
                </a:solidFill>
                <a:latin typeface="Courier"/>
              </a:rPr>
              <a:t>(full_date, </a:t>
            </a:r>
            <a:r>
              <a:rPr>
                <a:solidFill>
                  <a:srgbClr val="657422"/>
                </a:solidFill>
                <a:latin typeface="Courier"/>
              </a:rPr>
              <a:t>year =</a:t>
            </a:r>
            <a:r>
              <a:rPr>
                <a:solidFill>
                  <a:srgbClr val="003B4F"/>
                </a:solidFill>
                <a:latin typeface="Courier"/>
              </a:rPr>
              <a:t> </a:t>
            </a:r>
            <a:r>
              <a:rPr>
                <a:solidFill>
                  <a:srgbClr val="AD0000"/>
                </a:solidFill>
                <a:latin typeface="Courier"/>
              </a:rPr>
              <a:t>2000</a:t>
            </a:r>
            <a:r>
              <a:rPr>
                <a:solidFill>
                  <a:srgbClr val="003B4F"/>
                </a:solidFill>
                <a:latin typeface="Courier"/>
              </a:rPr>
              <a:t>)</a:t>
            </a:r>
            <a:br/>
            <a:r>
              <a:rPr>
                <a:solidFill>
                  <a:srgbClr val="003B4F"/>
                </a:solidFill>
                <a:latin typeface="Courier"/>
              </a:rPr>
              <a:t>    )</a:t>
            </a:r>
            <a:br/>
            <a:r>
              <a:rPr>
                <a:solidFill>
                  <a:srgbClr val="003B4F"/>
                </a:solidFill>
                <a:latin typeface="Courier"/>
              </a:rPr>
              <a:t>  )</a:t>
            </a:r>
            <a:br/>
            <a:br/>
            <a:r>
              <a:rPr>
                <a:solidFill>
                  <a:srgbClr val="003B4F"/>
                </a:solidFill>
                <a:latin typeface="Courier"/>
              </a:rPr>
              <a:t>historical_avg &lt;- ice_plot_data </a:t>
            </a:r>
            <a:r>
              <a:rPr>
                <a:solidFill>
                  <a:srgbClr val="5E5E5E"/>
                </a:solidFill>
                <a:latin typeface="Courier"/>
              </a:rPr>
              <a:t>%&gt;%</a:t>
            </a:r>
            <a:br/>
            <a:r>
              <a:rPr>
                <a:solidFill>
                  <a:srgbClr val="003B4F"/>
                </a:solidFill>
                <a:latin typeface="Courier"/>
              </a:rPr>
              <a:t>  </a:t>
            </a:r>
            <a:r>
              <a:rPr>
                <a:solidFill>
                  <a:srgbClr val="4758AB"/>
                </a:solidFill>
                <a:latin typeface="Courier"/>
              </a:rPr>
              <a:t>group_by</a:t>
            </a:r>
            <a:r>
              <a:rPr>
                <a:solidFill>
                  <a:srgbClr val="003B4F"/>
                </a:solidFill>
                <a:latin typeface="Courier"/>
              </a:rPr>
              <a:t>(plot_date) </a:t>
            </a:r>
            <a:r>
              <a:rPr>
                <a:solidFill>
                  <a:srgbClr val="5E5E5E"/>
                </a:solidFill>
                <a:latin typeface="Courier"/>
              </a:rPr>
              <a:t>%&gt;%</a:t>
            </a:r>
            <a:br/>
            <a:r>
              <a:rPr>
                <a:solidFill>
                  <a:srgbClr val="003B4F"/>
                </a:solidFill>
                <a:latin typeface="Courier"/>
              </a:rPr>
              <a:t>  </a:t>
            </a:r>
            <a:r>
              <a:rPr>
                <a:solidFill>
                  <a:srgbClr val="4758AB"/>
                </a:solidFill>
                <a:latin typeface="Courier"/>
              </a:rPr>
              <a:t>summarize</a:t>
            </a:r>
            <a:r>
              <a:rPr>
                <a:solidFill>
                  <a:srgbClr val="003B4F"/>
                </a:solidFill>
                <a:latin typeface="Courier"/>
              </a:rPr>
              <a:t>(</a:t>
            </a:r>
            <a:r>
              <a:rPr>
                <a:solidFill>
                  <a:srgbClr val="657422"/>
                </a:solidFill>
                <a:latin typeface="Courier"/>
              </a:rPr>
              <a:t>avg_ice =</a:t>
            </a:r>
            <a:r>
              <a:rPr>
                <a:solidFill>
                  <a:srgbClr val="003B4F"/>
                </a:solidFill>
                <a:latin typeface="Courier"/>
              </a:rPr>
              <a:t> </a:t>
            </a:r>
            <a:r>
              <a:rPr>
                <a:solidFill>
                  <a:srgbClr val="4758AB"/>
                </a:solidFill>
                <a:latin typeface="Courier"/>
              </a:rPr>
              <a:t>mean</a:t>
            </a:r>
            <a:r>
              <a:rPr>
                <a:solidFill>
                  <a:srgbClr val="003B4F"/>
                </a:solidFill>
                <a:latin typeface="Courier"/>
              </a:rPr>
              <a:t>(ice_cover,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a:t>
            </a:r>
            <a:br/>
            <a:br/>
            <a:r>
              <a:rPr>
                <a:solidFill>
                  <a:srgbClr val="003B4F"/>
                </a:solidFill>
                <a:latin typeface="Courier"/>
              </a:rPr>
              <a:t>current_yr        &lt;- </a:t>
            </a:r>
            <a:r>
              <a:rPr>
                <a:solidFill>
                  <a:srgbClr val="4758AB"/>
                </a:solidFill>
                <a:latin typeface="Courier"/>
              </a:rPr>
              <a:t>max</a:t>
            </a:r>
            <a:r>
              <a:rPr>
                <a:solidFill>
                  <a:srgbClr val="003B4F"/>
                </a:solidFill>
                <a:latin typeface="Courier"/>
              </a:rPr>
              <a:t>(ice_plot_data</a:t>
            </a:r>
            <a:r>
              <a:rPr>
                <a:solidFill>
                  <a:srgbClr val="5E5E5E"/>
                </a:solidFill>
                <a:latin typeface="Courier"/>
              </a:rPr>
              <a:t>$</a:t>
            </a:r>
            <a:r>
              <a:rPr>
                <a:solidFill>
                  <a:srgbClr val="003B4F"/>
                </a:solidFill>
                <a:latin typeface="Courier"/>
              </a:rPr>
              <a:t>year)</a:t>
            </a:r>
            <a:br/>
            <a:r>
              <a:rPr>
                <a:solidFill>
                  <a:srgbClr val="003B4F"/>
                </a:solidFill>
                <a:latin typeface="Courier"/>
              </a:rPr>
              <a:t>past_years        &lt;- ice_plot_data </a:t>
            </a:r>
            <a:r>
              <a:rPr>
                <a:solidFill>
                  <a:srgbClr val="5E5E5E"/>
                </a:solidFill>
                <a:latin typeface="Courier"/>
              </a:rPr>
              <a:t>%&gt;%</a:t>
            </a:r>
            <a:r>
              <a:rPr>
                <a:solidFill>
                  <a:srgbClr val="003B4F"/>
                </a:solidFill>
                <a:latin typeface="Courier"/>
              </a:rPr>
              <a:t> </a:t>
            </a:r>
            <a:r>
              <a:rPr>
                <a:solidFill>
                  <a:srgbClr val="4758AB"/>
                </a:solidFill>
                <a:latin typeface="Courier"/>
              </a:rPr>
              <a:t>filter</a:t>
            </a:r>
            <a:r>
              <a:rPr>
                <a:solidFill>
                  <a:srgbClr val="003B4F"/>
                </a:solidFill>
                <a:latin typeface="Courier"/>
              </a:rPr>
              <a:t>(year </a:t>
            </a:r>
            <a:r>
              <a:rPr>
                <a:solidFill>
                  <a:srgbClr val="5E5E5E"/>
                </a:solidFill>
                <a:latin typeface="Courier"/>
              </a:rPr>
              <a:t>&lt;</a:t>
            </a:r>
            <a:r>
              <a:rPr>
                <a:solidFill>
                  <a:srgbClr val="003B4F"/>
                </a:solidFill>
                <a:latin typeface="Courier"/>
              </a:rPr>
              <a:t> current_yr)</a:t>
            </a:r>
            <a:br/>
            <a:r>
              <a:rPr>
                <a:solidFill>
                  <a:srgbClr val="003B4F"/>
                </a:solidFill>
                <a:latin typeface="Courier"/>
              </a:rPr>
              <a:t>current_year_data &lt;- ice_plot_data </a:t>
            </a:r>
            <a:r>
              <a:rPr>
                <a:solidFill>
                  <a:srgbClr val="5E5E5E"/>
                </a:solidFill>
                <a:latin typeface="Courier"/>
              </a:rPr>
              <a:t>%&gt;%</a:t>
            </a:r>
            <a:r>
              <a:rPr>
                <a:solidFill>
                  <a:srgbClr val="003B4F"/>
                </a:solidFill>
                <a:latin typeface="Courier"/>
              </a:rPr>
              <a:t> </a:t>
            </a:r>
            <a:r>
              <a:rPr>
                <a:solidFill>
                  <a:srgbClr val="4758AB"/>
                </a:solidFill>
                <a:latin typeface="Courier"/>
              </a:rPr>
              <a:t>filter</a:t>
            </a:r>
            <a:r>
              <a:rPr>
                <a:solidFill>
                  <a:srgbClr val="003B4F"/>
                </a:solidFill>
                <a:latin typeface="Courier"/>
              </a:rPr>
              <a:t>(year </a:t>
            </a:r>
            <a:r>
              <a:rPr>
                <a:solidFill>
                  <a:srgbClr val="5E5E5E"/>
                </a:solidFill>
                <a:latin typeface="Courier"/>
              </a:rPr>
              <a:t>==</a:t>
            </a:r>
            <a:r>
              <a:rPr>
                <a:solidFill>
                  <a:srgbClr val="003B4F"/>
                </a:solidFill>
                <a:latin typeface="Courier"/>
              </a:rPr>
              <a:t> current_yr)</a:t>
            </a:r>
          </a:p>
          <a:p>
            <a:pPr lvl="0" indent="0" marL="0">
              <a:buNone/>
            </a:pPr>
            <a:r>
              <a:rPr b="1"/>
              <a:t>▶ Run this (three layers, three </a:t>
            </a:r>
            <a:r>
              <a:rPr b="1">
                <a:latin typeface="Courier"/>
              </a:rPr>
              <a:t>geom_line()</a:t>
            </a:r>
            <a:r>
              <a:rPr b="1"/>
              <a:t> calls):</a:t>
            </a:r>
          </a:p>
          <a:p>
            <a:pPr lvl="0" indent="0">
              <a:buNone/>
            </a:pPr>
            <a:r>
              <a:rPr>
                <a:solidFill>
                  <a:srgbClr val="003B4F"/>
                </a:solidFill>
                <a:latin typeface="Courier"/>
              </a:rPr>
              <a:t>ice_spaghetti_plot &lt;- </a:t>
            </a:r>
            <a:r>
              <a:rPr>
                <a:solidFill>
                  <a:srgbClr val="4758AB"/>
                </a:solidFill>
                <a:latin typeface="Courier"/>
              </a:rPr>
              <a:t>ggplot</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geom_line</a:t>
            </a:r>
            <a:r>
              <a:rPr>
                <a:solidFill>
                  <a:srgbClr val="003B4F"/>
                </a:solidFill>
                <a:latin typeface="Courier"/>
              </a:rPr>
              <a:t>(</a:t>
            </a:r>
            <a:r>
              <a:rPr>
                <a:solidFill>
                  <a:srgbClr val="657422"/>
                </a:solidFill>
                <a:latin typeface="Courier"/>
              </a:rPr>
              <a:t>data =</a:t>
            </a:r>
            <a:r>
              <a:rPr>
                <a:solidFill>
                  <a:srgbClr val="003B4F"/>
                </a:solidFill>
                <a:latin typeface="Courier"/>
              </a:rPr>
              <a:t> past_years,</a:t>
            </a:r>
            <a:br/>
            <a:r>
              <a:rPr>
                <a:solidFill>
                  <a:srgbClr val="003B4F"/>
                </a:solidFill>
                <a:latin typeface="Courier"/>
              </a:rPr>
              <a:t>            </a:t>
            </a:r>
            <a:r>
              <a:rPr>
                <a:solidFill>
                  <a:srgbClr val="4758AB"/>
                </a:solidFill>
                <a:latin typeface="Courier"/>
              </a:rPr>
              <a:t>aes</a:t>
            </a:r>
            <a:r>
              <a:rPr>
                <a:solidFill>
                  <a:srgbClr val="003B4F"/>
                </a:solidFill>
                <a:latin typeface="Courier"/>
              </a:rPr>
              <a:t>(</a:t>
            </a:r>
            <a:r>
              <a:rPr>
                <a:solidFill>
                  <a:srgbClr val="657422"/>
                </a:solidFill>
                <a:latin typeface="Courier"/>
              </a:rPr>
              <a:t>x =</a:t>
            </a:r>
            <a:r>
              <a:rPr>
                <a:solidFill>
                  <a:srgbClr val="003B4F"/>
                </a:solidFill>
                <a:latin typeface="Courier"/>
              </a:rPr>
              <a:t> plot_date, </a:t>
            </a:r>
            <a:r>
              <a:rPr>
                <a:solidFill>
                  <a:srgbClr val="657422"/>
                </a:solidFill>
                <a:latin typeface="Courier"/>
              </a:rPr>
              <a:t>y =</a:t>
            </a:r>
            <a:r>
              <a:rPr>
                <a:solidFill>
                  <a:srgbClr val="003B4F"/>
                </a:solidFill>
                <a:latin typeface="Courier"/>
              </a:rPr>
              <a:t> ice_cover, </a:t>
            </a:r>
            <a:r>
              <a:rPr>
                <a:solidFill>
                  <a:srgbClr val="657422"/>
                </a:solidFill>
                <a:latin typeface="Courier"/>
              </a:rPr>
              <a:t>group =</a:t>
            </a:r>
            <a:r>
              <a:rPr>
                <a:solidFill>
                  <a:srgbClr val="003B4F"/>
                </a:solidFill>
                <a:latin typeface="Courier"/>
              </a:rPr>
              <a:t> year),</a:t>
            </a:r>
            <a:br/>
            <a:r>
              <a:rPr>
                <a:solidFill>
                  <a:srgbClr val="003B4F"/>
                </a:solidFill>
                <a:latin typeface="Courier"/>
              </a:rPr>
              <a:t>            </a:t>
            </a:r>
            <a:r>
              <a:rPr>
                <a:solidFill>
                  <a:srgbClr val="657422"/>
                </a:solidFill>
                <a:latin typeface="Courier"/>
              </a:rPr>
              <a:t>color =</a:t>
            </a:r>
            <a:r>
              <a:rPr>
                <a:solidFill>
                  <a:srgbClr val="003B4F"/>
                </a:solidFill>
                <a:latin typeface="Courier"/>
              </a:rPr>
              <a:t> </a:t>
            </a:r>
            <a:r>
              <a:rPr>
                <a:solidFill>
                  <a:srgbClr val="20794D"/>
                </a:solidFill>
                <a:latin typeface="Courier"/>
              </a:rPr>
              <a:t>"blue"</a:t>
            </a:r>
            <a:r>
              <a:rPr>
                <a:solidFill>
                  <a:srgbClr val="003B4F"/>
                </a:solidFill>
                <a:latin typeface="Courier"/>
              </a:rPr>
              <a:t>, </a:t>
            </a:r>
            <a:r>
              <a:rPr>
                <a:solidFill>
                  <a:srgbClr val="657422"/>
                </a:solidFill>
                <a:latin typeface="Courier"/>
              </a:rPr>
              <a:t>alpha =</a:t>
            </a:r>
            <a:r>
              <a:rPr>
                <a:solidFill>
                  <a:srgbClr val="003B4F"/>
                </a:solidFill>
                <a:latin typeface="Courier"/>
              </a:rPr>
              <a:t> </a:t>
            </a:r>
            <a:r>
              <a:rPr>
                <a:solidFill>
                  <a:srgbClr val="AD0000"/>
                </a:solidFill>
                <a:latin typeface="Courier"/>
              </a:rPr>
              <a:t>0.15</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geom_line</a:t>
            </a:r>
            <a:r>
              <a:rPr>
                <a:solidFill>
                  <a:srgbClr val="003B4F"/>
                </a:solidFill>
                <a:latin typeface="Courier"/>
              </a:rPr>
              <a:t>(</a:t>
            </a:r>
            <a:r>
              <a:rPr>
                <a:solidFill>
                  <a:srgbClr val="657422"/>
                </a:solidFill>
                <a:latin typeface="Courier"/>
              </a:rPr>
              <a:t>data =</a:t>
            </a:r>
            <a:r>
              <a:rPr>
                <a:solidFill>
                  <a:srgbClr val="003B4F"/>
                </a:solidFill>
                <a:latin typeface="Courier"/>
              </a:rPr>
              <a:t> historical_avg,</a:t>
            </a:r>
            <a:br/>
            <a:r>
              <a:rPr>
                <a:solidFill>
                  <a:srgbClr val="003B4F"/>
                </a:solidFill>
                <a:latin typeface="Courier"/>
              </a:rPr>
              <a:t>            </a:t>
            </a:r>
            <a:r>
              <a:rPr>
                <a:solidFill>
                  <a:srgbClr val="4758AB"/>
                </a:solidFill>
                <a:latin typeface="Courier"/>
              </a:rPr>
              <a:t>aes</a:t>
            </a:r>
            <a:r>
              <a:rPr>
                <a:solidFill>
                  <a:srgbClr val="003B4F"/>
                </a:solidFill>
                <a:latin typeface="Courier"/>
              </a:rPr>
              <a:t>(</a:t>
            </a:r>
            <a:r>
              <a:rPr>
                <a:solidFill>
                  <a:srgbClr val="657422"/>
                </a:solidFill>
                <a:latin typeface="Courier"/>
              </a:rPr>
              <a:t>x =</a:t>
            </a:r>
            <a:r>
              <a:rPr>
                <a:solidFill>
                  <a:srgbClr val="003B4F"/>
                </a:solidFill>
                <a:latin typeface="Courier"/>
              </a:rPr>
              <a:t> plot_date, </a:t>
            </a:r>
            <a:r>
              <a:rPr>
                <a:solidFill>
                  <a:srgbClr val="657422"/>
                </a:solidFill>
                <a:latin typeface="Courier"/>
              </a:rPr>
              <a:t>y =</a:t>
            </a:r>
            <a:r>
              <a:rPr>
                <a:solidFill>
                  <a:srgbClr val="003B4F"/>
                </a:solidFill>
                <a:latin typeface="Courier"/>
              </a:rPr>
              <a:t> avg_ice),</a:t>
            </a:r>
            <a:br/>
            <a:r>
              <a:rPr>
                <a:solidFill>
                  <a:srgbClr val="003B4F"/>
                </a:solidFill>
                <a:latin typeface="Courier"/>
              </a:rPr>
              <a:t>            </a:t>
            </a:r>
            <a:r>
              <a:rPr>
                <a:solidFill>
                  <a:srgbClr val="657422"/>
                </a:solidFill>
                <a:latin typeface="Courier"/>
              </a:rPr>
              <a:t>color =</a:t>
            </a:r>
            <a:r>
              <a:rPr>
                <a:solidFill>
                  <a:srgbClr val="003B4F"/>
                </a:solidFill>
                <a:latin typeface="Courier"/>
              </a:rPr>
              <a:t> </a:t>
            </a:r>
            <a:r>
              <a:rPr>
                <a:solidFill>
                  <a:srgbClr val="20794D"/>
                </a:solidFill>
                <a:latin typeface="Courier"/>
              </a:rPr>
              <a:t>"red"</a:t>
            </a:r>
            <a:r>
              <a:rPr>
                <a:solidFill>
                  <a:srgbClr val="003B4F"/>
                </a:solidFill>
                <a:latin typeface="Courier"/>
              </a:rPr>
              <a:t>, </a:t>
            </a:r>
            <a:r>
              <a:rPr>
                <a:solidFill>
                  <a:srgbClr val="657422"/>
                </a:solidFill>
                <a:latin typeface="Courier"/>
              </a:rPr>
              <a:t>linewidth =</a:t>
            </a:r>
            <a:r>
              <a:rPr>
                <a:solidFill>
                  <a:srgbClr val="003B4F"/>
                </a:solidFill>
                <a:latin typeface="Courier"/>
              </a:rPr>
              <a:t> </a:t>
            </a:r>
            <a:r>
              <a:rPr>
                <a:solidFill>
                  <a:srgbClr val="AD0000"/>
                </a:solidFill>
                <a:latin typeface="Courier"/>
              </a:rPr>
              <a:t>1.2</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geom_line</a:t>
            </a:r>
            <a:r>
              <a:rPr>
                <a:solidFill>
                  <a:srgbClr val="003B4F"/>
                </a:solidFill>
                <a:latin typeface="Courier"/>
              </a:rPr>
              <a:t>(</a:t>
            </a:r>
            <a:r>
              <a:rPr>
                <a:solidFill>
                  <a:srgbClr val="657422"/>
                </a:solidFill>
                <a:latin typeface="Courier"/>
              </a:rPr>
              <a:t>data =</a:t>
            </a:r>
            <a:r>
              <a:rPr>
                <a:solidFill>
                  <a:srgbClr val="003B4F"/>
                </a:solidFill>
                <a:latin typeface="Courier"/>
              </a:rPr>
              <a:t> current_year_data,</a:t>
            </a:r>
            <a:br/>
            <a:r>
              <a:rPr>
                <a:solidFill>
                  <a:srgbClr val="003B4F"/>
                </a:solidFill>
                <a:latin typeface="Courier"/>
              </a:rPr>
              <a:t>            </a:t>
            </a:r>
            <a:r>
              <a:rPr>
                <a:solidFill>
                  <a:srgbClr val="4758AB"/>
                </a:solidFill>
                <a:latin typeface="Courier"/>
              </a:rPr>
              <a:t>aes</a:t>
            </a:r>
            <a:r>
              <a:rPr>
                <a:solidFill>
                  <a:srgbClr val="003B4F"/>
                </a:solidFill>
                <a:latin typeface="Courier"/>
              </a:rPr>
              <a:t>(</a:t>
            </a:r>
            <a:r>
              <a:rPr>
                <a:solidFill>
                  <a:srgbClr val="657422"/>
                </a:solidFill>
                <a:latin typeface="Courier"/>
              </a:rPr>
              <a:t>x =</a:t>
            </a:r>
            <a:r>
              <a:rPr>
                <a:solidFill>
                  <a:srgbClr val="003B4F"/>
                </a:solidFill>
                <a:latin typeface="Courier"/>
              </a:rPr>
              <a:t> plot_date, </a:t>
            </a:r>
            <a:r>
              <a:rPr>
                <a:solidFill>
                  <a:srgbClr val="657422"/>
                </a:solidFill>
                <a:latin typeface="Courier"/>
              </a:rPr>
              <a:t>y =</a:t>
            </a:r>
            <a:r>
              <a:rPr>
                <a:solidFill>
                  <a:srgbClr val="003B4F"/>
                </a:solidFill>
                <a:latin typeface="Courier"/>
              </a:rPr>
              <a:t> ice_cover),</a:t>
            </a:r>
            <a:br/>
            <a:r>
              <a:rPr>
                <a:solidFill>
                  <a:srgbClr val="003B4F"/>
                </a:solidFill>
                <a:latin typeface="Courier"/>
              </a:rPr>
              <a:t>            </a:t>
            </a:r>
            <a:r>
              <a:rPr>
                <a:solidFill>
                  <a:srgbClr val="657422"/>
                </a:solidFill>
                <a:latin typeface="Courier"/>
              </a:rPr>
              <a:t>color =</a:t>
            </a:r>
            <a:r>
              <a:rPr>
                <a:solidFill>
                  <a:srgbClr val="003B4F"/>
                </a:solidFill>
                <a:latin typeface="Courier"/>
              </a:rPr>
              <a:t> </a:t>
            </a:r>
            <a:r>
              <a:rPr>
                <a:solidFill>
                  <a:srgbClr val="20794D"/>
                </a:solidFill>
                <a:latin typeface="Courier"/>
              </a:rPr>
              <a:t>"black"</a:t>
            </a:r>
            <a:r>
              <a:rPr>
                <a:solidFill>
                  <a:srgbClr val="003B4F"/>
                </a:solidFill>
                <a:latin typeface="Courier"/>
              </a:rPr>
              <a:t>, </a:t>
            </a:r>
            <a:r>
              <a:rPr>
                <a:solidFill>
                  <a:srgbClr val="657422"/>
                </a:solidFill>
                <a:latin typeface="Courier"/>
              </a:rPr>
              <a:t>linewidth =</a:t>
            </a:r>
            <a:r>
              <a:rPr>
                <a:solidFill>
                  <a:srgbClr val="003B4F"/>
                </a:solidFill>
                <a:latin typeface="Courier"/>
              </a:rPr>
              <a:t> </a:t>
            </a:r>
            <a:r>
              <a:rPr>
                <a:solidFill>
                  <a:srgbClr val="AD0000"/>
                </a:solidFill>
                <a:latin typeface="Courier"/>
              </a:rPr>
              <a:t>1.2</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scale_x_date</a:t>
            </a:r>
            <a:r>
              <a:rPr>
                <a:solidFill>
                  <a:srgbClr val="003B4F"/>
                </a:solidFill>
                <a:latin typeface="Courier"/>
              </a:rPr>
              <a:t>(</a:t>
            </a:r>
            <a:r>
              <a:rPr>
                <a:solidFill>
                  <a:srgbClr val="657422"/>
                </a:solidFill>
                <a:latin typeface="Courier"/>
              </a:rPr>
              <a:t>date_labels =</a:t>
            </a:r>
            <a:r>
              <a:rPr>
                <a:solidFill>
                  <a:srgbClr val="003B4F"/>
                </a:solidFill>
                <a:latin typeface="Courier"/>
              </a:rPr>
              <a:t> </a:t>
            </a:r>
            <a:r>
              <a:rPr>
                <a:solidFill>
                  <a:srgbClr val="20794D"/>
                </a:solidFill>
                <a:latin typeface="Courier"/>
              </a:rPr>
              <a:t>"%b"</a:t>
            </a:r>
            <a:r>
              <a:rPr>
                <a:solidFill>
                  <a:srgbClr val="003B4F"/>
                </a:solidFill>
                <a:latin typeface="Courier"/>
              </a:rPr>
              <a:t>, </a:t>
            </a:r>
            <a:r>
              <a:rPr>
                <a:solidFill>
                  <a:srgbClr val="657422"/>
                </a:solidFill>
                <a:latin typeface="Courier"/>
              </a:rPr>
              <a:t>date_breaks =</a:t>
            </a:r>
            <a:r>
              <a:rPr>
                <a:solidFill>
                  <a:srgbClr val="003B4F"/>
                </a:solidFill>
                <a:latin typeface="Courier"/>
              </a:rPr>
              <a:t> </a:t>
            </a:r>
            <a:r>
              <a:rPr>
                <a:solidFill>
                  <a:srgbClr val="20794D"/>
                </a:solidFill>
                <a:latin typeface="Courier"/>
              </a:rPr>
              <a:t>"1 month"</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labs</a:t>
            </a:r>
            <a:r>
              <a:rPr>
                <a:solidFill>
                  <a:srgbClr val="003B4F"/>
                </a:solidFill>
                <a:latin typeface="Courier"/>
              </a:rPr>
              <a:t>(</a:t>
            </a:r>
            <a:r>
              <a:rPr>
                <a:solidFill>
                  <a:srgbClr val="657422"/>
                </a:solidFill>
                <a:latin typeface="Courier"/>
              </a:rPr>
              <a:t>title =</a:t>
            </a:r>
            <a:r>
              <a:rPr>
                <a:solidFill>
                  <a:srgbClr val="003B4F"/>
                </a:solidFill>
                <a:latin typeface="Courier"/>
              </a:rPr>
              <a:t> </a:t>
            </a:r>
            <a:r>
              <a:rPr>
                <a:solidFill>
                  <a:srgbClr val="20794D"/>
                </a:solidFill>
                <a:latin typeface="Courier"/>
              </a:rPr>
              <a:t>"Lake Superior Average Ice Cover"</a:t>
            </a:r>
            <a:r>
              <a:rPr>
                <a:solidFill>
                  <a:srgbClr val="003B4F"/>
                </a:solidFill>
                <a:latin typeface="Courier"/>
              </a:rPr>
              <a:t>,</a:t>
            </a:r>
            <a:br/>
            <a:r>
              <a:rPr>
                <a:solidFill>
                  <a:srgbClr val="003B4F"/>
                </a:solidFill>
                <a:latin typeface="Courier"/>
              </a:rPr>
              <a:t>       </a:t>
            </a:r>
            <a:r>
              <a:rPr>
                <a:solidFill>
                  <a:srgbClr val="657422"/>
                </a:solidFill>
                <a:latin typeface="Courier"/>
              </a:rPr>
              <a:t>subtitle =</a:t>
            </a:r>
            <a:r>
              <a:rPr>
                <a:solidFill>
                  <a:srgbClr val="003B4F"/>
                </a:solidFill>
                <a:latin typeface="Courier"/>
              </a:rPr>
              <a:t> </a:t>
            </a:r>
            <a:r>
              <a:rPr>
                <a:solidFill>
                  <a:srgbClr val="4758AB"/>
                </a:solidFill>
                <a:latin typeface="Courier"/>
              </a:rPr>
              <a:t>paste</a:t>
            </a:r>
            <a:r>
              <a:rPr>
                <a:solidFill>
                  <a:srgbClr val="003B4F"/>
                </a:solidFill>
                <a:latin typeface="Courier"/>
              </a:rPr>
              <a:t>(</a:t>
            </a:r>
            <a:r>
              <a:rPr>
                <a:solidFill>
                  <a:srgbClr val="20794D"/>
                </a:solidFill>
                <a:latin typeface="Courier"/>
              </a:rPr>
              <a:t>"Comparing"</a:t>
            </a:r>
            <a:r>
              <a:rPr>
                <a:solidFill>
                  <a:srgbClr val="003B4F"/>
                </a:solidFill>
                <a:latin typeface="Courier"/>
              </a:rPr>
              <a:t>, current_yr, </a:t>
            </a:r>
            <a:r>
              <a:rPr>
                <a:solidFill>
                  <a:srgbClr val="20794D"/>
                </a:solidFill>
                <a:latin typeface="Courier"/>
              </a:rPr>
              <a:t>"to Historical Data"</a:t>
            </a:r>
            <a:r>
              <a:rPr>
                <a:solidFill>
                  <a:srgbClr val="003B4F"/>
                </a:solidFill>
                <a:latin typeface="Courier"/>
              </a:rPr>
              <a:t>),</a:t>
            </a:r>
            <a:br/>
            <a:r>
              <a:rPr>
                <a:solidFill>
                  <a:srgbClr val="003B4F"/>
                </a:solidFill>
                <a:latin typeface="Courier"/>
              </a:rPr>
              <a:t>       </a:t>
            </a:r>
            <a:r>
              <a:rPr>
                <a:solidFill>
                  <a:srgbClr val="657422"/>
                </a:solidFill>
                <a:latin typeface="Courier"/>
              </a:rPr>
              <a:t>x =</a:t>
            </a:r>
            <a:r>
              <a:rPr>
                <a:solidFill>
                  <a:srgbClr val="003B4F"/>
                </a:solidFill>
                <a:latin typeface="Courier"/>
              </a:rPr>
              <a:t> </a:t>
            </a:r>
            <a:r>
              <a:rPr>
                <a:solidFill>
                  <a:srgbClr val="8F5902"/>
                </a:solidFill>
                <a:latin typeface="Courier"/>
              </a:rPr>
              <a:t>NULL</a:t>
            </a:r>
            <a:r>
              <a:rPr>
                <a:solidFill>
                  <a:srgbClr val="003B4F"/>
                </a:solidFill>
                <a:latin typeface="Courier"/>
              </a:rPr>
              <a:t>, </a:t>
            </a:r>
            <a:r>
              <a:rPr>
                <a:solidFill>
                  <a:srgbClr val="657422"/>
                </a:solidFill>
                <a:latin typeface="Courier"/>
              </a:rPr>
              <a:t>y =</a:t>
            </a:r>
            <a:r>
              <a:rPr>
                <a:solidFill>
                  <a:srgbClr val="003B4F"/>
                </a:solidFill>
                <a:latin typeface="Courier"/>
              </a:rPr>
              <a:t> </a:t>
            </a:r>
            <a:r>
              <a:rPr>
                <a:solidFill>
                  <a:srgbClr val="20794D"/>
                </a:solidFill>
                <a:latin typeface="Courier"/>
              </a:rPr>
              <a:t>"Ice Cover (%)"</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theme_bw</a:t>
            </a:r>
            <a:r>
              <a:rPr>
                <a:solidFill>
                  <a:srgbClr val="003B4F"/>
                </a:solidFill>
                <a:latin typeface="Courier"/>
              </a:rPr>
              <a:t>()</a:t>
            </a:r>
            <a:br/>
            <a:br/>
            <a:r>
              <a:rPr>
                <a:solidFill>
                  <a:srgbClr val="003B4F"/>
                </a:solidFill>
                <a:latin typeface="Courier"/>
              </a:rPr>
              <a:t>ice_spaghetti_plot</a:t>
            </a:r>
          </a:p>
          <a:p>
            <a:pPr lvl="0" indent="0" marL="0">
              <a:buNone/>
            </a:pPr>
            <a:r>
              <a:rPr/>
              <a:t>✏️ </a:t>
            </a:r>
            <a:r>
              <a:rPr b="1"/>
              <a:t>Your turn:</a:t>
            </a:r>
            <a:r>
              <a:rPr/>
              <a:t> Open NOAA’s published plot (</a:t>
            </a:r>
            <a:r>
              <a:rPr>
                <a:latin typeface="Courier"/>
              </a:rPr>
              <a:t>glerl.noaa.gov/data/ice/spaghetti/sup_ice_compare.png</a:t>
            </a:r>
            <a:r>
              <a:rPr/>
              <a:t>). Did you recreate it? What does the red line represent, and why is the current year drawn last?</a:t>
            </a:r>
          </a:p>
          <a:p>
            <a:pPr lvl="0" indent="0">
              <a:buNone/>
            </a:pPr>
            <a:r>
              <a:rPr>
                <a:latin typeface="Courier"/>
              </a:rPr>
              <a:t>Red line represents:
Why current year is drawn last:</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8 · Pull each winter’s peak ice with </a:t>
            </a:r>
            <a:r>
              <a:rPr>
                <a:latin typeface="Courier"/>
              </a:rPr>
              <a:t>slice_max()</a:t>
            </a:r>
          </a:p>
        </p:txBody>
      </p:sp>
      <p:sp>
        <p:nvSpPr>
          <p:cNvPr id="3" name="Content Placeholder 2"/>
          <p:cNvSpPr>
            <a:spLocks noGrp="1"/>
          </p:cNvSpPr>
          <p:nvPr>
            <p:ph idx="1"/>
          </p:nvPr>
        </p:nvSpPr>
        <p:spPr/>
        <p:txBody>
          <a:bodyPr/>
          <a:lstStyle/>
          <a:p>
            <a:pPr lvl="0" indent="0" marL="1270000">
              <a:buNone/>
            </a:pPr>
            <a:r>
              <a:rPr sz="2000"/>
              <a:t>🔮 </a:t>
            </a:r>
            <a:r>
              <a:rPr sz="2000" b="1"/>
              <a:t>Predict first:</a:t>
            </a:r>
            <a:r>
              <a:rPr sz="2000"/>
              <a:t> </a:t>
            </a:r>
            <a:r>
              <a:rPr sz="2000">
                <a:latin typeface="Courier"/>
              </a:rPr>
              <a:t>slice_max()</a:t>
            </a:r>
            <a:r>
              <a:rPr sz="2000"/>
              <a:t> keeps the single highest ice-cover day per year. How many </a:t>
            </a:r>
            <a:r>
              <a:rPr sz="2000" b="1"/>
              <a:t>rows</a:t>
            </a:r>
            <a:r>
              <a:rPr sz="2000"/>
              <a:t> will the result have? (Hint: how many winters are in the data?)</a:t>
            </a:r>
          </a:p>
          <a:p>
            <a:pPr lvl="0" indent="0" marL="0">
              <a:buNone/>
            </a:pPr>
            <a:r>
              <a:rPr b="1"/>
              <a:t>▶ Run this:</a:t>
            </a:r>
          </a:p>
          <a:p>
            <a:pPr lvl="0" indent="0">
              <a:buNone/>
            </a:pPr>
            <a:r>
              <a:rPr>
                <a:solidFill>
                  <a:srgbClr val="5E5E5E"/>
                </a:solidFill>
                <a:latin typeface="Courier"/>
              </a:rPr>
              <a:t># Keep the single highest ice-cover day each year --------</a:t>
            </a:r>
            <a:br/>
            <a:r>
              <a:rPr>
                <a:solidFill>
                  <a:srgbClr val="003B4F"/>
                </a:solidFill>
                <a:latin typeface="Courier"/>
              </a:rPr>
              <a:t>max_ice_per_year &lt;- ice_clean </a:t>
            </a:r>
            <a:r>
              <a:rPr>
                <a:solidFill>
                  <a:srgbClr val="5E5E5E"/>
                </a:solidFill>
                <a:latin typeface="Courier"/>
              </a:rPr>
              <a:t>%&gt;%</a:t>
            </a:r>
            <a:br/>
            <a:r>
              <a:rPr>
                <a:solidFill>
                  <a:srgbClr val="003B4F"/>
                </a:solidFill>
                <a:latin typeface="Courier"/>
              </a:rPr>
              <a:t>  </a:t>
            </a:r>
            <a:r>
              <a:rPr>
                <a:solidFill>
                  <a:srgbClr val="4758AB"/>
                </a:solidFill>
                <a:latin typeface="Courier"/>
              </a:rPr>
              <a:t>group_by</a:t>
            </a:r>
            <a:r>
              <a:rPr>
                <a:solidFill>
                  <a:srgbClr val="003B4F"/>
                </a:solidFill>
                <a:latin typeface="Courier"/>
              </a:rPr>
              <a:t>(year) </a:t>
            </a:r>
            <a:r>
              <a:rPr>
                <a:solidFill>
                  <a:srgbClr val="5E5E5E"/>
                </a:solidFill>
                <a:latin typeface="Courier"/>
              </a:rPr>
              <a:t>%&gt;%</a:t>
            </a:r>
            <a:br/>
            <a:r>
              <a:rPr>
                <a:solidFill>
                  <a:srgbClr val="003B4F"/>
                </a:solidFill>
                <a:latin typeface="Courier"/>
              </a:rPr>
              <a:t>  </a:t>
            </a:r>
            <a:r>
              <a:rPr>
                <a:solidFill>
                  <a:srgbClr val="4758AB"/>
                </a:solidFill>
                <a:latin typeface="Courier"/>
              </a:rPr>
              <a:t>slice_max</a:t>
            </a:r>
            <a:r>
              <a:rPr>
                <a:solidFill>
                  <a:srgbClr val="003B4F"/>
                </a:solidFill>
                <a:latin typeface="Courier"/>
              </a:rPr>
              <a:t>(</a:t>
            </a:r>
            <a:r>
              <a:rPr>
                <a:solidFill>
                  <a:srgbClr val="657422"/>
                </a:solidFill>
                <a:latin typeface="Courier"/>
              </a:rPr>
              <a:t>order_by =</a:t>
            </a:r>
            <a:r>
              <a:rPr>
                <a:solidFill>
                  <a:srgbClr val="003B4F"/>
                </a:solidFill>
                <a:latin typeface="Courier"/>
              </a:rPr>
              <a:t> ice_cover, </a:t>
            </a:r>
            <a:r>
              <a:rPr>
                <a:solidFill>
                  <a:srgbClr val="657422"/>
                </a:solidFill>
                <a:latin typeface="Courier"/>
              </a:rPr>
              <a:t>n =</a:t>
            </a:r>
            <a:r>
              <a:rPr>
                <a:solidFill>
                  <a:srgbClr val="003B4F"/>
                </a:solidFill>
                <a:latin typeface="Courier"/>
              </a:rPr>
              <a:t> </a:t>
            </a:r>
            <a:r>
              <a:rPr>
                <a:solidFill>
                  <a:srgbClr val="AD0000"/>
                </a:solidFill>
                <a:latin typeface="Courier"/>
              </a:rPr>
              <a:t>1</a:t>
            </a:r>
            <a:r>
              <a:rPr>
                <a:solidFill>
                  <a:srgbClr val="003B4F"/>
                </a:solidFill>
                <a:latin typeface="Courier"/>
              </a:rPr>
              <a:t>, </a:t>
            </a:r>
            <a:r>
              <a:rPr>
                <a:solidFill>
                  <a:srgbClr val="657422"/>
                </a:solidFill>
                <a:latin typeface="Courier"/>
              </a:rPr>
              <a:t>with_ties =</a:t>
            </a:r>
            <a:r>
              <a:rPr>
                <a:solidFill>
                  <a:srgbClr val="003B4F"/>
                </a:solidFill>
                <a:latin typeface="Courier"/>
              </a:rPr>
              <a:t> </a:t>
            </a:r>
            <a:r>
              <a:rPr>
                <a:solidFill>
                  <a:srgbClr val="8F5902"/>
                </a:solidFill>
                <a:latin typeface="Courier"/>
              </a:rPr>
              <a:t>FALSE</a:t>
            </a:r>
            <a:r>
              <a:rPr>
                <a:solidFill>
                  <a:srgbClr val="003B4F"/>
                </a:solidFill>
                <a:latin typeface="Courier"/>
              </a:rPr>
              <a:t>)</a:t>
            </a:r>
            <a:br/>
            <a:br/>
            <a:r>
              <a:rPr>
                <a:solidFill>
                  <a:srgbClr val="4758AB"/>
                </a:solidFill>
                <a:latin typeface="Courier"/>
              </a:rPr>
              <a:t>head</a:t>
            </a:r>
            <a:r>
              <a:rPr>
                <a:solidFill>
                  <a:srgbClr val="003B4F"/>
                </a:solidFill>
                <a:latin typeface="Courier"/>
              </a:rPr>
              <a:t>(max_ice_per_year </a:t>
            </a:r>
            <a:r>
              <a:rPr>
                <a:solidFill>
                  <a:srgbClr val="5E5E5E"/>
                </a:solidFill>
                <a:latin typeface="Courier"/>
              </a:rPr>
              <a:t>%&gt;%</a:t>
            </a:r>
            <a:r>
              <a:rPr>
                <a:solidFill>
                  <a:srgbClr val="003B4F"/>
                </a:solidFill>
                <a:latin typeface="Courier"/>
              </a:rPr>
              <a:t> </a:t>
            </a:r>
            <a:r>
              <a:rPr>
                <a:solidFill>
                  <a:srgbClr val="4758AB"/>
                </a:solidFill>
                <a:latin typeface="Courier"/>
              </a:rPr>
              <a:t>arrange</a:t>
            </a:r>
            <a:r>
              <a:rPr>
                <a:solidFill>
                  <a:srgbClr val="003B4F"/>
                </a:solidFill>
                <a:latin typeface="Courier"/>
              </a:rPr>
              <a:t>(ice_cover))</a:t>
            </a:r>
          </a:p>
          <a:p>
            <a:pPr lvl="0" indent="0" marL="0">
              <a:buNone/>
            </a:pPr>
            <a:r>
              <a:rPr/>
              <a:t>✏️ </a:t>
            </a:r>
            <a:r>
              <a:rPr b="1"/>
              <a:t>Your turn:</a:t>
            </a:r>
            <a:r>
              <a:rPr/>
              <a:t> Find the lowest-peak and highest-peak winters in the output.</a:t>
            </a:r>
          </a:p>
          <a:p>
            <a:pPr lvl="0" indent="0">
              <a:buNone/>
            </a:pPr>
            <a:r>
              <a:rPr>
                <a:latin typeface="Courier"/>
              </a:rPr>
              <a:t>Lowest maximum ice cover:  year = _____   value = _____ %
Highest maximum ice cover: year = _____   value = _____ %
What does the DATE of each year's peak tell you (early vs. late season)?</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9 · Model the trend in maximum ice cover</a:t>
            </a:r>
          </a:p>
        </p:txBody>
      </p:sp>
      <p:sp>
        <p:nvSpPr>
          <p:cNvPr id="3" name="Content Placeholder 2"/>
          <p:cNvSpPr>
            <a:spLocks noGrp="1"/>
          </p:cNvSpPr>
          <p:nvPr>
            <p:ph idx="1"/>
          </p:nvPr>
        </p:nvSpPr>
        <p:spPr/>
        <p:txBody>
          <a:bodyPr/>
          <a:lstStyle/>
          <a:p>
            <a:pPr lvl="0" indent="0" marL="1270000">
              <a:buNone/>
            </a:pPr>
            <a:r>
              <a:rPr sz="2000"/>
              <a:t>🔮 </a:t>
            </a:r>
            <a:r>
              <a:rPr sz="2000" b="1"/>
              <a:t>Predict first:</a:t>
            </a:r>
            <a:r>
              <a:rPr sz="2000"/>
              <a:t> Over 50+ years, is the maximum ice cover </a:t>
            </a:r>
            <a:r>
              <a:rPr sz="2000" b="1"/>
              <a:t>declining, flat, or rising</a:t>
            </a:r>
            <a:r>
              <a:rPr sz="2000"/>
              <a:t>? And given the huge year-to-year scatter, will the slope be significant (p &lt; 0.05)? Commit to both before running.</a:t>
            </a:r>
          </a:p>
          <a:p>
            <a:pPr lvl="0" indent="0" marL="0">
              <a:buNone/>
            </a:pPr>
            <a:r>
              <a:rPr b="1"/>
              <a:t>▶ Run this:</a:t>
            </a:r>
          </a:p>
          <a:p>
            <a:pPr lvl="0" indent="0">
              <a:buNone/>
            </a:pPr>
            <a:r>
              <a:rPr>
                <a:solidFill>
                  <a:srgbClr val="5E5E5E"/>
                </a:solidFill>
                <a:latin typeface="Courier"/>
              </a:rPr>
              <a:t># Fit a regression: max ice cover by year ----------------</a:t>
            </a:r>
            <a:br/>
            <a:r>
              <a:rPr>
                <a:solidFill>
                  <a:srgbClr val="003B4F"/>
                </a:solidFill>
                <a:latin typeface="Courier"/>
              </a:rPr>
              <a:t>max_ice_model &lt;- </a:t>
            </a:r>
            <a:r>
              <a:rPr>
                <a:solidFill>
                  <a:srgbClr val="4758AB"/>
                </a:solidFill>
                <a:latin typeface="Courier"/>
              </a:rPr>
              <a:t>lm</a:t>
            </a:r>
            <a:r>
              <a:rPr>
                <a:solidFill>
                  <a:srgbClr val="003B4F"/>
                </a:solidFill>
                <a:latin typeface="Courier"/>
              </a:rPr>
              <a:t>(ice_cover </a:t>
            </a:r>
            <a:r>
              <a:rPr>
                <a:solidFill>
                  <a:srgbClr val="5E5E5E"/>
                </a:solidFill>
                <a:latin typeface="Courier"/>
              </a:rPr>
              <a:t>~</a:t>
            </a:r>
            <a:r>
              <a:rPr>
                <a:solidFill>
                  <a:srgbClr val="003B4F"/>
                </a:solidFill>
                <a:latin typeface="Courier"/>
              </a:rPr>
              <a:t> year, </a:t>
            </a:r>
            <a:r>
              <a:rPr>
                <a:solidFill>
                  <a:srgbClr val="657422"/>
                </a:solidFill>
                <a:latin typeface="Courier"/>
              </a:rPr>
              <a:t>data =</a:t>
            </a:r>
            <a:r>
              <a:rPr>
                <a:solidFill>
                  <a:srgbClr val="003B4F"/>
                </a:solidFill>
                <a:latin typeface="Courier"/>
              </a:rPr>
              <a:t> max_ice_per_year)</a:t>
            </a:r>
            <a:br/>
            <a:r>
              <a:rPr>
                <a:solidFill>
                  <a:srgbClr val="4758AB"/>
                </a:solidFill>
                <a:latin typeface="Courier"/>
              </a:rPr>
              <a:t>summary</a:t>
            </a:r>
            <a:r>
              <a:rPr>
                <a:solidFill>
                  <a:srgbClr val="003B4F"/>
                </a:solidFill>
                <a:latin typeface="Courier"/>
              </a:rPr>
              <a:t>(max_ice_model)</a:t>
            </a:r>
          </a:p>
          <a:p>
            <a:pPr lvl="0" indent="0">
              <a:buNone/>
            </a:pPr>
            <a:r>
              <a:rPr>
                <a:solidFill>
                  <a:srgbClr val="5E5E5E"/>
                </a:solidFill>
                <a:latin typeface="Courier"/>
              </a:rPr>
              <a:t># Plot the yearly peaks with a trend line ----------------</a:t>
            </a:r>
            <a:br/>
            <a:r>
              <a:rPr>
                <a:solidFill>
                  <a:srgbClr val="003B4F"/>
                </a:solidFill>
                <a:latin typeface="Courier"/>
              </a:rPr>
              <a:t>max_ice_plot &lt;- max_ice_per_year </a:t>
            </a:r>
            <a:r>
              <a:rPr>
                <a:solidFill>
                  <a:srgbClr val="5E5E5E"/>
                </a:solidFill>
                <a:latin typeface="Courier"/>
              </a:rPr>
              <a:t>%&gt;%</a:t>
            </a:r>
            <a:br/>
            <a:r>
              <a:rPr>
                <a:solidFill>
                  <a:srgbClr val="003B4F"/>
                </a:solidFill>
                <a:latin typeface="Courier"/>
              </a:rPr>
              <a:t>  </a:t>
            </a:r>
            <a:r>
              <a:rPr>
                <a:solidFill>
                  <a:srgbClr val="4758AB"/>
                </a:solidFill>
                <a:latin typeface="Courier"/>
              </a:rPr>
              <a:t>ggplot</a:t>
            </a:r>
            <a:r>
              <a:rPr>
                <a:solidFill>
                  <a:srgbClr val="003B4F"/>
                </a:solidFill>
                <a:latin typeface="Courier"/>
              </a:rPr>
              <a:t>(</a:t>
            </a:r>
            <a:r>
              <a:rPr>
                <a:solidFill>
                  <a:srgbClr val="4758AB"/>
                </a:solidFill>
                <a:latin typeface="Courier"/>
              </a:rPr>
              <a:t>aes</a:t>
            </a:r>
            <a:r>
              <a:rPr>
                <a:solidFill>
                  <a:srgbClr val="003B4F"/>
                </a:solidFill>
                <a:latin typeface="Courier"/>
              </a:rPr>
              <a:t>(</a:t>
            </a:r>
            <a:r>
              <a:rPr>
                <a:solidFill>
                  <a:srgbClr val="657422"/>
                </a:solidFill>
                <a:latin typeface="Courier"/>
              </a:rPr>
              <a:t>x =</a:t>
            </a:r>
            <a:r>
              <a:rPr>
                <a:solidFill>
                  <a:srgbClr val="003B4F"/>
                </a:solidFill>
                <a:latin typeface="Courier"/>
              </a:rPr>
              <a:t> year, </a:t>
            </a:r>
            <a:r>
              <a:rPr>
                <a:solidFill>
                  <a:srgbClr val="657422"/>
                </a:solidFill>
                <a:latin typeface="Courier"/>
              </a:rPr>
              <a:t>y =</a:t>
            </a:r>
            <a:r>
              <a:rPr>
                <a:solidFill>
                  <a:srgbClr val="003B4F"/>
                </a:solidFill>
                <a:latin typeface="Courier"/>
              </a:rPr>
              <a:t> ice_cover)) </a:t>
            </a:r>
            <a:r>
              <a:rPr>
                <a:solidFill>
                  <a:srgbClr val="5E5E5E"/>
                </a:solidFill>
                <a:latin typeface="Courier"/>
              </a:rPr>
              <a:t>+</a:t>
            </a:r>
            <a:br/>
            <a:r>
              <a:rPr>
                <a:solidFill>
                  <a:srgbClr val="003B4F"/>
                </a:solidFill>
                <a:latin typeface="Courier"/>
              </a:rPr>
              <a:t>  </a:t>
            </a:r>
            <a:r>
              <a:rPr>
                <a:solidFill>
                  <a:srgbClr val="4758AB"/>
                </a:solidFill>
                <a:latin typeface="Courier"/>
              </a:rPr>
              <a:t>geom_point</a:t>
            </a:r>
            <a:r>
              <a:rPr>
                <a:solidFill>
                  <a:srgbClr val="003B4F"/>
                </a:solidFill>
                <a:latin typeface="Courier"/>
              </a:rPr>
              <a:t>(</a:t>
            </a:r>
            <a:r>
              <a:rPr>
                <a:solidFill>
                  <a:srgbClr val="657422"/>
                </a:solidFill>
                <a:latin typeface="Courier"/>
              </a:rPr>
              <a:t>size =</a:t>
            </a:r>
            <a:r>
              <a:rPr>
                <a:solidFill>
                  <a:srgbClr val="003B4F"/>
                </a:solidFill>
                <a:latin typeface="Courier"/>
              </a:rPr>
              <a:t> </a:t>
            </a:r>
            <a:r>
              <a:rPr>
                <a:solidFill>
                  <a:srgbClr val="AD0000"/>
                </a:solidFill>
                <a:latin typeface="Courier"/>
              </a:rPr>
              <a:t>2</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geom_smooth</a:t>
            </a:r>
            <a:r>
              <a:rPr>
                <a:solidFill>
                  <a:srgbClr val="003B4F"/>
                </a:solidFill>
                <a:latin typeface="Courier"/>
              </a:rPr>
              <a:t>(</a:t>
            </a:r>
            <a:r>
              <a:rPr>
                <a:solidFill>
                  <a:srgbClr val="657422"/>
                </a:solidFill>
                <a:latin typeface="Courier"/>
              </a:rPr>
              <a:t>method =</a:t>
            </a:r>
            <a:r>
              <a:rPr>
                <a:solidFill>
                  <a:srgbClr val="003B4F"/>
                </a:solidFill>
                <a:latin typeface="Courier"/>
              </a:rPr>
              <a:t> </a:t>
            </a:r>
            <a:r>
              <a:rPr>
                <a:solidFill>
                  <a:srgbClr val="20794D"/>
                </a:solidFill>
                <a:latin typeface="Courier"/>
              </a:rPr>
              <a:t>"lm"</a:t>
            </a:r>
            <a:r>
              <a:rPr>
                <a:solidFill>
                  <a:srgbClr val="003B4F"/>
                </a:solidFill>
                <a:latin typeface="Courier"/>
              </a:rPr>
              <a:t>, </a:t>
            </a:r>
            <a:r>
              <a:rPr>
                <a:solidFill>
                  <a:srgbClr val="657422"/>
                </a:solidFill>
                <a:latin typeface="Courier"/>
              </a:rPr>
              <a:t>color =</a:t>
            </a:r>
            <a:r>
              <a:rPr>
                <a:solidFill>
                  <a:srgbClr val="003B4F"/>
                </a:solidFill>
                <a:latin typeface="Courier"/>
              </a:rPr>
              <a:t> </a:t>
            </a:r>
            <a:r>
              <a:rPr>
                <a:solidFill>
                  <a:srgbClr val="20794D"/>
                </a:solidFill>
                <a:latin typeface="Courier"/>
              </a:rPr>
              <a:t>"firebrick"</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labs</a:t>
            </a:r>
            <a:r>
              <a:rPr>
                <a:solidFill>
                  <a:srgbClr val="003B4F"/>
                </a:solidFill>
                <a:latin typeface="Courier"/>
              </a:rPr>
              <a:t>(</a:t>
            </a:r>
            <a:r>
              <a:rPr>
                <a:solidFill>
                  <a:srgbClr val="657422"/>
                </a:solidFill>
                <a:latin typeface="Courier"/>
              </a:rPr>
              <a:t>title =</a:t>
            </a:r>
            <a:r>
              <a:rPr>
                <a:solidFill>
                  <a:srgbClr val="003B4F"/>
                </a:solidFill>
                <a:latin typeface="Courier"/>
              </a:rPr>
              <a:t> </a:t>
            </a:r>
            <a:r>
              <a:rPr>
                <a:solidFill>
                  <a:srgbClr val="20794D"/>
                </a:solidFill>
                <a:latin typeface="Courier"/>
              </a:rPr>
              <a:t>"Lake Superior — Annual Maximum Ice Cover"</a:t>
            </a:r>
            <a:r>
              <a:rPr>
                <a:solidFill>
                  <a:srgbClr val="003B4F"/>
                </a:solidFill>
                <a:latin typeface="Courier"/>
              </a:rPr>
              <a:t>,</a:t>
            </a:r>
            <a:br/>
            <a:r>
              <a:rPr>
                <a:solidFill>
                  <a:srgbClr val="003B4F"/>
                </a:solidFill>
                <a:latin typeface="Courier"/>
              </a:rPr>
              <a:t>       </a:t>
            </a:r>
            <a:r>
              <a:rPr>
                <a:solidFill>
                  <a:srgbClr val="657422"/>
                </a:solidFill>
                <a:latin typeface="Courier"/>
              </a:rPr>
              <a:t>x =</a:t>
            </a:r>
            <a:r>
              <a:rPr>
                <a:solidFill>
                  <a:srgbClr val="003B4F"/>
                </a:solidFill>
                <a:latin typeface="Courier"/>
              </a:rPr>
              <a:t> </a:t>
            </a:r>
            <a:r>
              <a:rPr>
                <a:solidFill>
                  <a:srgbClr val="20794D"/>
                </a:solidFill>
                <a:latin typeface="Courier"/>
              </a:rPr>
              <a:t>"Year"</a:t>
            </a:r>
            <a:r>
              <a:rPr>
                <a:solidFill>
                  <a:srgbClr val="003B4F"/>
                </a:solidFill>
                <a:latin typeface="Courier"/>
              </a:rPr>
              <a:t>, </a:t>
            </a:r>
            <a:r>
              <a:rPr>
                <a:solidFill>
                  <a:srgbClr val="657422"/>
                </a:solidFill>
                <a:latin typeface="Courier"/>
              </a:rPr>
              <a:t>y =</a:t>
            </a:r>
            <a:r>
              <a:rPr>
                <a:solidFill>
                  <a:srgbClr val="003B4F"/>
                </a:solidFill>
                <a:latin typeface="Courier"/>
              </a:rPr>
              <a:t> </a:t>
            </a:r>
            <a:r>
              <a:rPr>
                <a:solidFill>
                  <a:srgbClr val="20794D"/>
                </a:solidFill>
                <a:latin typeface="Courier"/>
              </a:rPr>
              <a:t>"Max Ice Cover (%)"</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theme_minimal</a:t>
            </a:r>
            <a:r>
              <a:rPr>
                <a:solidFill>
                  <a:srgbClr val="003B4F"/>
                </a:solidFill>
                <a:latin typeface="Courier"/>
              </a:rPr>
              <a:t>()</a:t>
            </a:r>
            <a:br/>
            <a:br/>
            <a:r>
              <a:rPr>
                <a:solidFill>
                  <a:srgbClr val="003B4F"/>
                </a:solidFill>
                <a:latin typeface="Courier"/>
              </a:rPr>
              <a:t>max_ice_plot</a:t>
            </a:r>
          </a:p>
          <a:p>
            <a:pPr lvl="0" indent="0" marL="0">
              <a:buNone/>
            </a:pPr>
            <a:r>
              <a:rPr/>
              <a:t>✏️ </a:t>
            </a:r>
            <a:r>
              <a:rPr b="1"/>
              <a:t>Your turn:</a:t>
            </a:r>
            <a:r>
              <a:rPr/>
              <a:t> Report the model and interpret it honestly.</a:t>
            </a:r>
          </a:p>
          <a:p>
            <a:pPr lvl="0" indent="0">
              <a:buNone/>
            </a:pPr>
            <a:r>
              <a:rPr>
                <a:latin typeface="Courier"/>
              </a:rPr>
              <a:t>Slope (per year) =
p-value for the slope =
R-squared =
Is the trend significant at α = 0.05?  Y / N
In one sentence — is Lake Superior's peak ice cover changing? How confident are you, given the scatter?</a:t>
            </a:r>
          </a:p>
          <a:p>
            <a:pPr lvl="0" indent="0" marL="1270000">
              <a:buNone/>
            </a:pPr>
            <a:r>
              <a:rPr sz="2000"/>
              <a:t>💡 </a:t>
            </a:r>
            <a:r>
              <a:rPr sz="2000" b="1"/>
              <a:t>Key idea:</a:t>
            </a:r>
            <a:r>
              <a:rPr sz="2000"/>
              <a:t> Real environmental data is </a:t>
            </a:r>
            <a:r>
              <a:rPr sz="2000" i="1"/>
              <a:t>messy and honest</a:t>
            </a:r>
            <a:r>
              <a:rPr sz="2000"/>
              <a:t>. A non-significant or weak trend, with lots of scatter driven by ENSO and the polar vortex, is a perfectly valid — and realistic — finding.</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10 · Review and checkpoint</a:t>
            </a:r>
          </a:p>
        </p:txBody>
      </p:sp>
      <p:sp>
        <p:nvSpPr>
          <p:cNvPr id="3" name="Content Placeholder 2"/>
          <p:cNvSpPr>
            <a:spLocks noGrp="1"/>
          </p:cNvSpPr>
          <p:nvPr>
            <p:ph idx="1"/>
          </p:nvPr>
        </p:nvSpPr>
        <p:spPr/>
        <p:txBody>
          <a:bodyPr/>
          <a:lstStyle/>
          <a:p>
            <a:pPr lvl="0" indent="0" marL="0">
              <a:buNone/>
            </a:pPr>
            <a:r>
              <a:rPr/>
              <a:t>At this point you should be able to:</a:t>
            </a:r>
          </a:p>
          <a:p>
            <a:pPr lvl="0"/>
            <a:r>
              <a:rPr/>
              <a:t>☐ Read a messy space-separated text file with </a:t>
            </a:r>
            <a:r>
              <a:rPr>
                <a:latin typeface="Courier"/>
              </a:rPr>
              <a:t>read.table()</a:t>
            </a:r>
            <a:r>
              <a:rPr/>
              <a:t> and </a:t>
            </a:r>
            <a:r>
              <a:rPr>
                <a:latin typeface="Courier"/>
              </a:rPr>
              <a:t>rownames_to_column()</a:t>
            </a:r>
          </a:p>
          <a:p>
            <a:pPr lvl="0"/>
            <a:r>
              <a:rPr/>
              <a:t>☐ Explain why wide data breaks </a:t>
            </a:r>
            <a:r>
              <a:rPr>
                <a:latin typeface="Courier"/>
              </a:rPr>
              <a:t>ggplot()</a:t>
            </a:r>
            <a:r>
              <a:rPr/>
              <a:t> and </a:t>
            </a:r>
            <a:r>
              <a:rPr>
                <a:latin typeface="Courier"/>
              </a:rPr>
              <a:t>group_by()</a:t>
            </a:r>
          </a:p>
          <a:p>
            <a:pPr lvl="0"/>
            <a:r>
              <a:rPr/>
              <a:t>☐ Use </a:t>
            </a:r>
            <a:r>
              <a:rPr>
                <a:latin typeface="Courier"/>
              </a:rPr>
              <a:t>pivot_longer()</a:t>
            </a:r>
            <a:r>
              <a:rPr/>
              <a:t> to make wide data tidy</a:t>
            </a:r>
          </a:p>
          <a:p>
            <a:pPr lvl="0"/>
            <a:r>
              <a:rPr/>
              <a:t>☐ Use </a:t>
            </a:r>
            <a:r>
              <a:rPr>
                <a:latin typeface="Courier"/>
              </a:rPr>
              <a:t>pivot_wider()</a:t>
            </a:r>
            <a:r>
              <a:rPr/>
              <a:t> to build a human-readable summary table</a:t>
            </a:r>
          </a:p>
          <a:p>
            <a:pPr lvl="0"/>
            <a:r>
              <a:rPr/>
              <a:t>☐ Fix seasonal dates that cross the new year with </a:t>
            </a:r>
            <a:r>
              <a:rPr>
                <a:latin typeface="Courier"/>
              </a:rPr>
              <a:t>if_else()</a:t>
            </a:r>
            <a:r>
              <a:rPr/>
              <a:t> + </a:t>
            </a:r>
            <a:r>
              <a:rPr>
                <a:latin typeface="Courier"/>
              </a:rPr>
              <a:t>ymd()</a:t>
            </a:r>
          </a:p>
          <a:p>
            <a:pPr lvl="0"/>
            <a:r>
              <a:rPr/>
              <a:t>☐ Rebuild a multi-layer spaghetti plot with three </a:t>
            </a:r>
            <a:r>
              <a:rPr>
                <a:latin typeface="Courier"/>
              </a:rPr>
              <a:t>geom_line()</a:t>
            </a:r>
            <a:r>
              <a:rPr/>
              <a:t> calls</a:t>
            </a:r>
          </a:p>
          <a:p>
            <a:pPr lvl="0"/>
            <a:r>
              <a:rPr/>
              <a:t>☐ Use </a:t>
            </a:r>
            <a:r>
              <a:rPr>
                <a:latin typeface="Courier"/>
              </a:rPr>
              <a:t>slice_max()</a:t>
            </a:r>
            <a:r>
              <a:rPr/>
              <a:t> to pull one extreme row per group</a:t>
            </a:r>
          </a:p>
          <a:p>
            <a:pPr lvl="0"/>
            <a:r>
              <a:rPr/>
              <a:t>☐ Fit and interpret </a:t>
            </a:r>
            <a:r>
              <a:rPr>
                <a:latin typeface="Courier"/>
              </a:rPr>
              <a:t>lm(ice_cover ~ year)</a:t>
            </a:r>
            <a:r>
              <a:rPr/>
              <a:t> on the yearly maximum</a:t>
            </a:r>
          </a:p>
          <a:p>
            <a:pPr lvl="0" indent="0" marL="0">
              <a:buNone/>
            </a:pPr>
            <a:r>
              <a:rPr/>
              <a:t>✏️ </a:t>
            </a:r>
            <a:r>
              <a:rPr b="1"/>
              <a:t>Your turn — before you move on:</a:t>
            </a:r>
            <a:r>
              <a:rPr/>
              <a:t> Run your whole script top to bottom with </a:t>
            </a:r>
            <a:r>
              <a:rPr b="1"/>
              <a:t>Ctrl/Cmd + Shift + Enter</a:t>
            </a:r>
            <a:r>
              <a:rPr/>
              <a:t>. Does it run cleanly?</a:t>
            </a:r>
          </a:p>
          <a:p>
            <a:pPr lvl="0" indent="0">
              <a:buNone/>
            </a:pPr>
            <a:r>
              <a:rPr>
                <a:latin typeface="Courier"/>
              </a:rPr>
              <a:t>Ran cleanly?  Y / N
If not, what error appeared:</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11 · Going further</a:t>
            </a:r>
          </a:p>
        </p:txBody>
      </p:sp>
      <p:sp>
        <p:nvSpPr>
          <p:cNvPr id="3" name="Content Placeholder 2"/>
          <p:cNvSpPr>
            <a:spLocks noGrp="1"/>
          </p:cNvSpPr>
          <p:nvPr>
            <p:ph idx="1"/>
          </p:nvPr>
        </p:nvSpPr>
        <p:spPr/>
        <p:txBody>
          <a:bodyPr/>
          <a:lstStyle/>
          <a:p>
            <a:pPr lvl="0" indent="0" marL="1270000">
              <a:buNone/>
            </a:pPr>
            <a:r>
              <a:rPr sz="2000"/>
              <a:t>Optional — do this if you finish early or want to push deeper.</a:t>
            </a:r>
          </a:p>
          <a:p>
            <a:pPr lvl="0" indent="0" marL="0">
              <a:spcBef>
                <a:spcPts val="3000"/>
              </a:spcBef>
              <a:buNone/>
            </a:pPr>
            <a:r>
              <a:rPr b="1"/>
              <a:t>Try a different Great Lake</a:t>
            </a:r>
          </a:p>
          <a:p>
            <a:pPr lvl="0" indent="0" marL="0">
              <a:buNone/>
            </a:pPr>
            <a:r>
              <a:rPr/>
              <a:t>The exact same code works for the other lakes — just swap the file name.</a:t>
            </a:r>
          </a:p>
          <a:p>
            <a:pPr lvl="0" indent="0" marL="0">
              <a:buNone/>
            </a:pPr>
            <a:r>
              <a:rPr b="1"/>
              <a:t>▶ Try this:</a:t>
            </a:r>
            <a:r>
              <a:rPr/>
              <a:t> change </a:t>
            </a:r>
            <a:r>
              <a:rPr>
                <a:latin typeface="Courier"/>
              </a:rPr>
              <a:t>sup.txt</a:t>
            </a:r>
            <a:r>
              <a:rPr/>
              <a:t> to </a:t>
            </a:r>
            <a:r>
              <a:rPr>
                <a:latin typeface="Courier"/>
              </a:rPr>
              <a:t>mic.txt</a:t>
            </a:r>
            <a:r>
              <a:rPr/>
              <a:t> (Michigan), </a:t>
            </a:r>
            <a:r>
              <a:rPr>
                <a:latin typeface="Courier"/>
              </a:rPr>
              <a:t>hur.txt</a:t>
            </a:r>
            <a:r>
              <a:rPr/>
              <a:t> (Huron), </a:t>
            </a:r>
            <a:r>
              <a:rPr>
                <a:latin typeface="Courier"/>
              </a:rPr>
              <a:t>eri.txt</a:t>
            </a:r>
            <a:r>
              <a:rPr/>
              <a:t> (Erie), or </a:t>
            </a:r>
            <a:r>
              <a:rPr>
                <a:latin typeface="Courier"/>
              </a:rPr>
              <a:t>ont.txt</a:t>
            </a:r>
            <a:r>
              <a:rPr/>
              <a:t> (Ontario).</a:t>
            </a:r>
          </a:p>
          <a:p>
            <a:pPr lvl="0" indent="0">
              <a:buNone/>
            </a:pPr>
            <a:r>
              <a:rPr>
                <a:solidFill>
                  <a:srgbClr val="5E5E5E"/>
                </a:solidFill>
                <a:latin typeface="Courier"/>
              </a:rPr>
              <a:t># Repeat the whole workflow for a different lake ---------</a:t>
            </a:r>
            <a:br/>
            <a:r>
              <a:rPr>
                <a:solidFill>
                  <a:srgbClr val="003B4F"/>
                </a:solidFill>
                <a:latin typeface="Courier"/>
              </a:rPr>
              <a:t>url &lt;- </a:t>
            </a:r>
            <a:r>
              <a:rPr>
                <a:solidFill>
                  <a:srgbClr val="20794D"/>
                </a:solidFill>
                <a:latin typeface="Courier"/>
              </a:rPr>
              <a:t>"https://www.glerl.noaa.gov/data/ice/glicd/daily/eri.txt"</a:t>
            </a:r>
            <a:r>
              <a:rPr>
                <a:solidFill>
                  <a:srgbClr val="003B4F"/>
                </a:solidFill>
                <a:latin typeface="Courier"/>
              </a:rPr>
              <a:t>   </a:t>
            </a:r>
            <a:r>
              <a:rPr>
                <a:solidFill>
                  <a:srgbClr val="5E5E5E"/>
                </a:solidFill>
                <a:latin typeface="Courier"/>
              </a:rPr>
              <a:t># Lake Erie</a:t>
            </a:r>
            <a:br/>
            <a:r>
              <a:rPr>
                <a:solidFill>
                  <a:srgbClr val="5E5E5E"/>
                </a:solidFill>
                <a:latin typeface="Courier"/>
              </a:rPr>
              <a:t># ... then re-run Parts 1, 3, 4, 8, and 9 with this file</a:t>
            </a:r>
          </a:p>
          <a:p>
            <a:pPr lvl="0" indent="0" marL="0">
              <a:buNone/>
            </a:pPr>
            <a:r>
              <a:rPr/>
              <a:t>✏️ </a:t>
            </a:r>
            <a:r>
              <a:rPr b="1"/>
              <a:t>Your turn:</a:t>
            </a:r>
            <a:r>
              <a:rPr/>
              <a:t> Does your second lake show a stronger or weaker maximum-ice trend than Superior? Why might shallower lakes (like Erie) behave differently?</a:t>
            </a:r>
          </a:p>
          <a:p>
            <a:pPr lvl="0" indent="0">
              <a:buNone/>
            </a:pPr>
            <a:r>
              <a:rPr>
                <a:latin typeface="Courier"/>
              </a:rPr>
              <a:t>Your lake:
Its max-ice slope vs. Superior's:
Your explanation:</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Getting unstuck</a:t>
            </a:r>
          </a:p>
        </p:txBody>
      </p:sp>
      <p:sp>
        <p:nvSpPr>
          <p:cNvPr id="3" name="Content Placeholder 2"/>
          <p:cNvSpPr>
            <a:spLocks noGrp="1"/>
          </p:cNvSpPr>
          <p:nvPr>
            <p:ph idx="1"/>
          </p:nvPr>
        </p:nvSpPr>
        <p:spPr/>
        <p:txBody>
          <a:bodyPr/>
          <a:lstStyle/>
          <a:p>
            <a:pPr lvl="0" indent="-342900" marL="342900">
              <a:buAutoNum type="arabicPeriod"/>
            </a:pPr>
            <a:r>
              <a:rPr b="1">
                <a:latin typeface="Courier"/>
              </a:rPr>
              <a:t>read.table()</a:t>
            </a:r>
            <a:r>
              <a:rPr b="1"/>
              <a:t> fails / times out:</a:t>
            </a:r>
            <a:r>
              <a:rPr/>
              <a:t> it reads a live web file — check your internet. If it keeps failing, ask for the saved backup file.</a:t>
            </a:r>
          </a:p>
          <a:p>
            <a:pPr lvl="0" indent="-342900" marL="342900">
              <a:buAutoNum type="arabicPeriod"/>
            </a:pPr>
            <a:r>
              <a:rPr b="1">
                <a:latin typeface="Courier"/>
              </a:rPr>
              <a:t>Column 'date' doesn't exist</a:t>
            </a:r>
            <a:r>
              <a:rPr b="1"/>
              <a:t>:</a:t>
            </a:r>
            <a:r>
              <a:rPr/>
              <a:t> you skipped </a:t>
            </a:r>
            <a:r>
              <a:rPr>
                <a:latin typeface="Courier"/>
              </a:rPr>
              <a:t>rownames_to_column()</a:t>
            </a:r>
            <a:r>
              <a:rPr/>
              <a:t> — the day labels are still row names, not a column.</a:t>
            </a:r>
          </a:p>
          <a:p>
            <a:pPr lvl="0" indent="-342900" marL="342900">
              <a:buAutoNum type="arabicPeriod"/>
            </a:pPr>
            <a:r>
              <a:rPr b="1">
                <a:latin typeface="Courier"/>
              </a:rPr>
              <a:t>year</a:t>
            </a:r>
            <a:r>
              <a:rPr b="1"/>
              <a:t> column full of </a:t>
            </a:r>
            <a:r>
              <a:rPr b="1">
                <a:latin typeface="Courier"/>
              </a:rPr>
              <a:t>X1973</a:t>
            </a:r>
            <a:r>
              <a:rPr b="1"/>
              <a:t>:</a:t>
            </a:r>
            <a:r>
              <a:rPr/>
              <a:t> you left out </a:t>
            </a:r>
            <a:r>
              <a:rPr>
                <a:latin typeface="Courier"/>
              </a:rPr>
              <a:t>names_prefix = "X"</a:t>
            </a:r>
            <a:r>
              <a:rPr/>
              <a:t> in </a:t>
            </a:r>
            <a:r>
              <a:rPr>
                <a:latin typeface="Courier"/>
              </a:rPr>
              <a:t>pivot_longer()</a:t>
            </a:r>
            <a:r>
              <a:rPr/>
              <a:t>.</a:t>
            </a:r>
          </a:p>
          <a:p>
            <a:pPr lvl="0" indent="-342900" marL="342900">
              <a:buAutoNum type="arabicPeriod"/>
            </a:pPr>
            <a:r>
              <a:rPr b="1">
                <a:latin typeface="Courier"/>
              </a:rPr>
              <a:t>ymd()</a:t>
            </a:r>
            <a:r>
              <a:rPr b="1"/>
              <a:t> returns </a:t>
            </a:r>
            <a:r>
              <a:rPr b="1">
                <a:latin typeface="Courier"/>
              </a:rPr>
              <a:t>NA</a:t>
            </a:r>
            <a:r>
              <a:rPr b="1"/>
              <a:t>:</a:t>
            </a:r>
            <a:r>
              <a:rPr/>
              <a:t> check the pieces you pasted together — the date text must be something </a:t>
            </a:r>
            <a:r>
              <a:rPr>
                <a:latin typeface="Courier"/>
              </a:rPr>
              <a:t>ymd()</a:t>
            </a:r>
            <a:r>
              <a:rPr/>
              <a:t> can parse (year first).</a:t>
            </a:r>
          </a:p>
          <a:p>
            <a:pPr lvl="0" indent="-342900" marL="342900">
              <a:buAutoNum type="arabicPeriod"/>
            </a:pPr>
            <a:r>
              <a:rPr b="1"/>
              <a:t>Spaghetti plot lines look wrong:</a:t>
            </a:r>
            <a:r>
              <a:rPr/>
              <a:t> confirm </a:t>
            </a:r>
            <a:r>
              <a:rPr>
                <a:latin typeface="Courier"/>
              </a:rPr>
              <a:t>group = year</a:t>
            </a:r>
            <a:r>
              <a:rPr/>
              <a:t> is inside </a:t>
            </a:r>
            <a:r>
              <a:rPr>
                <a:latin typeface="Courier"/>
              </a:rPr>
              <a:t>aes()</a:t>
            </a:r>
            <a:r>
              <a:rPr/>
              <a:t> for the past-years layer, or every point connects into one giant scribble.</a:t>
            </a:r>
          </a:p>
          <a:p>
            <a:pPr lvl="0" indent="-342900" marL="342900">
              <a:buAutoNum type="arabicPeriod"/>
            </a:pPr>
            <a:r>
              <a:rPr b="1"/>
              <a:t>Cheat sheets</a:t>
            </a:r>
            <a:r>
              <a:rPr/>
              <a:t> — </a:t>
            </a:r>
            <a:r>
              <a:rPr>
                <a:hlinkClick r:id="rId2"/>
              </a:rPr>
              <a:t>https://posit.co/resources/cheatsheets/</a:t>
            </a:r>
          </a:p>
          <a:p>
            <a:pPr lvl="0" indent="0" marL="1270000">
              <a:buNone/>
            </a:pPr>
            <a:r>
              <a:rPr sz="2000"/>
              <a:t>💡 </a:t>
            </a:r>
            <a:r>
              <a:rPr sz="2000" b="1"/>
              <a:t>Key idea:</a:t>
            </a:r>
            <a:r>
              <a:rPr sz="2000"/>
              <a:t> </a:t>
            </a:r>
            <a:r>
              <a:rPr sz="2000">
                <a:latin typeface="Courier"/>
              </a:rPr>
              <a:t>pivot_longer()</a:t>
            </a:r>
            <a:r>
              <a:rPr sz="2000"/>
              <a:t> is one of the most-used functions in all of data science. Almost every dataset you download for your final project will need some version of this reshape.</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indent="0" marL="0">
              <a:buNone/>
            </a:pPr>
            <a:r>
              <a:rPr i="1"/>
              <a:t>End of Worksheet 07. Next: the final-project unit — finding and analyzing data you choose.</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Wide, Long, and Wild — Pivoting Lake Superior Ice Data</a:t>
            </a:r>
          </a:p>
        </p:txBody>
      </p:sp>
      <p:sp>
        <p:nvSpPr>
          <p:cNvPr id="3" name="Content Placeholder 2"/>
          <p:cNvSpPr>
            <a:spLocks noGrp="1"/>
          </p:cNvSpPr>
          <p:nvPr>
            <p:ph idx="1"/>
          </p:nvPr>
        </p:nvSpPr>
        <p:spPr/>
        <p:txBody>
          <a:bodyPr/>
          <a:lstStyle/>
          <a:p>
            <a:pPr lvl="0" indent="0" marL="0">
              <a:spcBef>
                <a:spcPts val="3000"/>
              </a:spcBef>
              <a:buNone/>
            </a:pPr>
            <a:r>
              <a:rPr b="1"/>
              <a:t>Recap from Worksheet 06</a:t>
            </a:r>
          </a:p>
          <a:p>
            <a:pPr lvl="0"/>
            <a:r>
              <a:rPr/>
              <a:t>Downloaded real weather data into R with </a:t>
            </a:r>
            <a:r>
              <a:rPr>
                <a:latin typeface="Courier"/>
              </a:rPr>
              <a:t>GSODR</a:t>
            </a:r>
          </a:p>
          <a:p>
            <a:pPr lvl="0"/>
            <a:r>
              <a:rPr/>
              <a:t>Used </a:t>
            </a:r>
            <a:r>
              <a:rPr>
                <a:latin typeface="Courier"/>
              </a:rPr>
              <a:t>group_by() %&gt;% summarize()</a:t>
            </a:r>
            <a:r>
              <a:rPr/>
              <a:t> to collapse daily data to yearly means</a:t>
            </a:r>
          </a:p>
          <a:p>
            <a:pPr lvl="0"/>
            <a:r>
              <a:rPr/>
              <a:t>Fit </a:t>
            </a:r>
            <a:r>
              <a:rPr>
                <a:latin typeface="Courier"/>
              </a:rPr>
              <a:t>lm(TEMP ~ YEAR)</a:t>
            </a:r>
            <a:r>
              <a:rPr/>
              <a:t> and read the warming slope</a:t>
            </a:r>
          </a:p>
          <a:p>
            <a:pPr lvl="0"/>
            <a:r>
              <a:rPr/>
              <a:t>Built a summer vs. winter comparison with </a:t>
            </a:r>
            <a:r>
              <a:rPr>
                <a:latin typeface="Courier"/>
              </a:rPr>
              <a:t>case_when()</a:t>
            </a:r>
          </a:p>
          <a:p>
            <a:pPr lvl="0" indent="0" marL="0">
              <a:spcBef>
                <a:spcPts val="3000"/>
              </a:spcBef>
              <a:buNone/>
            </a:pPr>
            <a:r>
              <a:rPr b="1"/>
              <a:t>Today’s Objectives</a:t>
            </a:r>
          </a:p>
          <a:p>
            <a:pPr lvl="0" indent="-342900" marL="342900">
              <a:buAutoNum type="arabicPeriod"/>
            </a:pPr>
            <a:r>
              <a:rPr/>
              <a:t>Read a messy, </a:t>
            </a:r>
            <a:r>
              <a:rPr b="1"/>
              <a:t>wide</a:t>
            </a:r>
            <a:r>
              <a:rPr/>
              <a:t> government text file directly from the web</a:t>
            </a:r>
          </a:p>
          <a:p>
            <a:pPr lvl="0" indent="-342900" marL="342900">
              <a:buAutoNum type="arabicPeriod"/>
            </a:pPr>
            <a:r>
              <a:rPr/>
              <a:t>Understand why wide data breaks </a:t>
            </a:r>
            <a:r>
              <a:rPr>
                <a:latin typeface="Courier"/>
              </a:rPr>
              <a:t>ggplot()</a:t>
            </a:r>
            <a:r>
              <a:rPr/>
              <a:t> and </a:t>
            </a:r>
            <a:r>
              <a:rPr>
                <a:latin typeface="Courier"/>
              </a:rPr>
              <a:t>group_by()</a:t>
            </a:r>
          </a:p>
          <a:p>
            <a:pPr lvl="0" indent="-342900" marL="342900">
              <a:buAutoNum type="arabicPeriod"/>
            </a:pPr>
            <a:r>
              <a:rPr/>
              <a:t>Use </a:t>
            </a:r>
            <a:r>
              <a:rPr>
                <a:latin typeface="Courier"/>
              </a:rPr>
              <a:t>pivot_longer()</a:t>
            </a:r>
            <a:r>
              <a:rPr/>
              <a:t> to make it tidy — and </a:t>
            </a:r>
            <a:r>
              <a:rPr>
                <a:latin typeface="Courier"/>
              </a:rPr>
              <a:t>pivot_wider()</a:t>
            </a:r>
            <a:r>
              <a:rPr/>
              <a:t> to make a summary table</a:t>
            </a:r>
          </a:p>
          <a:p>
            <a:pPr lvl="0" indent="-342900" marL="342900">
              <a:buAutoNum type="arabicPeriod"/>
            </a:pPr>
            <a:r>
              <a:rPr/>
              <a:t>Fix a real-world date wrinkle: winters that cross the new year</a:t>
            </a:r>
          </a:p>
          <a:p>
            <a:pPr lvl="0" indent="-342900" marL="342900">
              <a:buAutoNum type="arabicPeriod"/>
            </a:pPr>
            <a:r>
              <a:rPr/>
              <a:t>Rebuild NOAA’s “spaghetti plot” of every ice season</a:t>
            </a:r>
          </a:p>
          <a:p>
            <a:pPr lvl="0" indent="-342900" marL="342900">
              <a:buAutoNum type="arabicPeriod"/>
            </a:pPr>
            <a:r>
              <a:rPr/>
              <a:t>Use </a:t>
            </a:r>
            <a:r>
              <a:rPr>
                <a:latin typeface="Courier"/>
              </a:rPr>
              <a:t>slice_max()</a:t>
            </a:r>
            <a:r>
              <a:rPr/>
              <a:t> to pull each winter’s peak ice cover</a:t>
            </a:r>
          </a:p>
          <a:p>
            <a:pPr lvl="0" indent="-342900" marL="342900">
              <a:buAutoNum type="arabicPeriod"/>
            </a:pPr>
            <a:r>
              <a:rPr/>
              <a:t>Fit </a:t>
            </a:r>
            <a:r>
              <a:rPr>
                <a:latin typeface="Courier"/>
              </a:rPr>
              <a:t>lm()</a:t>
            </a:r>
            <a:r>
              <a:rPr/>
              <a:t> to ask whether maximum ice cover is declining</a:t>
            </a:r>
          </a:p>
          <a:p>
            <a:pPr lvl="0" indent="0" marL="0">
              <a:spcBef>
                <a:spcPts val="3000"/>
              </a:spcBef>
              <a:buNone/>
            </a:pPr>
            <a:r>
              <a:rPr sz="2000" b="1"/>
              <a:t>How to use this worksheet</a:t>
            </a:r>
          </a:p>
          <a:p>
            <a:pPr lvl="0"/>
            <a:r>
              <a:rPr sz="2000"/>
              <a:t>Work through the parts in order — each builds on the last. Type the code into a new R script in Positron and run it line by line.</a:t>
            </a:r>
          </a:p>
          <a:p>
            <a:pPr lvl="0"/>
            <a:r>
              <a:rPr sz="2000"/>
              <a:t>Blocks marked </a:t>
            </a:r>
            <a:r>
              <a:rPr sz="2000" b="1"/>
              <a:t>▶ Run this</a:t>
            </a:r>
            <a:r>
              <a:rPr sz="2000"/>
              <a:t> should be executed as written.</a:t>
            </a:r>
          </a:p>
          <a:p>
            <a:pPr lvl="0"/>
            <a:r>
              <a:rPr sz="2000"/>
              <a:t>Blocks marked </a:t>
            </a:r>
            <a:r>
              <a:rPr sz="2000" b="1"/>
              <a:t>✏️ Your turn</a:t>
            </a:r>
            <a:r>
              <a:rPr sz="2000"/>
              <a:t> ask you to write, modify, or interpret.</a:t>
            </a:r>
          </a:p>
          <a:p>
            <a:pPr lvl="0"/>
            <a:r>
              <a:rPr sz="2000"/>
              <a:t>The </a:t>
            </a:r>
            <a:r>
              <a:rPr sz="2000" b="1"/>
              <a:t>Going further</a:t>
            </a:r>
            <a:r>
              <a:rPr sz="2000"/>
              <a:t> section is optional.</a:t>
            </a:r>
          </a:p>
          <a:p>
            <a:pPr lvl="0" indent="0" marL="1270000">
              <a:buNone/>
            </a:pPr>
            <a:r>
              <a:rPr sz="2000" b="1"/>
              <a:t>🔮 Predict before you run — and type, don’t paste</a:t>
            </a:r>
          </a:p>
          <a:p>
            <a:pPr lvl="0" indent="0" marL="1270000">
              <a:buNone/>
            </a:pPr>
            <a:r>
              <a:rPr sz="2000"/>
              <a:t>Before each </a:t>
            </a:r>
            <a:r>
              <a:rPr sz="2000" b="1"/>
              <a:t>▶ Run this</a:t>
            </a:r>
            <a:r>
              <a:rPr sz="2000"/>
              <a:t> block, cover the output and </a:t>
            </a:r>
            <a:r>
              <a:rPr sz="2000" i="1"/>
              <a:t>predict</a:t>
            </a:r>
            <a:r>
              <a:rPr sz="2000"/>
              <a:t> what R will print — especially the </a:t>
            </a:r>
            <a:r>
              <a:rPr sz="2000" b="1"/>
              <a:t>shape</a:t>
            </a:r>
            <a:r>
              <a:rPr sz="2000"/>
              <a:t> (rows × columns) after each pivot. Then type the code yourself. Guessing the shape first is what turns pivoting from magic into something you understand; typing trains your eye for the errors (a missing </a:t>
            </a:r>
            <a:r>
              <a:rPr sz="2000">
                <a:latin typeface="Courier"/>
              </a:rPr>
              <a:t>date</a:t>
            </a:r>
            <a:r>
              <a:rPr sz="2000"/>
              <a:t> column, a stray </a:t>
            </a:r>
            <a:r>
              <a:rPr sz="2000">
                <a:latin typeface="Courier"/>
              </a:rPr>
              <a:t>X</a:t>
            </a:r>
            <a:r>
              <a:rPr sz="2000"/>
              <a:t> prefix) that break real reshaping.</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indent="0" marL="0">
              <a:spcBef>
                <a:spcPts val="3000"/>
              </a:spcBef>
              <a:buNone/>
            </a:pPr>
            <a:r>
              <a:rPr sz="2000" b="1"/>
              <a:t>🧩 Chunk 1 — Why wide data is a problem </a:t>
            </a:r>
            <a:r>
              <a:rPr sz="2000" b="1" i="1"/>
              <a:t>(after lecture Chunk 1)</a:t>
            </a:r>
          </a:p>
          <a:p>
            <a:pPr lvl="0" indent="0" marL="1270000">
              <a:buNone/>
            </a:pPr>
            <a:r>
              <a:rPr sz="2000"/>
              <a:t>Parts 1–2: read NOAA’s raw file and inspect its wide shape.</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1 · Load libraries and read the raw file</a:t>
            </a:r>
          </a:p>
        </p:txBody>
      </p:sp>
      <p:sp>
        <p:nvSpPr>
          <p:cNvPr id="3" name="Content Placeholder 2"/>
          <p:cNvSpPr>
            <a:spLocks noGrp="1"/>
          </p:cNvSpPr>
          <p:nvPr>
            <p:ph idx="1"/>
          </p:nvPr>
        </p:nvSpPr>
        <p:spPr/>
        <p:txBody>
          <a:bodyPr/>
          <a:lstStyle/>
          <a:p>
            <a:pPr lvl="0" indent="0" marL="0">
              <a:spcBef>
                <a:spcPts val="3000"/>
              </a:spcBef>
              <a:buNone/>
            </a:pPr>
            <a:r>
              <a:rPr b="1"/>
              <a:t>Libraries</a:t>
            </a:r>
          </a:p>
          <a:p>
            <a:pPr lvl="0" indent="0" marL="0">
              <a:buNone/>
            </a:pPr>
            <a:r>
              <a:rPr b="1"/>
              <a:t>▶ Run this at the top of your script:</a:t>
            </a:r>
          </a:p>
          <a:p>
            <a:pPr lvl="0" indent="0">
              <a:buNone/>
            </a:pPr>
            <a:r>
              <a:rPr>
                <a:solidFill>
                  <a:srgbClr val="5E5E5E"/>
                </a:solidFill>
                <a:latin typeface="Courier"/>
              </a:rPr>
              <a:t># Load packages at the top — always ----------------------</a:t>
            </a:r>
            <a:br/>
            <a:r>
              <a:rPr>
                <a:solidFill>
                  <a:srgbClr val="4758AB"/>
                </a:solidFill>
                <a:latin typeface="Courier"/>
              </a:rPr>
              <a:t>library</a:t>
            </a:r>
            <a:r>
              <a:rPr>
                <a:solidFill>
                  <a:srgbClr val="003B4F"/>
                </a:solidFill>
                <a:latin typeface="Courier"/>
              </a:rPr>
              <a:t>(tidyverse)   </a:t>
            </a:r>
            <a:r>
              <a:rPr>
                <a:solidFill>
                  <a:srgbClr val="5E5E5E"/>
                </a:solidFill>
                <a:latin typeface="Courier"/>
              </a:rPr>
              <a:t># data manipulation + ggplot2</a:t>
            </a:r>
            <a:br/>
            <a:r>
              <a:rPr>
                <a:solidFill>
                  <a:srgbClr val="4758AB"/>
                </a:solidFill>
                <a:latin typeface="Courier"/>
              </a:rPr>
              <a:t>library</a:t>
            </a:r>
            <a:r>
              <a:rPr>
                <a:solidFill>
                  <a:srgbClr val="003B4F"/>
                </a:solidFill>
                <a:latin typeface="Courier"/>
              </a:rPr>
              <a:t>(janitor)     </a:t>
            </a:r>
            <a:r>
              <a:rPr>
                <a:solidFill>
                  <a:srgbClr val="5E5E5E"/>
                </a:solidFill>
                <a:latin typeface="Courier"/>
              </a:rPr>
              <a:t># clean_names() and friends</a:t>
            </a:r>
          </a:p>
          <a:p>
            <a:pPr lvl="0" indent="0" marL="0">
              <a:spcBef>
                <a:spcPts val="3000"/>
              </a:spcBef>
              <a:buNone/>
            </a:pPr>
            <a:r>
              <a:rPr b="1"/>
              <a:t>Read the messy text file straight from the web</a:t>
            </a:r>
          </a:p>
          <a:p>
            <a:pPr lvl="0" indent="0" marL="0">
              <a:buNone/>
            </a:pPr>
            <a:r>
              <a:rPr b="1"/>
              <a:t>▶ Run this (it reads a live NOAA text file — you need internet):</a:t>
            </a:r>
          </a:p>
          <a:p>
            <a:pPr lvl="0" indent="0">
              <a:buNone/>
            </a:pPr>
            <a:r>
              <a:rPr>
                <a:solidFill>
                  <a:srgbClr val="5E5E5E"/>
                </a:solidFill>
                <a:latin typeface="Courier"/>
              </a:rPr>
              <a:t># Read NOAA's plain-text ice file — NOT a tidy CSV -------</a:t>
            </a:r>
            <a:br/>
            <a:r>
              <a:rPr>
                <a:solidFill>
                  <a:srgbClr val="003B4F"/>
                </a:solidFill>
                <a:latin typeface="Courier"/>
              </a:rPr>
              <a:t>url &lt;- </a:t>
            </a:r>
            <a:r>
              <a:rPr>
                <a:solidFill>
                  <a:srgbClr val="20794D"/>
                </a:solidFill>
                <a:latin typeface="Courier"/>
              </a:rPr>
              <a:t>"https://www.glerl.noaa.gov/data/ice/glicd/daily/sup.txt"</a:t>
            </a:r>
            <a:br/>
            <a:br/>
            <a:r>
              <a:rPr>
                <a:solidFill>
                  <a:srgbClr val="003B4F"/>
                </a:solidFill>
                <a:latin typeface="Courier"/>
              </a:rPr>
              <a:t>ice_raw &lt;- </a:t>
            </a:r>
            <a:r>
              <a:rPr>
                <a:solidFill>
                  <a:srgbClr val="4758AB"/>
                </a:solidFill>
                <a:latin typeface="Courier"/>
              </a:rPr>
              <a:t>read.table</a:t>
            </a:r>
            <a:r>
              <a:rPr>
                <a:solidFill>
                  <a:srgbClr val="003B4F"/>
                </a:solidFill>
                <a:latin typeface="Courier"/>
              </a:rPr>
              <a:t>(</a:t>
            </a:r>
            <a:br/>
            <a:r>
              <a:rPr>
                <a:solidFill>
                  <a:srgbClr val="003B4F"/>
                </a:solidFill>
                <a:latin typeface="Courier"/>
              </a:rPr>
              <a:t>  url,</a:t>
            </a:r>
            <a:br/>
            <a:r>
              <a:rPr>
                <a:solidFill>
                  <a:srgbClr val="003B4F"/>
                </a:solidFill>
                <a:latin typeface="Courier"/>
              </a:rPr>
              <a:t>  </a:t>
            </a:r>
            <a:r>
              <a:rPr>
                <a:solidFill>
                  <a:srgbClr val="657422"/>
                </a:solidFill>
                <a:latin typeface="Courier"/>
              </a:rPr>
              <a:t>header    =</a:t>
            </a:r>
            <a:r>
              <a:rPr>
                <a:solidFill>
                  <a:srgbClr val="003B4F"/>
                </a:solidFill>
                <a:latin typeface="Courier"/>
              </a:rPr>
              <a:t> </a:t>
            </a:r>
            <a:r>
              <a:rPr>
                <a:solidFill>
                  <a:srgbClr val="8F5902"/>
                </a:solidFill>
                <a:latin typeface="Courier"/>
              </a:rPr>
              <a:t>TRUE</a:t>
            </a:r>
            <a:r>
              <a:rPr>
                <a:solidFill>
                  <a:srgbClr val="003B4F"/>
                </a:solidFill>
                <a:latin typeface="Courier"/>
              </a:rPr>
              <a:t>,</a:t>
            </a:r>
            <a:br/>
            <a:r>
              <a:rPr>
                <a:solidFill>
                  <a:srgbClr val="003B4F"/>
                </a:solidFill>
                <a:latin typeface="Courier"/>
              </a:rPr>
              <a:t>  </a:t>
            </a:r>
            <a:r>
              <a:rPr>
                <a:solidFill>
                  <a:srgbClr val="657422"/>
                </a:solidFill>
                <a:latin typeface="Courier"/>
              </a:rPr>
              <a:t>na.strings =</a:t>
            </a:r>
            <a:r>
              <a:rPr>
                <a:solidFill>
                  <a:srgbClr val="003B4F"/>
                </a:solidFill>
                <a:latin typeface="Courier"/>
              </a:rPr>
              <a:t> </a:t>
            </a:r>
            <a:r>
              <a:rPr>
                <a:solidFill>
                  <a:srgbClr val="4758AB"/>
                </a:solidFill>
                <a:latin typeface="Courier"/>
              </a:rPr>
              <a:t>c</a:t>
            </a:r>
            <a:r>
              <a:rPr>
                <a:solidFill>
                  <a:srgbClr val="003B4F"/>
                </a:solidFill>
                <a:latin typeface="Courier"/>
              </a:rPr>
              <a:t>(</a:t>
            </a:r>
            <a:r>
              <a:rPr>
                <a:solidFill>
                  <a:srgbClr val="20794D"/>
                </a:solidFill>
                <a:latin typeface="Courier"/>
              </a:rPr>
              <a:t>"-999"</a:t>
            </a:r>
            <a:r>
              <a:rPr>
                <a:solidFill>
                  <a:srgbClr val="003B4F"/>
                </a:solidFill>
                <a:latin typeface="Courier"/>
              </a:rPr>
              <a:t>, </a:t>
            </a:r>
            <a:r>
              <a:rPr>
                <a:solidFill>
                  <a:srgbClr val="20794D"/>
                </a:solidFill>
                <a:latin typeface="Courier"/>
              </a:rPr>
              <a:t>"-99.00"</a:t>
            </a:r>
            <a:r>
              <a:rPr>
                <a:solidFill>
                  <a:srgbClr val="003B4F"/>
                </a:solidFill>
                <a:latin typeface="Courier"/>
              </a:rPr>
              <a:t>, </a:t>
            </a:r>
            <a:r>
              <a:rPr>
                <a:solidFill>
                  <a:srgbClr val="20794D"/>
                </a:solidFill>
                <a:latin typeface="Courier"/>
              </a:rPr>
              <a:t>"NA"</a:t>
            </a:r>
            <a:r>
              <a:rPr>
                <a:solidFill>
                  <a:srgbClr val="003B4F"/>
                </a:solidFill>
                <a:latin typeface="Courier"/>
              </a:rPr>
              <a:t>)</a:t>
            </a:r>
            <a:b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rownames_to_column</a:t>
            </a:r>
            <a:r>
              <a:rPr>
                <a:solidFill>
                  <a:srgbClr val="003B4F"/>
                </a:solidFill>
                <a:latin typeface="Courier"/>
              </a:rPr>
              <a:t>(</a:t>
            </a:r>
            <a:r>
              <a:rPr>
                <a:solidFill>
                  <a:srgbClr val="657422"/>
                </a:solidFill>
                <a:latin typeface="Courier"/>
              </a:rPr>
              <a:t>var =</a:t>
            </a:r>
            <a:r>
              <a:rPr>
                <a:solidFill>
                  <a:srgbClr val="003B4F"/>
                </a:solidFill>
                <a:latin typeface="Courier"/>
              </a:rPr>
              <a:t> </a:t>
            </a:r>
            <a:r>
              <a:rPr>
                <a:solidFill>
                  <a:srgbClr val="20794D"/>
                </a:solidFill>
                <a:latin typeface="Courier"/>
              </a:rPr>
              <a:t>"date"</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as_tibble</a:t>
            </a:r>
            <a:r>
              <a:rPr>
                <a:solidFill>
                  <a:srgbClr val="003B4F"/>
                </a:solidFill>
                <a:latin typeface="Courier"/>
              </a:rPr>
              <a:t>()</a:t>
            </a:r>
            <a:br/>
            <a:br/>
            <a:r>
              <a:rPr>
                <a:solidFill>
                  <a:srgbClr val="4758AB"/>
                </a:solidFill>
                <a:latin typeface="Courier"/>
              </a:rPr>
              <a:t>head</a:t>
            </a:r>
            <a:r>
              <a:rPr>
                <a:solidFill>
                  <a:srgbClr val="003B4F"/>
                </a:solidFill>
                <a:latin typeface="Courier"/>
              </a:rPr>
              <a:t>(ice_raw)</a:t>
            </a:r>
          </a:p>
          <a:p>
            <a:pPr lvl="0" indent="0" marL="1270000">
              <a:buNone/>
            </a:pPr>
            <a:r>
              <a:rPr sz="2000"/>
              <a:t>⚠️ </a:t>
            </a:r>
            <a:r>
              <a:rPr sz="2000" b="1"/>
              <a:t>Watch out!</a:t>
            </a:r>
            <a:r>
              <a:rPr sz="2000"/>
              <a:t> This file is space-separated, not comma-separated — that’s why we use </a:t>
            </a:r>
            <a:r>
              <a:rPr sz="2000">
                <a:latin typeface="Courier"/>
              </a:rPr>
              <a:t>read.table()</a:t>
            </a:r>
            <a:r>
              <a:rPr sz="2000"/>
              <a:t> and not </a:t>
            </a:r>
            <a:r>
              <a:rPr sz="2000">
                <a:latin typeface="Courier"/>
              </a:rPr>
              <a:t>read_csv()</a:t>
            </a:r>
            <a:r>
              <a:rPr sz="2000"/>
              <a:t>. The day labels (</a:t>
            </a:r>
            <a:r>
              <a:rPr sz="2000">
                <a:latin typeface="Courier"/>
              </a:rPr>
              <a:t>Nov-10</a:t>
            </a:r>
            <a:r>
              <a:rPr sz="2000"/>
              <a:t>…) start life as </a:t>
            </a:r>
            <a:r>
              <a:rPr sz="2000" b="1"/>
              <a:t>row names</a:t>
            </a:r>
            <a:r>
              <a:rPr sz="2000"/>
              <a:t>, so </a:t>
            </a:r>
            <a:r>
              <a:rPr sz="2000">
                <a:latin typeface="Courier"/>
              </a:rPr>
              <a:t>rownames_to_column()</a:t>
            </a:r>
            <a:r>
              <a:rPr sz="2000"/>
              <a:t> turns them into a real </a:t>
            </a:r>
            <a:r>
              <a:rPr sz="2000">
                <a:latin typeface="Courier"/>
              </a:rPr>
              <a:t>date</a:t>
            </a:r>
            <a:r>
              <a:rPr sz="2000"/>
              <a:t> column.</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2 · Inspect the wide shape</a:t>
            </a:r>
          </a:p>
        </p:txBody>
      </p:sp>
      <p:sp>
        <p:nvSpPr>
          <p:cNvPr id="3" name="Content Placeholder 2"/>
          <p:cNvSpPr>
            <a:spLocks noGrp="1"/>
          </p:cNvSpPr>
          <p:nvPr>
            <p:ph idx="1"/>
          </p:nvPr>
        </p:nvSpPr>
        <p:spPr/>
        <p:txBody>
          <a:bodyPr/>
          <a:lstStyle/>
          <a:p>
            <a:pPr lvl="0" indent="0" marL="0">
              <a:buNone/>
            </a:pPr>
            <a:r>
              <a:rPr b="1"/>
              <a:t>▶ Run this:</a:t>
            </a:r>
          </a:p>
          <a:p>
            <a:pPr lvl="0" indent="0">
              <a:buNone/>
            </a:pPr>
            <a:r>
              <a:rPr>
                <a:solidFill>
                  <a:srgbClr val="4758AB"/>
                </a:solidFill>
                <a:latin typeface="Courier"/>
              </a:rPr>
              <a:t>dim</a:t>
            </a:r>
            <a:r>
              <a:rPr>
                <a:solidFill>
                  <a:srgbClr val="003B4F"/>
                </a:solidFill>
                <a:latin typeface="Courier"/>
              </a:rPr>
              <a:t>(ice_raw)      </a:t>
            </a:r>
            <a:r>
              <a:rPr>
                <a:solidFill>
                  <a:srgbClr val="5E5E5E"/>
                </a:solidFill>
                <a:latin typeface="Courier"/>
              </a:rPr>
              <a:t># rows x columns</a:t>
            </a:r>
            <a:br/>
            <a:r>
              <a:rPr>
                <a:solidFill>
                  <a:srgbClr val="4758AB"/>
                </a:solidFill>
                <a:latin typeface="Courier"/>
              </a:rPr>
              <a:t>names</a:t>
            </a:r>
            <a:r>
              <a:rPr>
                <a:solidFill>
                  <a:srgbClr val="003B4F"/>
                </a:solidFill>
                <a:latin typeface="Courier"/>
              </a:rPr>
              <a:t>(ice_raw)    </a:t>
            </a:r>
            <a:r>
              <a:rPr>
                <a:solidFill>
                  <a:srgbClr val="5E5E5E"/>
                </a:solidFill>
                <a:latin typeface="Courier"/>
              </a:rPr>
              <a:t># the column names</a:t>
            </a:r>
          </a:p>
          <a:p>
            <a:pPr lvl="0" indent="0" marL="0">
              <a:buNone/>
            </a:pPr>
            <a:r>
              <a:rPr/>
              <a:t>✏️ </a:t>
            </a:r>
            <a:r>
              <a:rPr b="1"/>
              <a:t>Your turn:</a:t>
            </a:r>
            <a:r>
              <a:rPr/>
              <a:t> Look at the output and fill in the blanks.</a:t>
            </a:r>
          </a:p>
          <a:p>
            <a:pPr lvl="0" indent="0">
              <a:buNone/>
            </a:pPr>
            <a:r>
              <a:rPr>
                <a:latin typeface="Courier"/>
              </a:rPr>
              <a:t>Rows:
Columns:
What does ONE row represent (a day? a year? a day-of-winter?):
What do the COLUMN names look like (e.g. X1973, X1974 ...):</a:t>
            </a:r>
          </a:p>
          <a:p>
            <a:pPr lvl="0" indent="0" marL="0">
              <a:buNone/>
            </a:pPr>
            <a:r>
              <a:rPr/>
              <a:t>✏️ </a:t>
            </a:r>
            <a:r>
              <a:rPr b="1"/>
              <a:t>Your turn:</a:t>
            </a:r>
            <a:r>
              <a:rPr/>
              <a:t> R added an </a:t>
            </a:r>
            <a:r>
              <a:rPr>
                <a:latin typeface="Courier"/>
              </a:rPr>
              <a:t>X</a:t>
            </a:r>
            <a:r>
              <a:rPr/>
              <a:t> to the front of every year column (</a:t>
            </a:r>
            <a:r>
              <a:rPr>
                <a:latin typeface="Courier"/>
              </a:rPr>
              <a:t>X1973</a:t>
            </a:r>
            <a:r>
              <a:rPr/>
              <a:t>). Why? (Hint: what rule do R column names have to follow?)</a:t>
            </a:r>
          </a:p>
          <a:p>
            <a:pPr lvl="0" indent="0">
              <a:buNone/>
            </a:pPr>
            <a:r>
              <a:rPr>
                <a:latin typeface="Courier"/>
              </a:rPr>
              <a:t>Your answer:</a:t>
            </a:r>
          </a:p>
          <a:p>
            <a:pPr lvl="0" indent="0" marL="1270000">
              <a:buNone/>
            </a:pPr>
            <a:r>
              <a:rPr sz="2000"/>
              <a:t>💡 </a:t>
            </a:r>
            <a:r>
              <a:rPr sz="2000" b="1"/>
              <a:t>Key idea:</a:t>
            </a:r>
            <a:r>
              <a:rPr sz="2000"/>
              <a:t> “Year” is hiding as 53 separate </a:t>
            </a:r>
            <a:r>
              <a:rPr sz="2000" b="1"/>
              <a:t>column names</a:t>
            </a:r>
            <a:r>
              <a:rPr sz="2000"/>
              <a:t>, not as values in a column. That is exactly why </a:t>
            </a:r>
            <a:r>
              <a:rPr sz="2000">
                <a:latin typeface="Courier"/>
              </a:rPr>
              <a:t>ggplot(aes(x = year))</a:t>
            </a:r>
            <a:r>
              <a:rPr sz="2000"/>
              <a:t> and </a:t>
            </a:r>
            <a:r>
              <a:rPr sz="2000">
                <a:latin typeface="Courier"/>
              </a:rPr>
              <a:t>group_by(year)</a:t>
            </a:r>
            <a:r>
              <a:rPr sz="2000"/>
              <a:t> are impossible right now — there is no </a:t>
            </a:r>
            <a:r>
              <a:rPr sz="2000">
                <a:latin typeface="Courier"/>
              </a:rPr>
              <a:t>year</a:t>
            </a:r>
            <a:r>
              <a:rPr sz="2000"/>
              <a:t> column to point at.</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indent="0" marL="0">
              <a:spcBef>
                <a:spcPts val="3000"/>
              </a:spcBef>
              <a:buNone/>
            </a:pPr>
            <a:r>
              <a:rPr sz="2000" b="1"/>
              <a:t>🧩 Chunk 2 — Reshape with pivot_longer &amp; fix dates </a:t>
            </a:r>
            <a:r>
              <a:rPr sz="2000" b="1" i="1"/>
              <a:t>(after lecture Chunk 2)</a:t>
            </a:r>
          </a:p>
          <a:p>
            <a:pPr lvl="0" indent="0" marL="1270000">
              <a:buNone/>
            </a:pPr>
            <a:r>
              <a:rPr sz="2000"/>
              <a:t>Parts 3–4: pivot the data long, then fix the winters that cross the new year.</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3 · Pivot from wide to long</a:t>
            </a:r>
          </a:p>
        </p:txBody>
      </p:sp>
      <p:sp>
        <p:nvSpPr>
          <p:cNvPr id="3" name="Content Placeholder 2"/>
          <p:cNvSpPr>
            <a:spLocks noGrp="1"/>
          </p:cNvSpPr>
          <p:nvPr>
            <p:ph idx="1"/>
          </p:nvPr>
        </p:nvSpPr>
        <p:spPr/>
        <p:txBody>
          <a:bodyPr/>
          <a:lstStyle/>
          <a:p>
            <a:pPr lvl="0" indent="0" marL="1270000">
              <a:buNone/>
            </a:pPr>
            <a:r>
              <a:rPr sz="2000"/>
              <a:t>🔮 </a:t>
            </a:r>
            <a:r>
              <a:rPr sz="2000" b="1"/>
              <a:t>Predict first:</a:t>
            </a:r>
            <a:r>
              <a:rPr sz="2000"/>
              <a:t> </a:t>
            </a:r>
            <a:r>
              <a:rPr sz="2000">
                <a:latin typeface="Courier"/>
              </a:rPr>
              <a:t>ice_raw</a:t>
            </a:r>
            <a:r>
              <a:rPr sz="2000"/>
              <a:t> is about 190 rows × 53 columns. After </a:t>
            </a:r>
            <a:r>
              <a:rPr sz="2000">
                <a:latin typeface="Courier"/>
              </a:rPr>
              <a:t>pivot_longer()</a:t>
            </a:r>
            <a:r>
              <a:rPr sz="2000"/>
              <a:t> collapses every year column, how many </a:t>
            </a:r>
            <a:r>
              <a:rPr sz="2000" b="1"/>
              <a:t>columns</a:t>
            </a:r>
            <a:r>
              <a:rPr sz="2000"/>
              <a:t> will the result have, and roughly how many </a:t>
            </a:r>
            <a:r>
              <a:rPr sz="2000" b="1"/>
              <a:t>rows</a:t>
            </a:r>
            <a:r>
              <a:rPr sz="2000"/>
              <a:t>? Write your guess.</a:t>
            </a:r>
          </a:p>
          <a:p>
            <a:pPr lvl="0" indent="0" marL="0">
              <a:buNone/>
            </a:pPr>
            <a:r>
              <a:rPr b="1"/>
              <a:t>▶ Run this:</a:t>
            </a:r>
          </a:p>
          <a:p>
            <a:pPr lvl="0" indent="0">
              <a:buNone/>
            </a:pPr>
            <a:r>
              <a:rPr>
                <a:solidFill>
                  <a:srgbClr val="5E5E5E"/>
                </a:solidFill>
                <a:latin typeface="Courier"/>
              </a:rPr>
              <a:t># Collapse all year columns into year + ice_cover --------</a:t>
            </a:r>
            <a:br/>
            <a:r>
              <a:rPr>
                <a:solidFill>
                  <a:srgbClr val="003B4F"/>
                </a:solidFill>
                <a:latin typeface="Courier"/>
              </a:rPr>
              <a:t>ice_long &lt;- ice_raw </a:t>
            </a:r>
            <a:r>
              <a:rPr>
                <a:solidFill>
                  <a:srgbClr val="5E5E5E"/>
                </a:solidFill>
                <a:latin typeface="Courier"/>
              </a:rPr>
              <a:t>%&gt;%</a:t>
            </a:r>
            <a:br/>
            <a:r>
              <a:rPr>
                <a:solidFill>
                  <a:srgbClr val="003B4F"/>
                </a:solidFill>
                <a:latin typeface="Courier"/>
              </a:rPr>
              <a:t>  </a:t>
            </a:r>
            <a:r>
              <a:rPr>
                <a:solidFill>
                  <a:srgbClr val="4758AB"/>
                </a:solidFill>
                <a:latin typeface="Courier"/>
              </a:rPr>
              <a:t>pivot_longer</a:t>
            </a:r>
            <a:r>
              <a:rPr>
                <a:solidFill>
                  <a:srgbClr val="003B4F"/>
                </a:solidFill>
                <a:latin typeface="Courier"/>
              </a:rPr>
              <a:t>(</a:t>
            </a:r>
            <a:br/>
            <a:r>
              <a:rPr>
                <a:solidFill>
                  <a:srgbClr val="003B4F"/>
                </a:solidFill>
                <a:latin typeface="Courier"/>
              </a:rPr>
              <a:t>    </a:t>
            </a:r>
            <a:r>
              <a:rPr>
                <a:solidFill>
                  <a:srgbClr val="657422"/>
                </a:solidFill>
                <a:latin typeface="Courier"/>
              </a:rPr>
              <a:t>cols         =</a:t>
            </a:r>
            <a:r>
              <a:rPr>
                <a:solidFill>
                  <a:srgbClr val="003B4F"/>
                </a:solidFill>
                <a:latin typeface="Courier"/>
              </a:rPr>
              <a:t> </a:t>
            </a:r>
            <a:r>
              <a:rPr>
                <a:solidFill>
                  <a:srgbClr val="5E5E5E"/>
                </a:solidFill>
                <a:latin typeface="Courier"/>
              </a:rPr>
              <a:t>-</a:t>
            </a:r>
            <a:r>
              <a:rPr>
                <a:solidFill>
                  <a:srgbClr val="003B4F"/>
                </a:solidFill>
                <a:latin typeface="Courier"/>
              </a:rPr>
              <a:t>date,</a:t>
            </a:r>
            <a:br/>
            <a:r>
              <a:rPr>
                <a:solidFill>
                  <a:srgbClr val="003B4F"/>
                </a:solidFill>
                <a:latin typeface="Courier"/>
              </a:rPr>
              <a:t>    </a:t>
            </a:r>
            <a:r>
              <a:rPr>
                <a:solidFill>
                  <a:srgbClr val="657422"/>
                </a:solidFill>
                <a:latin typeface="Courier"/>
              </a:rPr>
              <a:t>names_to     =</a:t>
            </a:r>
            <a:r>
              <a:rPr>
                <a:solidFill>
                  <a:srgbClr val="003B4F"/>
                </a:solidFill>
                <a:latin typeface="Courier"/>
              </a:rPr>
              <a:t> </a:t>
            </a:r>
            <a:r>
              <a:rPr>
                <a:solidFill>
                  <a:srgbClr val="20794D"/>
                </a:solidFill>
                <a:latin typeface="Courier"/>
              </a:rPr>
              <a:t>"year"</a:t>
            </a:r>
            <a:r>
              <a:rPr>
                <a:solidFill>
                  <a:srgbClr val="003B4F"/>
                </a:solidFill>
                <a:latin typeface="Courier"/>
              </a:rPr>
              <a:t>,</a:t>
            </a:r>
            <a:br/>
            <a:r>
              <a:rPr>
                <a:solidFill>
                  <a:srgbClr val="003B4F"/>
                </a:solidFill>
                <a:latin typeface="Courier"/>
              </a:rPr>
              <a:t>    </a:t>
            </a:r>
            <a:r>
              <a:rPr>
                <a:solidFill>
                  <a:srgbClr val="657422"/>
                </a:solidFill>
                <a:latin typeface="Courier"/>
              </a:rPr>
              <a:t>names_prefix =</a:t>
            </a:r>
            <a:r>
              <a:rPr>
                <a:solidFill>
                  <a:srgbClr val="003B4F"/>
                </a:solidFill>
                <a:latin typeface="Courier"/>
              </a:rPr>
              <a:t> </a:t>
            </a:r>
            <a:r>
              <a:rPr>
                <a:solidFill>
                  <a:srgbClr val="20794D"/>
                </a:solidFill>
                <a:latin typeface="Courier"/>
              </a:rPr>
              <a:t>"X"</a:t>
            </a:r>
            <a:r>
              <a:rPr>
                <a:solidFill>
                  <a:srgbClr val="003B4F"/>
                </a:solidFill>
                <a:latin typeface="Courier"/>
              </a:rPr>
              <a:t>,</a:t>
            </a:r>
            <a:br/>
            <a:r>
              <a:rPr>
                <a:solidFill>
                  <a:srgbClr val="003B4F"/>
                </a:solidFill>
                <a:latin typeface="Courier"/>
              </a:rPr>
              <a:t>    </a:t>
            </a:r>
            <a:r>
              <a:rPr>
                <a:solidFill>
                  <a:srgbClr val="657422"/>
                </a:solidFill>
                <a:latin typeface="Courier"/>
              </a:rPr>
              <a:t>values_to    =</a:t>
            </a:r>
            <a:r>
              <a:rPr>
                <a:solidFill>
                  <a:srgbClr val="003B4F"/>
                </a:solidFill>
                <a:latin typeface="Courier"/>
              </a:rPr>
              <a:t> </a:t>
            </a:r>
            <a:r>
              <a:rPr>
                <a:solidFill>
                  <a:srgbClr val="20794D"/>
                </a:solidFill>
                <a:latin typeface="Courier"/>
              </a:rPr>
              <a:t>"ice_cover"</a:t>
            </a:r>
            <a:br/>
            <a:r>
              <a:rPr>
                <a:solidFill>
                  <a:srgbClr val="003B4F"/>
                </a:solidFill>
                <a:latin typeface="Courier"/>
              </a:rPr>
              <a:t>  )</a:t>
            </a:r>
            <a:br/>
            <a:br/>
            <a:r>
              <a:rPr>
                <a:solidFill>
                  <a:srgbClr val="003B4F"/>
                </a:solidFill>
                <a:latin typeface="Courier"/>
              </a:rPr>
              <a:t>ice_long &lt;- ice_long </a:t>
            </a:r>
            <a:r>
              <a:rPr>
                <a:solidFill>
                  <a:srgbClr val="5E5E5E"/>
                </a:solidFill>
                <a:latin typeface="Courier"/>
              </a:rPr>
              <a:t>%&gt;%</a:t>
            </a:r>
            <a:r>
              <a:rPr>
                <a:solidFill>
                  <a:srgbClr val="003B4F"/>
                </a:solidFill>
                <a:latin typeface="Courier"/>
              </a:rPr>
              <a:t> </a:t>
            </a:r>
            <a:r>
              <a:rPr>
                <a:solidFill>
                  <a:srgbClr val="4758AB"/>
                </a:solidFill>
                <a:latin typeface="Courier"/>
              </a:rPr>
              <a:t>arrange</a:t>
            </a:r>
            <a:r>
              <a:rPr>
                <a:solidFill>
                  <a:srgbClr val="003B4F"/>
                </a:solidFill>
                <a:latin typeface="Courier"/>
              </a:rPr>
              <a:t>(year, date)</a:t>
            </a:r>
            <a:br/>
            <a:br/>
            <a:r>
              <a:rPr>
                <a:solidFill>
                  <a:srgbClr val="4758AB"/>
                </a:solidFill>
                <a:latin typeface="Courier"/>
              </a:rPr>
              <a:t>head</a:t>
            </a:r>
            <a:r>
              <a:rPr>
                <a:solidFill>
                  <a:srgbClr val="003B4F"/>
                </a:solidFill>
                <a:latin typeface="Courier"/>
              </a:rPr>
              <a:t>(ice_long)</a:t>
            </a:r>
            <a:br/>
            <a:r>
              <a:rPr>
                <a:solidFill>
                  <a:srgbClr val="4758AB"/>
                </a:solidFill>
                <a:latin typeface="Courier"/>
              </a:rPr>
              <a:t>dim</a:t>
            </a:r>
            <a:r>
              <a:rPr>
                <a:solidFill>
                  <a:srgbClr val="003B4F"/>
                </a:solidFill>
                <a:latin typeface="Courier"/>
              </a:rPr>
              <a:t>(ice_long)</a:t>
            </a:r>
          </a:p>
          <a:p>
            <a:pPr lvl="0" indent="0" marL="0">
              <a:buNone/>
            </a:pPr>
            <a:r>
              <a:rPr/>
              <a:t>✏️ </a:t>
            </a:r>
            <a:r>
              <a:rPr b="1"/>
              <a:t>Your turn:</a:t>
            </a:r>
            <a:r>
              <a:rPr/>
              <a:t> Check your prediction.</a:t>
            </a:r>
          </a:p>
          <a:p>
            <a:pPr lvl="0" indent="0">
              <a:buNone/>
            </a:pPr>
            <a:r>
              <a:rPr>
                <a:latin typeface="Courier"/>
              </a:rPr>
              <a:t>Columns in ice_long:
Rows in ice_long:
Was your prediction close?  Y / N</a:t>
            </a:r>
          </a:p>
          <a:p>
            <a:pPr lvl="0" indent="0" marL="0">
              <a:buNone/>
            </a:pPr>
            <a:r>
              <a:rPr/>
              <a:t>✏️ </a:t>
            </a:r>
            <a:r>
              <a:rPr b="1"/>
              <a:t>Your turn:</a:t>
            </a:r>
            <a:r>
              <a:rPr/>
              <a:t> What does </a:t>
            </a:r>
            <a:r>
              <a:rPr>
                <a:latin typeface="Courier"/>
              </a:rPr>
              <a:t>names_prefix = "X"</a:t>
            </a:r>
            <a:r>
              <a:rPr/>
              <a:t> do? What would the </a:t>
            </a:r>
            <a:r>
              <a:rPr>
                <a:latin typeface="Courier"/>
              </a:rPr>
              <a:t>year</a:t>
            </a:r>
            <a:r>
              <a:rPr/>
              <a:t> column look like if you left it out?</a:t>
            </a:r>
          </a:p>
          <a:p>
            <a:pPr lvl="0" indent="0">
              <a:buNone/>
            </a:pPr>
            <a:r>
              <a:rPr>
                <a:latin typeface="Courier"/>
              </a:rPr>
              <a:t>Your answer:</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4 · Fix winters that cross the new year</a:t>
            </a:r>
          </a:p>
        </p:txBody>
      </p:sp>
      <p:sp>
        <p:nvSpPr>
          <p:cNvPr id="3" name="Content Placeholder 2"/>
          <p:cNvSpPr>
            <a:spLocks noGrp="1"/>
          </p:cNvSpPr>
          <p:nvPr>
            <p:ph idx="1"/>
          </p:nvPr>
        </p:nvSpPr>
        <p:spPr/>
        <p:txBody>
          <a:bodyPr/>
          <a:lstStyle/>
          <a:p>
            <a:pPr lvl="0" indent="0" marL="0">
              <a:buNone/>
            </a:pPr>
            <a:r>
              <a:rPr/>
              <a:t>An ice season runs Nov → May, but NOAA labels the whole season by the year it </a:t>
            </a:r>
            <a:r>
              <a:rPr b="1"/>
              <a:t>ends</a:t>
            </a:r>
            <a:r>
              <a:rPr/>
              <a:t> in. So </a:t>
            </a:r>
            <a:r>
              <a:rPr>
                <a:latin typeface="Courier"/>
              </a:rPr>
              <a:t>Nov-10</a:t>
            </a:r>
            <a:r>
              <a:rPr/>
              <a:t> under column </a:t>
            </a:r>
            <a:r>
              <a:rPr>
                <a:latin typeface="Courier"/>
              </a:rPr>
              <a:t>1974</a:t>
            </a:r>
            <a:r>
              <a:rPr/>
              <a:t> really happened in </a:t>
            </a:r>
            <a:r>
              <a:rPr b="1"/>
              <a:t>November 1973</a:t>
            </a:r>
            <a:r>
              <a:rPr/>
              <a:t>.</a:t>
            </a:r>
          </a:p>
          <a:p>
            <a:pPr lvl="0" indent="0" marL="0">
              <a:buNone/>
            </a:pPr>
            <a:r>
              <a:rPr b="1"/>
              <a:t>▶ Run this:</a:t>
            </a:r>
          </a:p>
          <a:p>
            <a:pPr lvl="0" indent="0">
              <a:buNone/>
            </a:pPr>
            <a:r>
              <a:rPr>
                <a:solidFill>
                  <a:srgbClr val="5E5E5E"/>
                </a:solidFill>
                <a:latin typeface="Courier"/>
              </a:rPr>
              <a:t># Assign Nov/Dec to the PREVIOUS calendar year -----------</a:t>
            </a:r>
            <a:br/>
            <a:r>
              <a:rPr>
                <a:solidFill>
                  <a:srgbClr val="003B4F"/>
                </a:solidFill>
                <a:latin typeface="Courier"/>
              </a:rPr>
              <a:t>ice_clean &lt;- ice_long </a:t>
            </a:r>
            <a:r>
              <a:rPr>
                <a:solidFill>
                  <a:srgbClr val="5E5E5E"/>
                </a:solidFill>
                <a:latin typeface="Courier"/>
              </a:rPr>
              <a:t>%&gt;%</a:t>
            </a:r>
            <a:br/>
            <a:r>
              <a:rPr>
                <a:solidFill>
                  <a:srgbClr val="003B4F"/>
                </a:solidFill>
                <a:latin typeface="Courier"/>
              </a:rPr>
              <a:t>  </a:t>
            </a:r>
            <a:r>
              <a:rPr>
                <a:solidFill>
                  <a:srgbClr val="4758AB"/>
                </a:solidFill>
                <a:latin typeface="Courier"/>
              </a:rPr>
              <a:t>mutate</a:t>
            </a:r>
            <a:r>
              <a:rPr>
                <a:solidFill>
                  <a:srgbClr val="003B4F"/>
                </a:solidFill>
                <a:latin typeface="Courier"/>
              </a:rPr>
              <a:t>(</a:t>
            </a:r>
            <a:br/>
            <a:r>
              <a:rPr>
                <a:solidFill>
                  <a:srgbClr val="003B4F"/>
                </a:solidFill>
                <a:latin typeface="Courier"/>
              </a:rPr>
              <a:t>    </a:t>
            </a:r>
            <a:r>
              <a:rPr>
                <a:solidFill>
                  <a:srgbClr val="657422"/>
                </a:solidFill>
                <a:latin typeface="Courier"/>
              </a:rPr>
              <a:t>year          =</a:t>
            </a:r>
            <a:r>
              <a:rPr>
                <a:solidFill>
                  <a:srgbClr val="003B4F"/>
                </a:solidFill>
                <a:latin typeface="Courier"/>
              </a:rPr>
              <a:t> </a:t>
            </a:r>
            <a:r>
              <a:rPr>
                <a:solidFill>
                  <a:srgbClr val="4758AB"/>
                </a:solidFill>
                <a:latin typeface="Courier"/>
              </a:rPr>
              <a:t>as.numeric</a:t>
            </a:r>
            <a:r>
              <a:rPr>
                <a:solidFill>
                  <a:srgbClr val="003B4F"/>
                </a:solidFill>
                <a:latin typeface="Courier"/>
              </a:rPr>
              <a:t>(year),</a:t>
            </a:r>
            <a:br/>
            <a:r>
              <a:rPr>
                <a:solidFill>
                  <a:srgbClr val="003B4F"/>
                </a:solidFill>
                <a:latin typeface="Courier"/>
              </a:rPr>
              <a:t>    </a:t>
            </a:r>
            <a:r>
              <a:rPr>
                <a:solidFill>
                  <a:srgbClr val="657422"/>
                </a:solidFill>
                <a:latin typeface="Courier"/>
              </a:rPr>
              <a:t>calendar_year =</a:t>
            </a:r>
            <a:r>
              <a:rPr>
                <a:solidFill>
                  <a:srgbClr val="003B4F"/>
                </a:solidFill>
                <a:latin typeface="Courier"/>
              </a:rPr>
              <a:t> </a:t>
            </a:r>
            <a:r>
              <a:rPr>
                <a:solidFill>
                  <a:srgbClr val="4758AB"/>
                </a:solidFill>
                <a:latin typeface="Courier"/>
              </a:rPr>
              <a:t>if_else</a:t>
            </a:r>
            <a:r>
              <a:rPr>
                <a:solidFill>
                  <a:srgbClr val="003B4F"/>
                </a:solidFill>
                <a:latin typeface="Courier"/>
              </a:rPr>
              <a:t>(</a:t>
            </a:r>
            <a:r>
              <a:rPr>
                <a:solidFill>
                  <a:srgbClr val="4758AB"/>
                </a:solidFill>
                <a:latin typeface="Courier"/>
              </a:rPr>
              <a:t>str_starts</a:t>
            </a:r>
            <a:r>
              <a:rPr>
                <a:solidFill>
                  <a:srgbClr val="003B4F"/>
                </a:solidFill>
                <a:latin typeface="Courier"/>
              </a:rPr>
              <a:t>(date, </a:t>
            </a:r>
            <a:r>
              <a:rPr>
                <a:solidFill>
                  <a:srgbClr val="20794D"/>
                </a:solidFill>
                <a:latin typeface="Courier"/>
              </a:rPr>
              <a:t>"Nov|Dec"</a:t>
            </a:r>
            <a:r>
              <a:rPr>
                <a:solidFill>
                  <a:srgbClr val="003B4F"/>
                </a:solidFill>
                <a:latin typeface="Courier"/>
              </a:rPr>
              <a:t>), year </a:t>
            </a:r>
            <a:r>
              <a:rPr>
                <a:solidFill>
                  <a:srgbClr val="5E5E5E"/>
                </a:solidFill>
                <a:latin typeface="Courier"/>
              </a:rPr>
              <a:t>-</a:t>
            </a:r>
            <a:r>
              <a:rPr>
                <a:solidFill>
                  <a:srgbClr val="003B4F"/>
                </a:solidFill>
                <a:latin typeface="Courier"/>
              </a:rPr>
              <a:t> </a:t>
            </a:r>
            <a:r>
              <a:rPr>
                <a:solidFill>
                  <a:srgbClr val="AD0000"/>
                </a:solidFill>
                <a:latin typeface="Courier"/>
              </a:rPr>
              <a:t>1</a:t>
            </a:r>
            <a:r>
              <a:rPr>
                <a:solidFill>
                  <a:srgbClr val="003B4F"/>
                </a:solidFill>
                <a:latin typeface="Courier"/>
              </a:rPr>
              <a:t>, year),</a:t>
            </a:r>
            <a:br/>
            <a:r>
              <a:rPr>
                <a:solidFill>
                  <a:srgbClr val="003B4F"/>
                </a:solidFill>
                <a:latin typeface="Courier"/>
              </a:rPr>
              <a:t>    </a:t>
            </a:r>
            <a:r>
              <a:rPr>
                <a:solidFill>
                  <a:srgbClr val="657422"/>
                </a:solidFill>
                <a:latin typeface="Courier"/>
              </a:rPr>
              <a:t>full_date     =</a:t>
            </a:r>
            <a:r>
              <a:rPr>
                <a:solidFill>
                  <a:srgbClr val="003B4F"/>
                </a:solidFill>
                <a:latin typeface="Courier"/>
              </a:rPr>
              <a:t> </a:t>
            </a:r>
            <a:r>
              <a:rPr>
                <a:solidFill>
                  <a:srgbClr val="4758AB"/>
                </a:solidFill>
                <a:latin typeface="Courier"/>
              </a:rPr>
              <a:t>ymd</a:t>
            </a:r>
            <a:r>
              <a:rPr>
                <a:solidFill>
                  <a:srgbClr val="003B4F"/>
                </a:solidFill>
                <a:latin typeface="Courier"/>
              </a:rPr>
              <a:t>(</a:t>
            </a:r>
            <a:r>
              <a:rPr>
                <a:solidFill>
                  <a:srgbClr val="4758AB"/>
                </a:solidFill>
                <a:latin typeface="Courier"/>
              </a:rPr>
              <a:t>paste</a:t>
            </a:r>
            <a:r>
              <a:rPr>
                <a:solidFill>
                  <a:srgbClr val="003B4F"/>
                </a:solidFill>
                <a:latin typeface="Courier"/>
              </a:rPr>
              <a:t>(calendar_year, date, </a:t>
            </a:r>
            <a:r>
              <a:rPr>
                <a:solidFill>
                  <a:srgbClr val="657422"/>
                </a:solidFill>
                <a:latin typeface="Courier"/>
              </a:rPr>
              <a:t>sep =</a:t>
            </a:r>
            <a:r>
              <a:rPr>
                <a:solidFill>
                  <a:srgbClr val="003B4F"/>
                </a:solidFill>
                <a:latin typeface="Courier"/>
              </a:rPr>
              <a:t> </a:t>
            </a:r>
            <a:r>
              <a:rPr>
                <a:solidFill>
                  <a:srgbClr val="20794D"/>
                </a:solidFill>
                <a:latin typeface="Courier"/>
              </a:rPr>
              <a:t>"-"</a:t>
            </a:r>
            <a:r>
              <a:rPr>
                <a:solidFill>
                  <a:srgbClr val="003B4F"/>
                </a:solidFill>
                <a:latin typeface="Courier"/>
              </a:rPr>
              <a:t>)),</a:t>
            </a:r>
            <a:br/>
            <a:r>
              <a:rPr>
                <a:solidFill>
                  <a:srgbClr val="003B4F"/>
                </a:solidFill>
                <a:latin typeface="Courier"/>
              </a:rPr>
              <a:t>    </a:t>
            </a:r>
            <a:r>
              <a:rPr>
                <a:solidFill>
                  <a:srgbClr val="657422"/>
                </a:solidFill>
                <a:latin typeface="Courier"/>
              </a:rPr>
              <a:t>month         =</a:t>
            </a:r>
            <a:r>
              <a:rPr>
                <a:solidFill>
                  <a:srgbClr val="003B4F"/>
                </a:solidFill>
                <a:latin typeface="Courier"/>
              </a:rPr>
              <a:t> </a:t>
            </a:r>
            <a:r>
              <a:rPr>
                <a:solidFill>
                  <a:srgbClr val="4758AB"/>
                </a:solidFill>
                <a:latin typeface="Courier"/>
              </a:rPr>
              <a:t>month</a:t>
            </a:r>
            <a:r>
              <a:rPr>
                <a:solidFill>
                  <a:srgbClr val="003B4F"/>
                </a:solidFill>
                <a:latin typeface="Courier"/>
              </a:rPr>
              <a:t>(full_date, </a:t>
            </a:r>
            <a:r>
              <a:rPr>
                <a:solidFill>
                  <a:srgbClr val="657422"/>
                </a:solidFill>
                <a:latin typeface="Courier"/>
              </a:rPr>
              <a:t>label =</a:t>
            </a:r>
            <a:r>
              <a:rPr>
                <a:solidFill>
                  <a:srgbClr val="003B4F"/>
                </a:solidFill>
                <a:latin typeface="Courier"/>
              </a:rPr>
              <a:t> </a:t>
            </a:r>
            <a:r>
              <a:rPr>
                <a:solidFill>
                  <a:srgbClr val="8F5902"/>
                </a:solidFill>
                <a:latin typeface="Courier"/>
              </a:rPr>
              <a:t>TRUE</a:t>
            </a:r>
            <a:r>
              <a:rPr>
                <a:solidFill>
                  <a:srgbClr val="003B4F"/>
                </a:solidFill>
                <a:latin typeface="Courier"/>
              </a:rPr>
              <a:t>)</a:t>
            </a:r>
            <a:br/>
            <a:r>
              <a:rPr>
                <a:solidFill>
                  <a:srgbClr val="003B4F"/>
                </a:solidFill>
                <a:latin typeface="Courier"/>
              </a:rPr>
              <a:t>  ) </a:t>
            </a:r>
            <a:r>
              <a:rPr>
                <a:solidFill>
                  <a:srgbClr val="5E5E5E"/>
                </a:solidFill>
                <a:latin typeface="Courier"/>
              </a:rPr>
              <a:t>%&gt;%</a:t>
            </a:r>
            <a:br/>
            <a:r>
              <a:rPr>
                <a:solidFill>
                  <a:srgbClr val="003B4F"/>
                </a:solidFill>
                <a:latin typeface="Courier"/>
              </a:rPr>
              <a:t>  </a:t>
            </a:r>
            <a:r>
              <a:rPr>
                <a:solidFill>
                  <a:srgbClr val="4758AB"/>
                </a:solidFill>
                <a:latin typeface="Courier"/>
              </a:rPr>
              <a:t>drop_na</a:t>
            </a:r>
            <a:r>
              <a:rPr>
                <a:solidFill>
                  <a:srgbClr val="003B4F"/>
                </a:solidFill>
                <a:latin typeface="Courier"/>
              </a:rPr>
              <a:t>(ice_cover, full_date)</a:t>
            </a:r>
            <a:br/>
            <a:br/>
            <a:r>
              <a:rPr>
                <a:solidFill>
                  <a:srgbClr val="4758AB"/>
                </a:solidFill>
                <a:latin typeface="Courier"/>
              </a:rPr>
              <a:t>head</a:t>
            </a:r>
            <a:r>
              <a:rPr>
                <a:solidFill>
                  <a:srgbClr val="003B4F"/>
                </a:solidFill>
                <a:latin typeface="Courier"/>
              </a:rPr>
              <a:t>(ice_clean)</a:t>
            </a:r>
          </a:p>
          <a:p>
            <a:pPr lvl="0" indent="0" marL="0">
              <a:buNone/>
            </a:pPr>
            <a:r>
              <a:rPr/>
              <a:t>✏️ </a:t>
            </a:r>
            <a:r>
              <a:rPr b="1"/>
              <a:t>Your turn:</a:t>
            </a:r>
            <a:r>
              <a:rPr/>
              <a:t> Explain the </a:t>
            </a:r>
            <a:r>
              <a:rPr>
                <a:latin typeface="Courier"/>
              </a:rPr>
              <a:t>if_else()</a:t>
            </a:r>
            <a:r>
              <a:rPr/>
              <a:t> in plain English. What condition is being tested, and what happens when it is TRUE?</a:t>
            </a:r>
          </a:p>
          <a:p>
            <a:pPr lvl="0" indent="0">
              <a:buNone/>
            </a:pPr>
            <a:r>
              <a:rPr>
                <a:latin typeface="Courier"/>
              </a:rPr>
              <a:t>Condition tested:
What happens when TRUE:
Why we subtract 1 from year:</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indent="0" marL="0">
              <a:spcBef>
                <a:spcPts val="3000"/>
              </a:spcBef>
              <a:buNone/>
            </a:pPr>
            <a:r>
              <a:rPr sz="2000" b="1"/>
              <a:t>🧩 Chunk 3 — Summarize &amp; pivot back wider </a:t>
            </a:r>
            <a:r>
              <a:rPr sz="2000" b="1" i="1"/>
              <a:t>(after lecture Chunk 3)</a:t>
            </a:r>
          </a:p>
          <a:p>
            <a:pPr lvl="0" indent="0" marL="1270000">
              <a:buNone/>
            </a:pPr>
            <a:r>
              <a:rPr sz="2000"/>
              <a:t>Parts 5–6: summarize the tidy data, then rebuild a readable table with </a:t>
            </a:r>
            <a:r>
              <a:rPr sz="2000">
                <a:latin typeface="Courier"/>
              </a:rPr>
              <a:t>pivot_wider()</a:t>
            </a:r>
            <a:r>
              <a:rPr sz="2000"/>
              <a:t>.</a:t>
            </a:r>
          </a:p>
        </p:txBody>
      </p:sp>
    </p:spTree>
  </p:cSld>
</p:sld>
</file>

<file path=ppt/theme/theme1.xml><?xml version="1.0" encoding="utf-8"?>
<a:theme xmlns:a="http://schemas.openxmlformats.org/drawingml/2006/main" name="UMD Biostatistics">
  <a:themeElements>
    <a:clrScheme name="UMD">
      <a:dk1>
        <a:sysClr val="windowText" lastClr="000000"/>
      </a:dk1>
      <a:lt1>
        <a:sysClr val="window" lastClr="FFFFFF"/>
      </a:lt1>
      <a:dk2>
        <a:srgbClr val="4A4A4A"/>
      </a:dk2>
      <a:lt2>
        <a:srgbClr val="F0F4F8"/>
      </a:lt2>
      <a:accent1>
        <a:srgbClr val="F4CD54"/>
      </a:accent1>
      <a:accent2>
        <a:srgbClr val="002147"/>
      </a:accent2>
      <a:accent3>
        <a:srgbClr val="0072B2"/>
      </a:accent3>
      <a:accent4>
        <a:srgbClr val="009E73"/>
      </a:accent4>
      <a:accent5>
        <a:srgbClr val="E69F00"/>
      </a:accent5>
      <a:accent6>
        <a:srgbClr val="56B4E9"/>
      </a:accent6>
      <a:hlink>
        <a:srgbClr val="0563C1"/>
      </a:hlink>
      <a:folHlink>
        <a:srgbClr val="1A1A2E"/>
      </a:folHlink>
    </a:clrScheme>
    <a:fontScheme name="UMD">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M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46</Words>
  <Application>Microsoft Macintosh PowerPoint</Application>
  <PresentationFormat>On-screen Show (16:9)</PresentationFormat>
  <Paragraphs>14</Paragraphs>
  <Slides>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Cambria</vt:lpstr>
      <vt:lpstr>UMD Biostatistics</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Worksheet 07 — Wide, Long, and Wild: Pivoting Real Data</dc:title>
  <dc:creator>Bill Perry</dc:creator>
  <cp:keywords/>
  <dc:description>Hands-on companion to the pivoting lecture. Students read NOAA’s messy wide ice-cover file straight from the web, pivot it long, fix winters that cross the new year, summarize, pivot back wider, rebuild NOAA’s spaghetti plot, and model the trend in maximum ice cover.</dc:description>
  <dcterms:created xsi:type="dcterms:W3CDTF">2026-07-06T00:30:43Z</dcterms:created>
  <dcterms:modified xsi:type="dcterms:W3CDTF">2026-07-06T00:30:43Z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s">
    <vt:lpwstr/>
  </property>
  <property fmtid="{D5CDD505-2E9C-101B-9397-08002B2CF9AE}" pid="3" name="biblio-config">
    <vt:lpwstr>True</vt:lpwstr>
  </property>
  <property fmtid="{D5CDD505-2E9C-101B-9397-08002B2CF9AE}" pid="4" name="by-author">
    <vt:lpwstr/>
  </property>
  <property fmtid="{D5CDD505-2E9C-101B-9397-08002B2CF9AE}" pid="5" name="categories">
    <vt:lpwstr/>
  </property>
  <property fmtid="{D5CDD505-2E9C-101B-9397-08002B2CF9AE}" pid="6" name="date">
    <vt:lpwstr>2026-07-05</vt:lpwstr>
  </property>
  <property fmtid="{D5CDD505-2E9C-101B-9397-08002B2CF9AE}" pid="7" name="engines">
    <vt:lpwstr/>
  </property>
  <property fmtid="{D5CDD505-2E9C-101B-9397-08002B2CF9AE}" pid="8" name="execute">
    <vt:lpwstr/>
  </property>
  <property fmtid="{D5CDD505-2E9C-101B-9397-08002B2CF9AE}" pid="9" name="header-includes">
    <vt:lpwstr/>
  </property>
  <property fmtid="{D5CDD505-2E9C-101B-9397-08002B2CF9AE}" pid="10" name="include-after">
    <vt:lpwstr/>
  </property>
  <property fmtid="{D5CDD505-2E9C-101B-9397-08002B2CF9AE}" pid="11" name="include-before">
    <vt:lpwstr/>
  </property>
  <property fmtid="{D5CDD505-2E9C-101B-9397-08002B2CF9AE}" pid="12" name="labels">
    <vt:lpwstr/>
  </property>
  <property fmtid="{D5CDD505-2E9C-101B-9397-08002B2CF9AE}" pid="13" name="order">
    <vt:lpwstr>9</vt:lpwstr>
  </property>
  <property fmtid="{D5CDD505-2E9C-101B-9397-08002B2CF9AE}" pid="14" name="resources">
    <vt:lpwstr/>
  </property>
  <property fmtid="{D5CDD505-2E9C-101B-9397-08002B2CF9AE}" pid="15" name="subtitle">
    <vt:lpwstr>Reshaping Lake Superior ice cover with pivot_longer() and pivot_wider()</vt:lpwstr>
  </property>
  <property fmtid="{D5CDD505-2E9C-101B-9397-08002B2CF9AE}" pid="16" name="toc-title">
    <vt:lpwstr>Table of contents</vt:lpwstr>
  </property>
  <property fmtid="{D5CDD505-2E9C-101B-9397-08002B2CF9AE}" pid="17" name="type">
    <vt:lpwstr>activity</vt:lpwstr>
  </property>
  <property fmtid="{D5CDD505-2E9C-101B-9397-08002B2CF9AE}" pid="18" name="week">
    <vt:lpwstr>5</vt:lpwstr>
  </property>
</Properties>
</file>