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Override PartName="/docProps/app.xml" ContentType="application/vnd.openxmlformats-officedocument.extended-propertie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C31"/>
    <a:srgbClr val="7012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726"/>
  </p:normalViewPr>
  <p:slideViewPr>
    <p:cSldViewPr snapToGrid="0" snapToObjects="1">
      <p:cViewPr varScale="1">
        <p:scale>
          <a:sx d="100" n="165"/>
          <a:sy d="100" n="165"/>
        </p:scale>
        <p:origin x="560" y="184"/>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10" Type="http://schemas.openxmlformats.org/officeDocument/2006/relationships/viewProps" Target="viewProps.xml" /><Relationship Id="rId9" Type="http://schemas.openxmlformats.org/officeDocument/2006/relationships/presProps" Target="presProps.xml" /><Relationship Id="rId1" Type="http://schemas.openxmlformats.org/officeDocument/2006/relationships/slideMaster" Target="slideMasters/slideMaster1.xml" /><Relationship Id="rId12" Type="http://schemas.openxmlformats.org/officeDocument/2006/relationships/tableStyles" Target="tableStyles.xml" /><Relationship Id="rId11"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norm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255722" y="565689"/>
            <a:ext cx="6400800" cy="1314450"/>
          </a:xfrm>
        </p:spPr>
        <p:txBody>
          <a:bodyPr>
            <a:normAutofit/>
          </a:bodyPr>
          <a:lstStyle>
            <a:lvl1pPr marL="0" indent="0" algn="ctr">
              <a:buNone/>
              <a:defRPr sz="20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normAutofit/>
          </a:bodyPr>
          <a:lstStyle>
            <a:lvl1pPr algn="l">
              <a:defRPr sz="2400"/>
            </a:lvl1pPr>
          </a:lstStyle>
          <a:p>
            <a:r>
              <a:rPr lang="en-US" dirty="0"/>
              <a:t>Click to edit Master title style</a:t>
            </a:r>
          </a:p>
        </p:txBody>
      </p:sp>
      <p:sp>
        <p:nvSpPr>
          <p:cNvPr id="3" name="Content Placeholder 2"/>
          <p:cNvSpPr>
            <a:spLocks noGrp="1"/>
          </p:cNvSpPr>
          <p:nvPr>
            <p:ph idx="1"/>
          </p:nvPr>
        </p:nvSpPr>
        <p:spPr>
          <a:xfrm>
            <a:off x="0" y="614605"/>
            <a:ext cx="9089756" cy="3914289"/>
          </a:xfrm>
        </p:spPr>
        <p:txBody>
          <a:bodyPr/>
          <a:lstStyle>
            <a:lvl1pPr marL="230188" indent="-230188">
              <a:tabLst/>
              <a:defRPr sz="2000"/>
            </a:lvl1pPr>
            <a:lvl2pPr marL="514350" indent="-284163">
              <a:spcBef>
                <a:spcPts val="0"/>
              </a:spcBef>
              <a:tabLst/>
              <a:defRPr sz="2000"/>
            </a:lvl2pPr>
            <a:lvl3pPr marL="692150" indent="-177800">
              <a:spcBef>
                <a:spcPts val="0"/>
              </a:spcBef>
              <a:tabLst/>
              <a:defRPr sz="1600"/>
            </a:lvl3pPr>
            <a:lvl4pPr marL="914400" indent="-222250">
              <a:spcBef>
                <a:spcPts val="0"/>
              </a:spcBef>
              <a:tabLst/>
              <a:defRPr sz="1600"/>
            </a:lvl4pPr>
            <a:lvl5pPr marL="1146175" indent="-231775">
              <a:spcBef>
                <a:spcPts val="0"/>
              </a:spcBef>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7200" y="1141649"/>
            <a:ext cx="7772400" cy="1125140"/>
          </a:xfrm>
        </p:spPr>
        <p:txBody>
          <a:bodyPr anchor="b">
            <a:normAutofit/>
          </a:bodyPr>
          <a:lstStyle>
            <a:lvl1pPr marL="0" indent="0">
              <a:buNone/>
              <a:defRPr sz="16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6/28/26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1A1A2E"/>
          </a:solidFill>
        </p:spPr>
        <p:txBody>
          <a:bodyPr/>
          <a:lstStyle>
            <a:lvl1pPr algn="l">
              <a:defRPr b="0">
                <a:solidFill>
                  <a:srgbClr val="F4CD54"/>
                </a:solidFill>
              </a:defRPr>
            </a:lvl1pPr>
          </a:lstStyle>
          <a:p>
            <a:r>
              <a:rPr lang="en-US" dirty="0"/>
              <a:t>Click to edit Master title style</a:t>
            </a:r>
          </a:p>
        </p:txBody>
      </p:sp>
      <p:sp>
        <p:nvSpPr>
          <p:cNvPr id="3" name="Content Placeholder 2"/>
          <p:cNvSpPr>
            <a:spLocks noGrp="1"/>
          </p:cNvSpPr>
          <p:nvPr>
            <p:ph sz="half" idx="1"/>
          </p:nvPr>
        </p:nvSpPr>
        <p:spPr>
          <a:xfrm>
            <a:off x="9041" y="662663"/>
            <a:ext cx="4201332" cy="3818173"/>
          </a:xfrm>
        </p:spPr>
        <p:txBody>
          <a:bodyPr/>
          <a:lstStyle>
            <a:lvl1pPr marL="230188" indent="-230188">
              <a:tabLst/>
              <a:defRPr sz="2000"/>
            </a:lvl1pPr>
            <a:lvl2pPr marL="460375" indent="-230188">
              <a:tabLst/>
              <a:defRPr sz="1800"/>
            </a:lvl2pPr>
            <a:lvl3pPr marL="630238" indent="-169863">
              <a:tabLst/>
              <a:defRPr sz="1600"/>
            </a:lvl3pPr>
            <a:lvl4pPr marL="914400" indent="-284163">
              <a:tabLst/>
              <a:defRPr sz="1600"/>
            </a:lvl4pPr>
            <a:lvl5pPr marL="1146175" indent="-231775">
              <a:tabLst/>
              <a:defRPr sz="16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02258" y="662664"/>
            <a:ext cx="4418308" cy="3818172"/>
          </a:xfrm>
        </p:spPr>
        <p:txBody>
          <a:bodyPr/>
          <a:lstStyle>
            <a:lvl1pPr marL="342900" indent="-342900">
              <a:defRPr lang="en-US" sz="2000" kern="1200" dirty="0">
                <a:solidFill>
                  <a:schemeClr val="tx1"/>
                </a:solidFill>
                <a:latin typeface="+mn-lt"/>
                <a:ea typeface="+mn-ea"/>
                <a:cs typeface="+mn-cs"/>
              </a:defRPr>
            </a:lvl1pPr>
            <a:lvl2pPr marL="515937" indent="-285750">
              <a:defRPr lang="en-US" sz="1800" kern="1200" dirty="0">
                <a:solidFill>
                  <a:schemeClr val="tx1"/>
                </a:solidFill>
                <a:latin typeface="+mn-lt"/>
                <a:ea typeface="+mn-ea"/>
                <a:cs typeface="+mn-cs"/>
              </a:defRPr>
            </a:lvl2pPr>
            <a:lvl3pPr marL="746125" indent="-285750">
              <a:defRPr lang="en-US" sz="1600" kern="1200" dirty="0">
                <a:solidFill>
                  <a:schemeClr val="tx1"/>
                </a:solidFill>
                <a:latin typeface="+mn-lt"/>
                <a:ea typeface="+mn-ea"/>
                <a:cs typeface="+mn-cs"/>
              </a:defRPr>
            </a:lvl3pPr>
            <a:lvl4pPr marL="915987" indent="-285750">
              <a:defRPr lang="en-US" sz="1600" kern="1200" dirty="0">
                <a:solidFill>
                  <a:schemeClr val="tx1"/>
                </a:solidFill>
                <a:latin typeface="+mn-lt"/>
                <a:ea typeface="+mn-ea"/>
                <a:cs typeface="+mn-cs"/>
              </a:defRPr>
            </a:lvl4pPr>
            <a:lvl5pPr marL="1200150" indent="-285750">
              <a:defRPr lang="en-US" sz="1600" kern="1200" dirty="0">
                <a:solidFill>
                  <a:schemeClr val="tx1"/>
                </a:solidFill>
                <a:latin typeface="+mn-lt"/>
                <a:ea typeface="+mn-ea"/>
                <a:cs typeface="+mn-cs"/>
              </a:defRPr>
            </a:lvl5pPr>
            <a:lvl6pPr>
              <a:defRPr sz="1350"/>
            </a:lvl6pPr>
            <a:lvl7pPr>
              <a:defRPr sz="1350"/>
            </a:lvl7pPr>
            <a:lvl8pPr>
              <a:defRPr sz="1350"/>
            </a:lvl8pPr>
            <a:lvl9pPr>
              <a:defRPr sz="1350"/>
            </a:lvl9pPr>
          </a:lstStyle>
          <a:p>
            <a:pPr marL="230188" lvl="0" indent="-230188" algn="l" defTabSz="342900" rtl="0" eaLnBrk="1" latinLnBrk="0" hangingPunct="1">
              <a:spcBef>
                <a:spcPct val="20000"/>
              </a:spcBef>
              <a:buFont typeface="Arial"/>
              <a:buChar char="•"/>
              <a:tabLst/>
            </a:pPr>
            <a:r>
              <a:rPr lang="en-US" dirty="0"/>
              <a:t>Click to edit Master text styles</a:t>
            </a:r>
          </a:p>
          <a:p>
            <a:pPr marL="460375" lvl="1" indent="-230188" algn="l" defTabSz="342900" rtl="0" eaLnBrk="1" latinLnBrk="0" hangingPunct="1">
              <a:spcBef>
                <a:spcPct val="20000"/>
              </a:spcBef>
              <a:buFont typeface="Arial"/>
              <a:buChar char="–"/>
              <a:tabLst/>
            </a:pPr>
            <a:r>
              <a:rPr lang="en-US" dirty="0"/>
              <a:t>Second level</a:t>
            </a:r>
          </a:p>
          <a:p>
            <a:pPr marL="630238" lvl="2" indent="-169863" algn="l" defTabSz="342900" rtl="0" eaLnBrk="1" latinLnBrk="0" hangingPunct="1">
              <a:spcBef>
                <a:spcPct val="20000"/>
              </a:spcBef>
              <a:buFont typeface="Arial"/>
              <a:buChar char="•"/>
              <a:tabLst/>
            </a:pPr>
            <a:r>
              <a:rPr lang="en-US" dirty="0"/>
              <a:t>Third level</a:t>
            </a:r>
          </a:p>
          <a:p>
            <a:pPr marL="914400" lvl="3" indent="-284163" algn="l" defTabSz="342900" rtl="0" eaLnBrk="1" latinLnBrk="0" hangingPunct="1">
              <a:spcBef>
                <a:spcPct val="20000"/>
              </a:spcBef>
              <a:buFont typeface="Arial"/>
              <a:buChar char="–"/>
              <a:tabLst/>
            </a:pPr>
            <a:r>
              <a:rPr lang="en-US" dirty="0"/>
              <a:t>Fourth level</a:t>
            </a:r>
          </a:p>
          <a:p>
            <a:pPr marL="1146175" lvl="4" indent="-231775" algn="l" defTabSz="342900" rtl="0" eaLnBrk="1" latinLnBrk="0" hangingPunct="1">
              <a:spcBef>
                <a:spcPct val="20000"/>
              </a:spcBef>
              <a:buFont typeface="Arial"/>
              <a:buChar char="»"/>
              <a:tabLst/>
            </a:pPr>
            <a:r>
              <a:rPr lang="en-US" dirty="0"/>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6/28/26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normAutofit/>
          </a:bodyPr>
          <a:lstStyle>
            <a:lvl1pPr algn="l">
              <a:defRPr sz="2800"/>
            </a:lvl1pPr>
          </a:lstStyle>
          <a:p>
            <a:r>
              <a:rPr lang="en-US" dirty="0"/>
              <a:t>Click to edit Master title style</a:t>
            </a:r>
          </a:p>
        </p:txBody>
      </p:sp>
      <p:sp>
        <p:nvSpPr>
          <p:cNvPr id="3" name="Text Placeholder 2"/>
          <p:cNvSpPr>
            <a:spLocks noGrp="1"/>
          </p:cNvSpPr>
          <p:nvPr>
            <p:ph type="body" idx="1"/>
          </p:nvPr>
        </p:nvSpPr>
        <p:spPr>
          <a:xfrm>
            <a:off x="136201" y="802623"/>
            <a:ext cx="4435799"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36201" y="1282444"/>
            <a:ext cx="4435799" cy="3305054"/>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53514" y="823389"/>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53514" y="1303210"/>
            <a:ext cx="4041775" cy="3284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6/28/26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6/28/26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6/28/26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nchor="t" anchorCtr="0">
            <a:normAutofit/>
          </a:bodyPr>
          <a:lstStyle>
            <a:lvl1pPr algn="l">
              <a:defRPr sz="2400" b="1"/>
            </a:lvl1pPr>
          </a:lstStyle>
          <a:p>
            <a:r>
              <a:rPr lang="en-US"/>
              <a:t>Click to edit Master title style</a:t>
            </a:r>
          </a:p>
        </p:txBody>
      </p:sp>
      <p:sp>
        <p:nvSpPr>
          <p:cNvPr id="3" name="Content Placeholder 2"/>
          <p:cNvSpPr>
            <a:spLocks noGrp="1"/>
          </p:cNvSpPr>
          <p:nvPr>
            <p:ph idx="1"/>
          </p:nvPr>
        </p:nvSpPr>
        <p:spPr>
          <a:xfrm>
            <a:off x="139485" y="2822226"/>
            <a:ext cx="8756541" cy="1945037"/>
          </a:xfrm>
        </p:spPr>
        <p:txBody>
          <a:bodyPr/>
          <a:lstStyle>
            <a:lvl1pPr>
              <a:defRPr sz="2000"/>
            </a:lvl1pPr>
            <a:lvl2pPr>
              <a:defRPr sz="1800"/>
            </a:lvl2pPr>
            <a:lvl3pPr>
              <a:defRPr sz="1800"/>
            </a:lvl3pPr>
            <a:lvl4pPr>
              <a:defRPr sz="1800"/>
            </a:lvl4pPr>
            <a:lvl5pPr>
              <a:defRPr sz="18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0" y="960803"/>
            <a:ext cx="354136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6/28/26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6/28/26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0" y="102393"/>
            <a:ext cx="8934774" cy="582780"/>
          </a:xfrm>
          <a:prstGeom prst="rect">
            <a:avLst/>
          </a:prstGeom>
          <a:solidFill>
            <a:srgbClr val="1A1A2E"/>
          </a:solidFill>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77489" y="781696"/>
            <a:ext cx="8934773" cy="3914289"/>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6/28/26</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42900" eaLnBrk="1" hangingPunct="1" latinLnBrk="0" rtl="0">
        <a:spcBef>
          <a:spcPct val="0"/>
        </a:spcBef>
        <a:buNone/>
        <a:defRPr kern="1200" sz="2800">
          <a:solidFill>
            <a:srgbClr val="F4CD54"/>
          </a:solidFill>
          <a:latin typeface="+mj-lt"/>
          <a:ea typeface="+mj-ea"/>
          <a:cs typeface="+mj-cs"/>
        </a:defRPr>
      </a:lvl1pPr>
    </p:titleStyle>
    <p:bodyStyle>
      <a:lvl1pPr algn="l" defTabSz="342900" eaLnBrk="1" hangingPunct="1" indent="-342900" latinLnBrk="0" marL="342900" rtl="0">
        <a:spcBef>
          <a:spcPts val="0"/>
        </a:spcBef>
        <a:buFont typeface="Arial"/>
        <a:buChar char="•"/>
        <a:defRPr kern="1200" sz="2000">
          <a:solidFill>
            <a:schemeClr val="tx1"/>
          </a:solidFill>
          <a:latin typeface="+mn-lt"/>
          <a:ea typeface="+mn-ea"/>
          <a:cs typeface="+mn-cs"/>
        </a:defRPr>
      </a:lvl1pPr>
      <a:lvl2pPr algn="l" defTabSz="342900" eaLnBrk="1" hangingPunct="1" indent="-342900" latinLnBrk="0" marL="685800" rtl="0">
        <a:spcBef>
          <a:spcPts val="0"/>
        </a:spcBef>
        <a:buFont typeface="Arial"/>
        <a:buChar char="–"/>
        <a:defRPr kern="1200" sz="2000">
          <a:solidFill>
            <a:schemeClr val="tx1"/>
          </a:solidFill>
          <a:latin typeface="+mn-lt"/>
          <a:ea typeface="+mn-ea"/>
          <a:cs typeface="+mn-cs"/>
        </a:defRPr>
      </a:lvl2pPr>
      <a:lvl3pPr algn="l" defTabSz="342900" eaLnBrk="1" hangingPunct="1" indent="-342900" latinLnBrk="0" marL="1028700" rtl="0">
        <a:spcBef>
          <a:spcPts val="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ts val="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ts val="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8.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image" Target="../media/image1.png"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r4ds.hadley.nz/" TargetMode="External" /><Relationship Id="rId3" Type="http://schemas.openxmlformats.org/officeDocument/2006/relationships/hyperlink" Target="https://datacarpentry.github.io/R-ecology-lesson/"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lstStyle/>
          <a:p>
            <a:pPr lvl="0" indent="0" marL="0">
              <a:buNone/>
            </a:pPr>
            <a:r>
              <a:rPr/>
              <a:t>Leaf Morphology: Sunny vs. Shady Sides of a Tree</a:t>
            </a:r>
          </a:p>
        </p:txBody>
      </p:sp>
      <p:sp>
        <p:nvSpPr>
          <p:cNvPr id="3" name="Subtitle 2"/>
          <p:cNvSpPr>
            <a:spLocks noGrp="1"/>
          </p:cNvSpPr>
          <p:nvPr>
            <p:ph idx="1" type="subTitle"/>
          </p:nvPr>
        </p:nvSpPr>
        <p:spPr>
          <a:xfrm>
            <a:off x="255722" y="565689"/>
            <a:ext cx="6400800" cy="1314450"/>
          </a:xfrm>
        </p:spPr>
        <p:txBody>
          <a:bodyPr/>
          <a:lstStyle/>
          <a:p>
            <a:pPr lvl="0" indent="0" marL="0">
              <a:buNone/>
            </a:pPr>
            <a:r>
              <a:rPr/>
              <a:t>A reproducible report built in Quarto</a:t>
            </a:r>
            <a:br/>
            <a:br/>
            <a:r>
              <a:rPr/>
              <a:t>Your Name Here</a:t>
            </a:r>
          </a:p>
        </p:txBody>
      </p:sp>
      <p:sp>
        <p:nvSpPr>
          <p:cNvPr id="4" name="Date Placeholder 3"/>
          <p:cNvSpPr>
            <a:spLocks noGrp="1"/>
          </p:cNvSpPr>
          <p:nvPr>
            <p:ph idx="10" sz="half" type="dt"/>
          </p:nvPr>
        </p:nvSpPr>
        <p:spPr/>
        <p:txBody>
          <a:bodyPr/>
          <a:lstStyle/>
          <a:p>
            <a:pPr lvl="0" indent="0" marL="0">
              <a:buNone/>
            </a:pPr>
            <a:r>
              <a:rPr/>
              <a:t>2026-07-05</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Introduction</a:t>
            </a:r>
          </a:p>
        </p:txBody>
      </p:sp>
      <p:sp>
        <p:nvSpPr>
          <p:cNvPr id="3" name="Content Placeholder 2"/>
          <p:cNvSpPr>
            <a:spLocks noGrp="1"/>
          </p:cNvSpPr>
          <p:nvPr>
            <p:ph idx="1"/>
          </p:nvPr>
        </p:nvSpPr>
        <p:spPr/>
        <p:txBody>
          <a:bodyPr/>
          <a:lstStyle/>
          <a:p>
            <a:pPr lvl="0" indent="0" marL="0">
              <a:buNone/>
            </a:pPr>
            <a:r>
              <a:rPr/>
              <a:t>Leaves on the shady side of a tree may grow </a:t>
            </a:r>
            <a:r>
              <a:rPr b="1"/>
              <a:t>larger</a:t>
            </a:r>
            <a:r>
              <a:rPr/>
              <a:t> to capture more of the limited light. In this study we measured leaf weight on the </a:t>
            </a:r>
            <a:r>
              <a:rPr i="1"/>
              <a:t>sunny</a:t>
            </a:r>
            <a:r>
              <a:rPr/>
              <a:t> and </a:t>
            </a:r>
            <a:r>
              <a:rPr i="1"/>
              <a:t>shady</a:t>
            </a:r>
            <a:r>
              <a:rPr/>
              <a:t> sides of a tree and tested whether the two sides differ.</a:t>
            </a:r>
          </a:p>
          <a:p>
            <a:pPr lvl="0"/>
            <a:r>
              <a:rPr b="1"/>
              <a:t>Null hypothesis (H₀):</a:t>
            </a:r>
            <a:r>
              <a:rPr/>
              <a:t> there is no difference in mean leaf weight between sides.</a:t>
            </a:r>
          </a:p>
          <a:p>
            <a:pPr lvl="0"/>
            <a:r>
              <a:rPr b="1"/>
              <a:t>Alternate hypothesis (Hₐ):</a:t>
            </a:r>
            <a:r>
              <a:rPr/>
              <a:t> mean leaf weight differs between sides.</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Methods</a:t>
            </a:r>
          </a:p>
        </p:txBody>
      </p:sp>
      <p:sp>
        <p:nvSpPr>
          <p:cNvPr id="3" name="Content Placeholder 2"/>
          <p:cNvSpPr>
            <a:spLocks noGrp="1"/>
          </p:cNvSpPr>
          <p:nvPr>
            <p:ph idx="1"/>
          </p:nvPr>
        </p:nvSpPr>
        <p:spPr/>
        <p:txBody>
          <a:bodyPr/>
          <a:lstStyle/>
          <a:p>
            <a:pPr lvl="0" indent="0" marL="0">
              <a:buNone/>
            </a:pPr>
            <a:r>
              <a:rPr/>
              <a:t>We recorded the weight (g) of leaves sampled from each side of the tree. All analysis was done in R with the tidyverse, and this report was produced in Quarto so that every number and figure below is computed directly from the raw data.</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lstStyle/>
          <a:p>
            <a:pPr lvl="0" indent="0" marL="0">
              <a:buNone/>
            </a:pPr>
            <a:r>
              <a:rPr/>
              <a:t>Results</a:t>
            </a:r>
          </a:p>
        </p:txBody>
      </p:sp>
      <p:sp>
        <p:nvSpPr>
          <p:cNvPr id="4" name="Text Placeholder 3"/>
          <p:cNvSpPr>
            <a:spLocks noGrp="1"/>
          </p:cNvSpPr>
          <p:nvPr>
            <p:ph idx="2" sz="half" type="body"/>
          </p:nvPr>
        </p:nvSpPr>
        <p:spPr/>
        <p:txBody>
          <a:bodyPr/>
          <a:lstStyle/>
          <a:p>
            <a:pPr lvl="0" indent="0" marL="0">
              <a:buNone/>
            </a:pPr>
            <a:r>
              <a:rPr/>
              <a:t>Table 1 shows the summary statistics for each side of the tree.</a:t>
            </a:r>
          </a:p>
        </p:txBody>
      </p:sp>
      <p:graphicFrame>
        <p:nvGraphicFramePr>
          <p:cNvPr id="6" name="Content Placeholder 5"/>
          <p:cNvGraphicFramePr>
            <a:graphicFrameLocks noGrp="1"/>
          </p:cNvGraphicFramePr>
          <p:nvPr>
            <p:ph idx="1"/>
          </p:nvPr>
        </p:nvGraphicFramePr>
        <p:xfrm>
          <a:off x="127000" y="2819400"/>
          <a:ext cx="8750300" cy="1435100"/>
        </p:xfrm>
        <a:graphic>
          <a:graphicData uri="http://schemas.openxmlformats.org/drawingml/2006/table">
            <a:tbl>
              <a:tblPr firstRow="1" bandRow="1">
                <a:tableStyleId>{5C22544A-7EE6-4342-B048-85BDC9FD1C3A}</a:tableStyleId>
              </a:tblPr>
              <a:tblGrid>
                <a:gridCol w="1739900"/>
                <a:gridCol w="1739900"/>
                <a:gridCol w="1739900"/>
                <a:gridCol w="1739900"/>
                <a:gridCol w="1739900"/>
              </a:tblGrid>
              <a:tr h="0">
                <a:tc>
                  <a:txBody>
                    <a:bodyPr/>
                    <a:lstStyle/>
                    <a:p>
                      <a:pPr lvl="0" indent="0" marL="0" algn="l">
                        <a:buNone/>
                      </a:pPr>
                      <a:r>
                        <a:rPr/>
                        <a:t>side</a:t>
                      </a:r>
                    </a:p>
                  </a:txBody>
                  <a:tcPr/>
                </a:tc>
                <a:tc>
                  <a:txBody>
                    <a:bodyPr/>
                    <a:lstStyle/>
                    <a:p>
                      <a:pPr lvl="0" indent="0" marL="0" algn="r">
                        <a:buNone/>
                      </a:pPr>
                      <a:r>
                        <a:rPr/>
                        <a:t>n</a:t>
                      </a:r>
                    </a:p>
                  </a:txBody>
                  <a:tcPr/>
                </a:tc>
                <a:tc>
                  <a:txBody>
                    <a:bodyPr/>
                    <a:lstStyle/>
                    <a:p>
                      <a:pPr lvl="0" indent="0" marL="0" algn="r">
                        <a:buNone/>
                      </a:pPr>
                      <a:r>
                        <a:rPr/>
                        <a:t>mean_wt</a:t>
                      </a:r>
                    </a:p>
                  </a:txBody>
                  <a:tcPr/>
                </a:tc>
                <a:tc>
                  <a:txBody>
                    <a:bodyPr/>
                    <a:lstStyle/>
                    <a:p>
                      <a:pPr lvl="0" indent="0" marL="0" algn="r">
                        <a:buNone/>
                      </a:pPr>
                      <a:r>
                        <a:rPr/>
                        <a:t>sd_wt</a:t>
                      </a:r>
                    </a:p>
                  </a:txBody>
                  <a:tcPr/>
                </a:tc>
                <a:tc>
                  <a:txBody>
                    <a:bodyPr/>
                    <a:lstStyle/>
                    <a:p>
                      <a:pPr lvl="0" indent="0" marL="0" algn="r">
                        <a:buNone/>
                      </a:pPr>
                      <a:r>
                        <a:rPr/>
                        <a:t>se_wt</a:t>
                      </a:r>
                    </a:p>
                  </a:txBody>
                  <a:tcPr/>
                </a:tc>
              </a:tr>
              <a:tr h="0">
                <a:tc>
                  <a:txBody>
                    <a:bodyPr/>
                    <a:lstStyle/>
                    <a:p>
                      <a:pPr lvl="0" indent="0" marL="0" algn="l">
                        <a:buNone/>
                      </a:pPr>
                      <a:r>
                        <a:rPr/>
                        <a:t>shady</a:t>
                      </a:r>
                    </a:p>
                  </a:txBody>
                </a:tc>
                <a:tc>
                  <a:txBody>
                    <a:bodyPr/>
                    <a:lstStyle/>
                    <a:p>
                      <a:pPr lvl="0" indent="0" marL="0" algn="r">
                        <a:buNone/>
                      </a:pPr>
                      <a:r>
                        <a:rPr/>
                        <a:t>10</a:t>
                      </a:r>
                    </a:p>
                  </a:txBody>
                </a:tc>
                <a:tc>
                  <a:txBody>
                    <a:bodyPr/>
                    <a:lstStyle/>
                    <a:p>
                      <a:pPr lvl="0" indent="0" marL="0" algn="r">
                        <a:buNone/>
                      </a:pPr>
                      <a:r>
                        <a:rPr/>
                        <a:t>7.8</a:t>
                      </a:r>
                    </a:p>
                  </a:txBody>
                </a:tc>
                <a:tc>
                  <a:txBody>
                    <a:bodyPr/>
                    <a:lstStyle/>
                    <a:p>
                      <a:pPr lvl="0" indent="0" marL="0" algn="r">
                        <a:buNone/>
                      </a:pPr>
                      <a:r>
                        <a:rPr/>
                        <a:t>1.03</a:t>
                      </a:r>
                    </a:p>
                  </a:txBody>
                </a:tc>
                <a:tc>
                  <a:txBody>
                    <a:bodyPr/>
                    <a:lstStyle/>
                    <a:p>
                      <a:pPr lvl="0" indent="0" marL="0" algn="r">
                        <a:buNone/>
                      </a:pPr>
                      <a:r>
                        <a:rPr/>
                        <a:t>0.33</a:t>
                      </a:r>
                    </a:p>
                  </a:txBody>
                </a:tc>
              </a:tr>
              <a:tr h="0">
                <a:tc>
                  <a:txBody>
                    <a:bodyPr/>
                    <a:lstStyle/>
                    <a:p>
                      <a:pPr lvl="0" indent="0" marL="0" algn="l">
                        <a:buNone/>
                      </a:pPr>
                      <a:r>
                        <a:rPr/>
                        <a:t>sunny</a:t>
                      </a:r>
                    </a:p>
                  </a:txBody>
                </a:tc>
                <a:tc>
                  <a:txBody>
                    <a:bodyPr/>
                    <a:lstStyle/>
                    <a:p>
                      <a:pPr lvl="0" indent="0" marL="0" algn="r">
                        <a:buNone/>
                      </a:pPr>
                      <a:r>
                        <a:rPr/>
                        <a:t>10</a:t>
                      </a:r>
                    </a:p>
                  </a:txBody>
                </a:tc>
                <a:tc>
                  <a:txBody>
                    <a:bodyPr/>
                    <a:lstStyle/>
                    <a:p>
                      <a:pPr lvl="0" indent="0" marL="0" algn="r">
                        <a:buNone/>
                      </a:pPr>
                      <a:r>
                        <a:rPr/>
                        <a:t>3.8</a:t>
                      </a:r>
                    </a:p>
                  </a:txBody>
                </a:tc>
                <a:tc>
                  <a:txBody>
                    <a:bodyPr/>
                    <a:lstStyle/>
                    <a:p>
                      <a:pPr lvl="0" indent="0" marL="0" algn="r">
                        <a:buNone/>
                      </a:pPr>
                      <a:r>
                        <a:rPr/>
                        <a:t>0.79</a:t>
                      </a:r>
                    </a:p>
                  </a:txBody>
                </a:tc>
                <a:tc>
                  <a:txBody>
                    <a:bodyPr/>
                    <a:lstStyle/>
                    <a:p>
                      <a:pPr lvl="0" indent="0" marL="0" algn="r">
                        <a:buNone/>
                      </a:pPr>
                      <a:r>
                        <a:rPr/>
                        <a:t>0.25</a:t>
                      </a:r>
                    </a:p>
                  </a:txBody>
                </a:tc>
              </a:tr>
            </a:tbl>
          </a:graphicData>
        </a:graphic>
      </p:graphicFrame>
      <p:sp>
        <p:nvSpPr>
          <p:cNvPr id="1" name="TextBox 3"/>
          <p:cNvSpPr txBox="1"/>
          <p:nvPr>
            <p:ph idx="1"/>
          </p:nvPr>
        </p:nvSpPr>
        <p:spPr>
          <a:xfrm>
            <a:off x="127000" y="4254500"/>
            <a:ext cx="8750300" cy="508000"/>
          </a:xfrm>
          <a:prstGeom prst="rect">
            <a:avLst/>
          </a:prstGeom>
          <a:noFill/>
        </p:spPr>
        <p:txBody>
          <a:bodyPr/>
          <a:lstStyle/>
          <a:p>
            <a:pPr lvl="0" indent="0" marL="0" algn="ctr">
              <a:buNone/>
            </a:pPr>
            <a:r>
              <a:rPr/>
              <a:t>Table 1. Leaf weight (g) by side of tree.</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idx="2" sz="half" type="body"/>
          </p:nvPr>
        </p:nvSpPr>
        <p:spPr/>
        <p:txBody>
          <a:bodyPr/>
          <a:lstStyle/>
          <a:p>
            <a:pPr lvl="0" indent="0" marL="0">
              <a:buNone/>
            </a:pPr>
            <a:r>
              <a:rPr/>
              <a:t>On average, shady-side leaves weighed </a:t>
            </a:r>
            <a:r>
              <a:rPr b="1"/>
              <a:t>7.8 g</a:t>
            </a:r>
            <a:r>
              <a:rPr/>
              <a:t> and sunny-side leaves weighed </a:t>
            </a:r>
            <a:r>
              <a:rPr b="1"/>
              <a:t>3.8 g</a:t>
            </a:r>
            <a:r>
              <a:rPr/>
              <a:t>. </a:t>
            </a:r>
            <a:r>
              <a:rPr i="1"/>
              <a:t>(Notice: those numbers are inserted with inline code — change the data and the sentence updates itself.)</a:t>
            </a:r>
          </a:p>
        </p:txBody>
      </p:sp>
      <p:pic>
        <p:nvPicPr>
          <p:cNvPr descr="leaf_report_template_files/figure-pptx/leaf-plot-1.png" id="0" name="Picture 1"/>
          <p:cNvPicPr>
            <a:picLocks noGrp="1" noChangeAspect="1"/>
          </p:cNvPicPr>
          <p:nvPr/>
        </p:nvPicPr>
        <p:blipFill>
          <a:blip r:embed="rId2"/>
          <a:stretch>
            <a:fillRect/>
          </a:stretch>
        </p:blipFill>
        <p:spPr bwMode="auto">
          <a:xfrm>
            <a:off x="3340100" y="2819400"/>
            <a:ext cx="2336800" cy="1435100"/>
          </a:xfrm>
          <a:prstGeom prst="rect">
            <a:avLst/>
          </a:prstGeom>
          <a:noFill/>
          <a:ln w="9525">
            <a:noFill/>
            <a:headEnd/>
            <a:tailEnd/>
          </a:ln>
        </p:spPr>
      </p:pic>
      <p:sp>
        <p:nvSpPr>
          <p:cNvPr id="1" name="TextBox 3"/>
          <p:cNvSpPr txBox="1"/>
          <p:nvPr>
            <p:ph idx="1"/>
          </p:nvPr>
        </p:nvSpPr>
        <p:spPr>
          <a:xfrm>
            <a:off x="127000" y="4254500"/>
            <a:ext cx="8750300" cy="508000"/>
          </a:xfrm>
          <a:prstGeom prst="rect">
            <a:avLst/>
          </a:prstGeom>
          <a:noFill/>
        </p:spPr>
        <p:txBody>
          <a:bodyPr/>
          <a:lstStyle/>
          <a:p>
            <a:pPr lvl="0" indent="0" marL="0" algn="ctr">
              <a:buNone/>
            </a:pPr>
            <a:r>
              <a:rPr/>
              <a:t>Figure 1. Leaf weight by side of tree, with individual leaves shown.</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Discussion</a:t>
            </a:r>
          </a:p>
        </p:txBody>
      </p:sp>
      <p:sp>
        <p:nvSpPr>
          <p:cNvPr id="3" name="Content Placeholder 2"/>
          <p:cNvSpPr>
            <a:spLocks noGrp="1"/>
          </p:cNvSpPr>
          <p:nvPr>
            <p:ph idx="1"/>
          </p:nvPr>
        </p:nvSpPr>
        <p:spPr/>
        <p:txBody>
          <a:bodyPr/>
          <a:lstStyle/>
          <a:p>
            <a:pPr lvl="0" indent="0" marL="0">
              <a:buNone/>
            </a:pPr>
            <a:r>
              <a:rPr/>
              <a:t>Write one short paragraph here: did the data support the hypothesis? Were shady leaves heavier? Mention the size of the difference and anything you noticed in Figure 1. In Lecture 05 you will add the formal t-test result to this section.</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References</a:t>
            </a:r>
          </a:p>
        </p:txBody>
      </p:sp>
      <p:sp>
        <p:nvSpPr>
          <p:cNvPr id="3" name="Content Placeholder 2"/>
          <p:cNvSpPr>
            <a:spLocks noGrp="1"/>
          </p:cNvSpPr>
          <p:nvPr>
            <p:ph idx="1"/>
          </p:nvPr>
        </p:nvSpPr>
        <p:spPr/>
        <p:txBody>
          <a:bodyPr/>
          <a:lstStyle/>
          <a:p>
            <a:pPr lvl="0"/>
            <a:r>
              <a:rPr/>
              <a:t>Wickham, H. </a:t>
            </a:r>
            <a:r>
              <a:rPr i="1"/>
              <a:t>R for Data Science (2nd ed.)</a:t>
            </a:r>
            <a:r>
              <a:rPr/>
              <a:t> — </a:t>
            </a:r>
            <a:r>
              <a:rPr>
                <a:hlinkClick r:id="rId2"/>
              </a:rPr>
              <a:t>https://r4ds.hadley.nz/</a:t>
            </a:r>
          </a:p>
          <a:p>
            <a:pPr lvl="0"/>
            <a:r>
              <a:rPr/>
              <a:t>Data Carpentry — </a:t>
            </a:r>
            <a:r>
              <a:rPr>
                <a:hlinkClick r:id="rId3"/>
              </a:rPr>
              <a:t>https://datacarpentry.github.io/R-ecology-lesson/</a:t>
            </a:r>
          </a:p>
        </p:txBody>
      </p:sp>
    </p:spTree>
  </p:cSld>
</p:sld>
</file>

<file path=ppt/theme/theme1.xml><?xml version="1.0" encoding="utf-8"?>
<a:theme xmlns:a="http://schemas.openxmlformats.org/drawingml/2006/main" name="UMD Biostatistics">
  <a:themeElements>
    <a:clrScheme name="UMD">
      <a:dk1>
        <a:sysClr val="windowText" lastClr="000000"/>
      </a:dk1>
      <a:lt1>
        <a:sysClr val="window" lastClr="FFFFFF"/>
      </a:lt1>
      <a:dk2>
        <a:srgbClr val="4A4A4A"/>
      </a:dk2>
      <a:lt2>
        <a:srgbClr val="F0F4F8"/>
      </a:lt2>
      <a:accent1>
        <a:srgbClr val="F4CD54"/>
      </a:accent1>
      <a:accent2>
        <a:srgbClr val="002147"/>
      </a:accent2>
      <a:accent3>
        <a:srgbClr val="0072B2"/>
      </a:accent3>
      <a:accent4>
        <a:srgbClr val="009E73"/>
      </a:accent4>
      <a:accent5>
        <a:srgbClr val="E69F00"/>
      </a:accent5>
      <a:accent6>
        <a:srgbClr val="56B4E9"/>
      </a:accent6>
      <a:hlink>
        <a:srgbClr val="0563C1"/>
      </a:hlink>
      <a:folHlink>
        <a:srgbClr val="1A1A2E"/>
      </a:folHlink>
    </a:clrScheme>
    <a:fontScheme name="UMD">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M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46</Words>
  <Application>Microsoft Macintosh PowerPoint</Application>
  <PresentationFormat>On-screen Show (16:9)</PresentationFormat>
  <Paragraphs>14</Paragraphs>
  <Slides>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Cambria</vt:lpstr>
      <vt:lpstr>UMD Biostatistics</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Leaf Morphology: Sunny vs. Shady Sides of a Tree</dc:title>
  <dc:creator>Your Name Here</dc:creator>
  <cp:keywords/>
  <dcterms:created xsi:type="dcterms:W3CDTF">2026-07-06T00:31:41Z</dcterms:created>
  <dcterms:modified xsi:type="dcterms:W3CDTF">2026-07-06T00:31:41Z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y-author">
    <vt:lpwstr/>
  </property>
  <property fmtid="{D5CDD505-2E9C-101B-9397-08002B2CF9AE}" pid="5" name="date">
    <vt:lpwstr>2026-07-05</vt:lpwstr>
  </property>
  <property fmtid="{D5CDD505-2E9C-101B-9397-08002B2CF9AE}" pid="6" name="engines">
    <vt:lpwstr/>
  </property>
  <property fmtid="{D5CDD505-2E9C-101B-9397-08002B2CF9AE}" pid="7" name="execute">
    <vt:lpwstr/>
  </property>
  <property fmtid="{D5CDD505-2E9C-101B-9397-08002B2CF9AE}" pid="8" name="header-includes">
    <vt:lpwstr/>
  </property>
  <property fmtid="{D5CDD505-2E9C-101B-9397-08002B2CF9AE}" pid="9" name="include-after">
    <vt:lpwstr/>
  </property>
  <property fmtid="{D5CDD505-2E9C-101B-9397-08002B2CF9AE}" pid="10" name="include-before">
    <vt:lpwstr/>
  </property>
  <property fmtid="{D5CDD505-2E9C-101B-9397-08002B2CF9AE}" pid="11" name="labels">
    <vt:lpwstr/>
  </property>
  <property fmtid="{D5CDD505-2E9C-101B-9397-08002B2CF9AE}" pid="12" name="order">
    <vt:lpwstr>5</vt:lpwstr>
  </property>
  <property fmtid="{D5CDD505-2E9C-101B-9397-08002B2CF9AE}" pid="13" name="resources">
    <vt:lpwstr/>
  </property>
  <property fmtid="{D5CDD505-2E9C-101B-9397-08002B2CF9AE}" pid="14" name="subtitle">
    <vt:lpwstr>A reproducible report built in Quarto</vt:lpwstr>
  </property>
  <property fmtid="{D5CDD505-2E9C-101B-9397-08002B2CF9AE}" pid="15" name="toc-title">
    <vt:lpwstr>Table of contents</vt:lpwstr>
  </property>
  <property fmtid="{D5CDD505-2E9C-101B-9397-08002B2CF9AE}" pid="16" name="week">
    <vt:lpwstr>3</vt:lpwstr>
  </property>
</Properties>
</file>