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4" Type="http://schemas.openxmlformats.org/officeDocument/2006/relationships/viewProps" Target="viewProps.xml" /><Relationship Id="rId1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6" Type="http://schemas.openxmlformats.org/officeDocument/2006/relationships/tableStyles" Target="tableStyles.xml" /><Relationship Id="rId1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leaf_report_template.qmd" TargetMode="External" /><Relationship Id="rId3" Type="http://schemas.openxmlformats.org/officeDocument/2006/relationships/hyperlink" Target="t_test_report.qmd" TargetMode="Externa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r4ds.hadley.nz/quarto" TargetMode="External" /><Relationship Id="rId3" Type="http://schemas.openxmlformats.org/officeDocument/2006/relationships/hyperlink" Target="https://r4ds.hadley.nz/quarto-formats" TargetMode="External" /><Relationship Id="rId4" Type="http://schemas.openxmlformats.org/officeDocument/2006/relationships/hyperlink" Target="https://quarto.org/docs/guide/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leaf_report_template.qmd" TargetMode="External" /><Relationship Id="rId3" Type="http://schemas.openxmlformats.org/officeDocument/2006/relationships/hyperlink" Target="leaf_report_template.qmd" TargetMode="External" /><Relationship Id="rId4" Type="http://schemas.openxmlformats.org/officeDocument/2006/relationships/hyperlink" Target="t_test_report.qmd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Activity 4.5 — Build Your First Quarto Report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Turn your leaf analysis into a professional Word document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Check yourself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are done when you can:</a:t>
            </a:r>
          </a:p>
          <a:p>
            <a:pPr lvl="0"/>
            <a:r>
              <a:rPr/>
              <a:t>Render your </a:t>
            </a:r>
            <a:r>
              <a:rPr>
                <a:latin typeface="Courier"/>
              </a:rPr>
              <a:t>.qmd</a:t>
            </a:r>
            <a:r>
              <a:rPr/>
              <a:t> to a </a:t>
            </a:r>
            <a:r>
              <a:rPr b="1"/>
              <a:t>Word document</a:t>
            </a:r>
            <a:r>
              <a:rPr/>
              <a:t> with a title, TOC, and numbered sections</a:t>
            </a:r>
          </a:p>
          <a:p>
            <a:pPr lvl="0"/>
            <a:r>
              <a:rPr/>
              <a:t>Show a </a:t>
            </a:r>
            <a:r>
              <a:rPr b="1"/>
              <a:t>summary table</a:t>
            </a:r>
            <a:r>
              <a:rPr/>
              <a:t> and a </a:t>
            </a:r>
            <a:r>
              <a:rPr b="1"/>
              <a:t>figure</a:t>
            </a:r>
            <a:r>
              <a:rPr/>
              <a:t> computed from your data</a:t>
            </a:r>
          </a:p>
          <a:p>
            <a:pPr lvl="0"/>
            <a:r>
              <a:rPr/>
              <a:t>Point to </a:t>
            </a:r>
            <a:r>
              <a:rPr b="1"/>
              <a:t>one number in a sentence</a:t>
            </a:r>
            <a:r>
              <a:rPr/>
              <a:t> that came from inline code</a:t>
            </a:r>
          </a:p>
          <a:p>
            <a:pPr lvl="0"/>
            <a:r>
              <a:rPr/>
              <a:t>Explain why you would </a:t>
            </a:r>
            <a:r>
              <a:rPr b="1"/>
              <a:t>never</a:t>
            </a:r>
            <a:r>
              <a:rPr/>
              <a:t> copy those numbers by hand again</a:t>
            </a:r>
          </a:p>
          <a:p>
            <a:pPr lvl="0" indent="0" marL="1270000">
              <a:buNone/>
            </a:pPr>
            <a:r>
              <a:rPr sz="2000" b="1"/>
              <a:t>🖐 Stuck or behind?</a:t>
            </a:r>
          </a:p>
          <a:p>
            <a:pPr lvl="0" indent="0" marL="1270000">
              <a:buNone/>
            </a:pPr>
            <a:r>
              <a:rPr sz="2000"/>
              <a:t>Open </a:t>
            </a:r>
            <a:r>
              <a:rPr sz="2000" b="1">
                <a:hlinkClick r:id="rId2"/>
                <a:latin typeface="Courier"/>
              </a:rPr>
              <a:t>leaf_report_template.qmd</a:t>
            </a:r>
            <a:r>
              <a:rPr sz="2000"/>
              <a:t>, render it as-is to confirm your setup works, then compare it to your file chunk by chunk. For a fuller example with a real statistical test, study </a:t>
            </a:r>
            <a:r>
              <a:rPr sz="2000" b="1">
                <a:hlinkClick r:id="rId3"/>
                <a:latin typeface="Courier"/>
              </a:rPr>
              <a:t>t_test_report.qmd</a:t>
            </a:r>
            <a:r>
              <a:rPr sz="2000"/>
              <a:t>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Turn it 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Render to Word and submit both: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my_leaf_report.qmd</a:t>
            </a:r>
            <a:r>
              <a:rPr/>
              <a:t> (your source file)</a:t>
            </a:r>
          </a:p>
          <a:p>
            <a:pPr lvl="0" indent="-342900" marL="342900">
              <a:buAutoNum type="arabicPeriod"/>
            </a:pPr>
            <a:r>
              <a:rPr>
                <a:latin typeface="Courier"/>
              </a:rPr>
              <a:t>my_leaf_report.docx</a:t>
            </a:r>
            <a:r>
              <a:rPr/>
              <a:t> (the rendered report)</a:t>
            </a:r>
          </a:p>
          <a:p>
            <a:pPr lvl="0" indent="0" marL="0">
              <a:buNone/>
            </a:pPr>
            <a:r>
              <a:rPr b="1"/>
              <a:t>References:</a:t>
            </a:r>
            <a:r>
              <a:rPr/>
              <a:t> 📖 </a:t>
            </a:r>
            <a:r>
              <a:rPr>
                <a:hlinkClick r:id="rId2"/>
              </a:rPr>
              <a:t>R4DS Ch 28 — Quarto</a:t>
            </a:r>
            <a:r>
              <a:rPr/>
              <a:t> · 📖 </a:t>
            </a:r>
            <a:r>
              <a:rPr>
                <a:hlinkClick r:id="rId3"/>
              </a:rPr>
              <a:t>R4DS Ch 29 — Formats</a:t>
            </a:r>
            <a:r>
              <a:rPr/>
              <a:t> · 🌐 </a:t>
            </a:r>
            <a:r>
              <a:rPr>
                <a:hlinkClick r:id="rId4"/>
              </a:rPr>
              <a:t>quarto.org guide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Before you start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activity parallels the lecture. Go slowly — you do </a:t>
            </a:r>
            <a:r>
              <a:rPr b="1"/>
              <a:t>not</a:t>
            </a:r>
            <a:r>
              <a:rPr/>
              <a:t> need to type fast. Each step is small, and there is a finished template you can lean on.</a:t>
            </a:r>
          </a:p>
          <a:p>
            <a:pPr lvl="0" indent="0" marL="1270000">
              <a:buNone/>
            </a:pPr>
            <a:r>
              <a:rPr sz="2000" b="1"/>
              <a:t>📥 Download the template</a:t>
            </a:r>
          </a:p>
          <a:p>
            <a:pPr lvl="0" indent="0" marL="1270000">
              <a:buNone/>
            </a:pPr>
            <a:r>
              <a:rPr sz="2000" b="1">
                <a:hlinkClick r:id="rId2"/>
              </a:rPr>
              <a:t>Download the template report → </a:t>
            </a:r>
            <a:r>
              <a:rPr sz="2000" b="1">
                <a:hlinkClick r:id="rId3"/>
                <a:latin typeface="Courier"/>
              </a:rPr>
              <a:t>leaf_report_template.qmd</a:t>
            </a:r>
          </a:p>
          <a:p>
            <a:pPr lvl="0" indent="0" marL="1270000">
              <a:buNone/>
            </a:pPr>
            <a:r>
              <a:rPr sz="2000"/>
              <a:t>Save it into your project’s </a:t>
            </a:r>
            <a:r>
              <a:rPr sz="2000">
                <a:latin typeface="Courier"/>
              </a:rPr>
              <a:t>documents/</a:t>
            </a:r>
            <a:r>
              <a:rPr sz="2000"/>
              <a:t> folder. It already has the YAML, the library chunk, a summary table, and a figure. You will study it in Step 6 and use it as a safety net if you fall behind.</a:t>
            </a:r>
          </a:p>
          <a:p>
            <a:pPr lvl="0" indent="0" marL="1270000">
              <a:buNone/>
            </a:pPr>
            <a:r>
              <a:rPr sz="2000" b="1"/>
              <a:t>👀 See a finished report first — why we bother</a:t>
            </a:r>
          </a:p>
          <a:p>
            <a:pPr lvl="0" indent="0" marL="1270000">
              <a:buNone/>
            </a:pPr>
            <a:r>
              <a:rPr sz="2000"/>
              <a:t>Before you build your own, open this worked example and render it:</a:t>
            </a:r>
          </a:p>
          <a:p>
            <a:pPr lvl="0" indent="0" marL="1270000">
              <a:buNone/>
            </a:pPr>
            <a:r>
              <a:rPr sz="2000" b="1">
                <a:hlinkClick r:id="rId4"/>
                <a:latin typeface="Courier"/>
              </a:rPr>
              <a:t>t_test_report.qmd</a:t>
            </a:r>
            <a:r>
              <a:rPr sz="2000"/>
              <a:t> — the </a:t>
            </a:r>
            <a:r>
              <a:rPr sz="2000" b="1"/>
              <a:t>exact t-test from Worksheet 04</a:t>
            </a:r>
            <a:r>
              <a:rPr sz="2000"/>
              <a:t>, written up as a Quarto report. The t-statistic, </a:t>
            </a:r>
            <a:r>
              <a:rPr sz="2000" i="1"/>
              <a:t>p</a:t>
            </a:r>
            <a:r>
              <a:rPr sz="2000"/>
              <a:t>-value, and group means are dropped straight into the sentences with inline code, and it renders to a clean Word document. That is the payoff of everything in this activity: the analysis you already ran becomes a report that writes its own numbers. Notice you would never copy a single value by hand.</a:t>
            </a:r>
          </a:p>
          <a:p>
            <a:pPr lvl="0" indent="0" marL="0">
              <a:buNone/>
            </a:pPr>
            <a:r>
              <a:rPr b="1"/>
              <a:t>What you need open:</a:t>
            </a:r>
            <a:r>
              <a:rPr/>
              <a:t> Positron, your class project folder (</a:t>
            </a:r>
            <a:r>
              <a:rPr>
                <a:latin typeface="Courier"/>
              </a:rPr>
              <a:t>data/</a:t>
            </a:r>
            <a:r>
              <a:rPr/>
              <a:t>, </a:t>
            </a:r>
            <a:r>
              <a:rPr>
                <a:latin typeface="Courier"/>
              </a:rPr>
              <a:t>documents/</a:t>
            </a:r>
            <a:r>
              <a:rPr/>
              <a:t>, </a:t>
            </a:r>
            <a:r>
              <a:rPr>
                <a:latin typeface="Courier"/>
              </a:rPr>
              <a:t>figures/</a:t>
            </a:r>
            <a:r>
              <a:rPr/>
              <a:t>, </a:t>
            </a:r>
            <a:r>
              <a:rPr>
                <a:latin typeface="Courier"/>
              </a:rPr>
              <a:t>scripts/</a:t>
            </a:r>
            <a:r>
              <a:rPr/>
              <a:t>), and your leaf data in </a:t>
            </a:r>
            <a:r>
              <a:rPr>
                <a:latin typeface="Courier"/>
              </a:rPr>
              <a:t>data/</a:t>
            </a:r>
            <a:r>
              <a:rPr/>
              <a:t>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1 · Make a new Quarto document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 Positron: </a:t>
            </a:r>
            <a:r>
              <a:rPr b="1"/>
              <a:t>File → New File → Quarto Document</a:t>
            </a:r>
            <a:r>
              <a:rPr/>
              <a:t>. Save it right away into your </a:t>
            </a:r>
            <a:r>
              <a:rPr>
                <a:latin typeface="Courier"/>
              </a:rPr>
              <a:t>documents/</a:t>
            </a:r>
            <a:r>
              <a:rPr/>
              <a:t> folder as </a:t>
            </a:r>
            <a:r>
              <a:rPr>
                <a:latin typeface="Courier"/>
              </a:rPr>
              <a:t>my_leaf_report.qmd</a:t>
            </a:r>
            <a:r>
              <a:rPr/>
              <a:t>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A </a:t>
            </a:r>
            <a:r>
              <a:rPr sz="2000">
                <a:latin typeface="Courier"/>
              </a:rPr>
              <a:t>.qmd</a:t>
            </a:r>
            <a:r>
              <a:rPr sz="2000"/>
              <a:t> file is just plain text. You can open it anywhere, and it lives happily inside your project like your scripts do.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2 · Write the YAML front matter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the very top of the file, type this between two lines of three dashes. Use </a:t>
            </a:r>
            <a:r>
              <a:rPr b="1"/>
              <a:t>spaces, never tabs</a:t>
            </a:r>
            <a:r>
              <a:rPr/>
              <a:t>, for the indenting.</a:t>
            </a:r>
          </a:p>
          <a:p>
            <a:pPr lvl="0" indent="0">
              <a:buNone/>
            </a:pPr>
            <a:r>
              <a:rPr>
                <a:solidFill>
                  <a:srgbClr val="AD0000"/>
                </a:solidFill>
                <a:latin typeface="Courier"/>
              </a:rPr>
              <a:t>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title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"Leaf Morphology Report"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author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"Your Name"</a:t>
            </a:r>
            <a:br/>
            <a:r>
              <a:rPr>
                <a:solidFill>
                  <a:srgbClr val="4758AB"/>
                </a:solidFill>
                <a:latin typeface="Courier"/>
              </a:rPr>
              <a:t>date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today</a:t>
            </a:r>
            <a:br/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docx</a:t>
            </a:r>
            <a:br/>
            <a:r>
              <a:rPr>
                <a:solidFill>
                  <a:srgbClr val="AD0000"/>
                </a:solidFill>
                <a:latin typeface="Courier"/>
              </a:rPr>
              <a:t>---</a:t>
            </a:r>
          </a:p>
          <a:p>
            <a:pPr lvl="0" indent="0" marL="0">
              <a:buNone/>
            </a:pPr>
            <a:r>
              <a:rPr/>
              <a:t>Press </a:t>
            </a:r>
            <a:r>
              <a:rPr b="1"/>
              <a:t>Render</a:t>
            </a:r>
            <a:r>
              <a:rPr/>
              <a:t> (Ctrl/Cmd + Shift + K). A blank-ish Word document should open with your title on it. 🎉 You just made a Word file from plain text.</a:t>
            </a:r>
          </a:p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/>
              <a:t>If Render fails, check that both </a:t>
            </a:r>
            <a:r>
              <a:rPr sz="2000">
                <a:latin typeface="Courier"/>
              </a:rPr>
              <a:t>---</a:t>
            </a:r>
            <a:r>
              <a:rPr sz="2000"/>
              <a:t> lines are alone on their own line and that your indenting is spaces.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3 · Add some Markdown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Below the YAML, write a few lines using Markdown symbols: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# Introduction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We measured leaf weight on the **sunny** and **shady** sides of a tree.</a:t>
            </a:r>
            <a:br/>
            <a:br/>
            <a:r>
              <a:rPr>
                <a:solidFill>
                  <a:srgbClr val="20794D"/>
                </a:solidFill>
                <a:latin typeface="Courier"/>
              </a:rPr>
              <a:t>- </a:t>
            </a:r>
            <a:r>
              <a:rPr>
                <a:solidFill>
                  <a:srgbClr val="003B4F"/>
                </a:solidFill>
                <a:latin typeface="Courier"/>
              </a:rPr>
              <a:t>Null hypothesis: no difference between sides</a:t>
            </a:r>
            <a:br/>
            <a:r>
              <a:rPr>
                <a:solidFill>
                  <a:srgbClr val="20794D"/>
                </a:solidFill>
                <a:latin typeface="Courier"/>
              </a:rPr>
              <a:t>- </a:t>
            </a:r>
            <a:r>
              <a:rPr>
                <a:solidFill>
                  <a:srgbClr val="003B4F"/>
                </a:solidFill>
                <a:latin typeface="Courier"/>
              </a:rPr>
              <a:t>Alternate hypothesis: sides differ</a:t>
            </a:r>
          </a:p>
          <a:p>
            <a:pPr lvl="0" indent="0" marL="0">
              <a:buNone/>
            </a:pPr>
            <a:r>
              <a:rPr/>
              <a:t>Render again. Notice the </a:t>
            </a:r>
            <a:r>
              <a:rPr>
                <a:latin typeface="Courier"/>
              </a:rPr>
              <a:t>#</a:t>
            </a:r>
            <a:r>
              <a:rPr/>
              <a:t> became a real heading and the </a:t>
            </a:r>
            <a:r>
              <a:rPr>
                <a:latin typeface="Courier"/>
              </a:rPr>
              <a:t>-</a:t>
            </a:r>
            <a:r>
              <a:rPr/>
              <a:t> became bullets.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4 · Add a code chunk (and name it)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Insert a chunk with </a:t>
            </a:r>
            <a:r>
              <a:rPr b="1"/>
              <a:t>Ctrl/Cmd + Alt + I</a:t>
            </a:r>
            <a:r>
              <a:rPr/>
              <a:t>, then make it load your packages and data. Give it a short </a:t>
            </a:r>
            <a:r>
              <a:rPr b="1"/>
              <a:t>name</a:t>
            </a:r>
            <a:r>
              <a:rPr/>
              <a:t> after </a:t>
            </a:r>
            <a:r>
              <a:rPr>
                <a:latin typeface="Courier"/>
              </a:rPr>
              <a:t>r</a:t>
            </a:r>
            <a:r>
              <a:rPr/>
              <a:t>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#| label: libraries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</a:p>
          <a:p>
            <a:pPr lvl="0" indent="0" marL="0">
              <a:buNone/>
            </a:pPr>
            <a:r>
              <a:rPr/>
              <a:t>Add a second, </a:t>
            </a:r>
            <a:r>
              <a:rPr b="1"/>
              <a:t>uniquely named</a:t>
            </a:r>
            <a:r>
              <a:rPr/>
              <a:t> chunk to read your data: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#| label: load-data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"data/2026_06_25_tree_experiment_raw_data.xlsx"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Render. If it breaks, the message names the chunk — go straight to it.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/>
              <a:t>Same habit as your scripts: </a:t>
            </a:r>
            <a:r>
              <a:rPr sz="2000" b="1"/>
              <a:t>small, uniquely named chunks</a:t>
            </a:r>
            <a:r>
              <a:rPr sz="2000"/>
              <a:t> make errors easy to find. No two chunks can share a name.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5 · Compute a result and drop it into a sentence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Add a chunk that calculates the group means: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#| label: means</a:t>
            </a:r>
            <a:br/>
            <a:r>
              <a:rPr>
                <a:solidFill>
                  <a:srgbClr val="003B4F"/>
                </a:solidFill>
                <a:latin typeface="Courier"/>
              </a:rPr>
              <a:t>summary_df &lt;- 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mean_wt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round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(weight_g, </a:t>
            </a:r>
            <a:r>
              <a:rPr>
                <a:solidFill>
                  <a:srgbClr val="657422"/>
                </a:solidFill>
                <a:latin typeface="Courier"/>
              </a:rPr>
              <a:t>na.rm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TRUE</a:t>
            </a:r>
            <a:r>
              <a:rPr>
                <a:solidFill>
                  <a:srgbClr val="003B4F"/>
                </a:solidFill>
                <a:latin typeface="Courier"/>
              </a:rPr>
              <a:t>),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mean_shady &lt;- summary_df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mean_wt[summary_df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side </a:t>
            </a:r>
            <a:r>
              <a:rPr>
                <a:solidFill>
                  <a:srgbClr val="5E5E5E"/>
                </a:solidFill>
                <a:latin typeface="Courier"/>
              </a:rPr>
              <a:t>==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"shady"</a:t>
            </a:r>
            <a:r>
              <a:rPr>
                <a:solidFill>
                  <a:srgbClr val="003B4F"/>
                </a:solidFill>
                <a:latin typeface="Courier"/>
              </a:rPr>
              <a:t>]</a:t>
            </a:r>
          </a:p>
          <a:p>
            <a:pPr lvl="0" indent="0" marL="0">
              <a:buNone/>
            </a:pPr>
            <a:r>
              <a:rPr/>
              <a:t>Then, in your text, use </a:t>
            </a:r>
            <a:r>
              <a:rPr b="1"/>
              <a:t>inline code</a:t>
            </a:r>
            <a:r>
              <a:rPr/>
              <a:t> to insert the number automatically: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Shady-side leaves averaged </a:t>
            </a:r>
            <a:r>
              <a:rPr>
                <a:solidFill>
                  <a:srgbClr val="5E5E5E"/>
                </a:solidFill>
                <a:latin typeface="Courier"/>
              </a:rPr>
              <a:t>`r mean_shady`</a:t>
            </a:r>
            <a:r>
              <a:rPr>
                <a:solidFill>
                  <a:srgbClr val="003B4F"/>
                </a:solidFill>
                <a:latin typeface="Courier"/>
              </a:rPr>
              <a:t> g.</a:t>
            </a:r>
          </a:p>
          <a:p>
            <a:pPr lvl="0" indent="0" marL="0">
              <a:buNone/>
            </a:pPr>
            <a:r>
              <a:rPr/>
              <a:t>Render. The real number appears in the sentence — and you never typed it.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6 · Make it look professional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Now upgrade your YAML to match the downloaded template so the report gets a table of contents and numbered sections: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docx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toc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true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number-sections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true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fig-width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6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fig-height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  </a:t>
            </a:r>
            <a:r>
              <a:rPr>
                <a:solidFill>
                  <a:srgbClr val="4758AB"/>
                </a:solidFill>
                <a:latin typeface="Courier"/>
              </a:rPr>
              <a:t>fig-format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png</a:t>
            </a:r>
          </a:p>
          <a:p>
            <a:pPr lvl="0" indent="0" marL="0">
              <a:buNone/>
            </a:pPr>
            <a:r>
              <a:rPr/>
              <a:t>Open </a:t>
            </a:r>
            <a:r>
              <a:rPr b="1">
                <a:latin typeface="Courier"/>
              </a:rPr>
              <a:t>leaf_report_template.qmd</a:t>
            </a:r>
            <a:r>
              <a:rPr/>
              <a:t> side by side. Copy in its </a:t>
            </a:r>
            <a:r>
              <a:rPr>
                <a:latin typeface="Courier"/>
              </a:rPr>
              <a:t>summary-table</a:t>
            </a:r>
            <a:r>
              <a:rPr/>
              <a:t> and </a:t>
            </a:r>
            <a:r>
              <a:rPr>
                <a:latin typeface="Courier"/>
              </a:rPr>
              <a:t>leaf-plot</a:t>
            </a:r>
            <a:r>
              <a:rPr/>
              <a:t> chunks so your report has a real table and figure. Render.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Set </a:t>
            </a:r>
            <a:r>
              <a:rPr sz="2000">
                <a:latin typeface="Courier"/>
              </a:rPr>
              <a:t>echo: false</a:t>
            </a:r>
            <a:r>
              <a:rPr sz="2000"/>
              <a:t> in the </a:t>
            </a:r>
            <a:r>
              <a:rPr sz="2000">
                <a:latin typeface="Courier"/>
              </a:rPr>
              <a:t>execute:</a:t>
            </a:r>
            <a:r>
              <a:rPr sz="2000"/>
              <a:t> block (top of the file) to </a:t>
            </a:r>
            <a:r>
              <a:rPr sz="2000" b="1"/>
              <a:t>hide the code</a:t>
            </a:r>
            <a:r>
              <a:rPr sz="2000"/>
              <a:t> so your report shows only results — the way a reader wants it.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Step 7 · One file, three outputs (optional)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Change your </a:t>
            </a:r>
            <a:r>
              <a:rPr>
                <a:latin typeface="Courier"/>
              </a:rPr>
              <a:t>format:</a:t>
            </a:r>
            <a:r>
              <a:rPr/>
              <a:t> block to build a Word file, a web page, and slides — all from the same analysis: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format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docx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html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  <a:br/>
            <a:r>
              <a:rPr>
                <a:solidFill>
                  <a:srgbClr val="657422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pptx</a:t>
            </a:r>
            <a:r>
              <a:rPr b="1">
                <a:solidFill>
                  <a:srgbClr val="003B4F"/>
                </a:solidFill>
                <a:latin typeface="Courier"/>
              </a:rPr>
              <a:t>:</a:t>
            </a:r>
            <a:r>
              <a:rPr>
                <a:solidFill>
                  <a:srgbClr val="657422"/>
                </a:solidFill>
                <a:latin typeface="Courier"/>
              </a:rPr>
              <a:t> default</a:t>
            </a:r>
          </a:p>
          <a:p>
            <a:pPr lvl="0" indent="0" marL="0">
              <a:buNone/>
            </a:pPr>
            <a:r>
              <a:rPr/>
              <a:t>Render. Three documents, zero extra work.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Activity 4.5 — Build Your First Quarto Report</dc:title>
  <dc:creator>Bill Perry</dc:creator>
  <cp:keywords/>
  <dc:description>Follow-along activity paralleling the Quarto lecture. Students create a .qmd file, add YAML, Markdown, and named code chunks, and render the leaf analysis to a Word document using the provided template.</dc:description>
  <dcterms:created xsi:type="dcterms:W3CDTF">2026-07-06T00:31:42Z</dcterms:created>
  <dcterms:modified xsi:type="dcterms:W3CDTF">2026-07-06T00:31:42Z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5</vt:lpwstr>
  </property>
  <property fmtid="{D5CDD505-2E9C-101B-9397-08002B2CF9AE}" pid="14" name="resources">
    <vt:lpwstr/>
  </property>
  <property fmtid="{D5CDD505-2E9C-101B-9397-08002B2CF9AE}" pid="15" name="subtitle">
    <vt:lpwstr>Turn your leaf analysis into a professional Word document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3</vt:lpwstr>
  </property>
</Properties>
</file>