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84"/>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10" Type="http://schemas.openxmlformats.org/officeDocument/2006/relationships/viewProps" Target="viewProps.xml" /><Relationship Id="rId9" Type="http://schemas.openxmlformats.org/officeDocument/2006/relationships/presProps" Target="presProps.xml" /><Relationship Id="rId1" Type="http://schemas.openxmlformats.org/officeDocument/2006/relationships/slideMaster" Target="slideMasters/slideMaster1.xml" /><Relationship Id="rId12" Type="http://schemas.openxmlformats.org/officeDocument/2006/relationships/tableStyles" Target="tableStyles.xml" /><Relationship Id="rId11"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lstStyle>
            <a:lvl1pPr marL="230188" indent="-230188">
              <a:tabLst/>
              <a:defRPr sz="2000"/>
            </a:lvl1pPr>
            <a:lvl2pPr marL="514350" indent="-284163">
              <a:spcBef>
                <a:spcPts val="0"/>
              </a:spcBef>
              <a:tabLst/>
              <a:defRPr sz="2000"/>
            </a:lvl2pPr>
            <a:lvl3pPr marL="692150" indent="-177800">
              <a:spcBef>
                <a:spcPts val="0"/>
              </a:spcBef>
              <a:tabLst/>
              <a:defRPr sz="1600"/>
            </a:lvl3pPr>
            <a:lvl4pPr marL="914400" indent="-222250">
              <a:spcBef>
                <a:spcPts val="0"/>
              </a:spcBef>
              <a:tabLst/>
              <a:defRPr sz="1600"/>
            </a:lvl4pPr>
            <a:lvl5pPr marL="1146175" indent="-231775">
              <a:spcBef>
                <a:spcPts val="0"/>
              </a:spcBef>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1A1A2E"/>
          </a:solidFill>
        </p:spPr>
        <p:txBody>
          <a:bodyPr/>
          <a:lstStyle>
            <a:lvl1pPr algn="l">
              <a:defRPr b="0">
                <a:solidFill>
                  <a:srgbClr val="F4CD54"/>
                </a:solidFill>
              </a:defRPr>
            </a:lvl1pPr>
          </a:lstStyle>
          <a:p>
            <a:r>
              <a:rPr lang="en-US" dirty="0"/>
              <a:t>Click to edit Master title style</a:t>
            </a:r>
          </a:p>
        </p:txBody>
      </p:sp>
      <p:sp>
        <p:nvSpPr>
          <p:cNvPr id="3" name="Content Placeholder 2"/>
          <p:cNvSpPr>
            <a:spLocks noGrp="1"/>
          </p:cNvSpPr>
          <p:nvPr>
            <p:ph sz="half" idx="1"/>
          </p:nvPr>
        </p:nvSpPr>
        <p:spPr>
          <a:xfrm>
            <a:off x="9041" y="662663"/>
            <a:ext cx="4201332" cy="3818173"/>
          </a:xfrm>
        </p:spPr>
        <p:txBody>
          <a:bodyPr/>
          <a:lstStyle>
            <a:lvl1pPr marL="230188" indent="-230188">
              <a:tabLst/>
              <a:defRPr sz="2000"/>
            </a:lvl1pPr>
            <a:lvl2pPr marL="460375" indent="-230188">
              <a:tabLst/>
              <a:defRPr sz="1800"/>
            </a:lvl2pPr>
            <a:lvl3pPr marL="630238" indent="-169863">
              <a:tabLst/>
              <a:defRPr sz="1600"/>
            </a:lvl3pPr>
            <a:lvl4pPr marL="914400" indent="-284163">
              <a:tabLst/>
              <a:defRPr sz="1600"/>
            </a:lvl4pPr>
            <a:lvl5pPr marL="1146175" indent="-231775">
              <a:tabLst/>
              <a:defRPr sz="16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02258" y="662664"/>
            <a:ext cx="4418308" cy="3818172"/>
          </a:xfrm>
        </p:spPr>
        <p:txBody>
          <a:bodyPr/>
          <a:lstStyle>
            <a:lvl1pPr marL="342900" indent="-342900">
              <a:defRPr lang="en-US" sz="2000" kern="1200" dirty="0">
                <a:solidFill>
                  <a:schemeClr val="tx1"/>
                </a:solidFill>
                <a:latin typeface="+mn-lt"/>
                <a:ea typeface="+mn-ea"/>
                <a:cs typeface="+mn-cs"/>
              </a:defRPr>
            </a:lvl1pPr>
            <a:lvl2pPr marL="515937" indent="-285750">
              <a:defRPr lang="en-US" sz="1800" kern="1200" dirty="0">
                <a:solidFill>
                  <a:schemeClr val="tx1"/>
                </a:solidFill>
                <a:latin typeface="+mn-lt"/>
                <a:ea typeface="+mn-ea"/>
                <a:cs typeface="+mn-cs"/>
              </a:defRPr>
            </a:lvl2pPr>
            <a:lvl3pPr marL="746125" indent="-285750">
              <a:defRPr lang="en-US" sz="1600" kern="1200" dirty="0">
                <a:solidFill>
                  <a:schemeClr val="tx1"/>
                </a:solidFill>
                <a:latin typeface="+mn-lt"/>
                <a:ea typeface="+mn-ea"/>
                <a:cs typeface="+mn-cs"/>
              </a:defRPr>
            </a:lvl3pPr>
            <a:lvl4pPr marL="915987" indent="-285750">
              <a:defRPr lang="en-US" sz="1600" kern="1200" dirty="0">
                <a:solidFill>
                  <a:schemeClr val="tx1"/>
                </a:solidFill>
                <a:latin typeface="+mn-lt"/>
                <a:ea typeface="+mn-ea"/>
                <a:cs typeface="+mn-cs"/>
              </a:defRPr>
            </a:lvl4pPr>
            <a:lvl5pPr marL="1200150" indent="-285750">
              <a:defRPr lang="en-US" sz="16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3514" y="823389"/>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6/28/26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6/28/26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6/28/26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139485" y="2822226"/>
            <a:ext cx="8756541" cy="1945037"/>
          </a:xfrm>
        </p:spPr>
        <p:txBody>
          <a:bodyPr/>
          <a:lstStyle>
            <a:lvl1pPr>
              <a:defRPr sz="20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1A1A2E"/>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6/28/26</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4CD54"/>
          </a:solidFill>
          <a:latin typeface="+mj-lt"/>
          <a:ea typeface="+mj-ea"/>
          <a:cs typeface="+mj-cs"/>
        </a:defRPr>
      </a:lvl1pPr>
    </p:titleStyle>
    <p:bodyStyle>
      <a:lvl1pPr algn="l" defTabSz="342900" eaLnBrk="1" hangingPunct="1" indent="-342900" latinLnBrk="0" marL="342900" rtl="0">
        <a:spcBef>
          <a:spcPts val="0"/>
        </a:spcBef>
        <a:buFont typeface="Arial"/>
        <a:buChar char="•"/>
        <a:defRPr kern="1200" sz="20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20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r4ds.hadley.nz/"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Do Shady Leaves Weigh More? A Two-Sample t-Test</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A reproducible write-up of the Worksheet 04 analysis</a:t>
            </a:r>
            <a:br/>
            <a:br/>
            <a:r>
              <a:rPr/>
              <a:t>Your Name Here</a:t>
            </a:r>
          </a:p>
        </p:txBody>
      </p:sp>
      <p:sp>
        <p:nvSpPr>
          <p:cNvPr id="4" name="Date Placeholder 3"/>
          <p:cNvSpPr>
            <a:spLocks noGrp="1"/>
          </p:cNvSpPr>
          <p:nvPr>
            <p:ph idx="10" sz="half" type="dt"/>
          </p:nvPr>
        </p:nvSpPr>
        <p:spPr/>
        <p:txBody>
          <a:bodyPr/>
          <a:lstStyle/>
          <a:p>
            <a:pPr lvl="0" indent="0" marL="0">
              <a:buNone/>
            </a:pPr>
            <a:r>
              <a:rPr/>
              <a:t>2026-07-05</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Introduction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indent="0" marL="0">
                  <a:buNone/>
                </a:pPr>
                <a:r>
                  <a:rPr/>
                  <a:t>Leaves on the </a:t>
                </a:r>
                <a:r>
                  <a:rPr b="1"/>
                  <a:t>shady</a:t>
                </a:r>
                <a:r>
                  <a:rPr/>
                  <a:t> side of a tree may grow larger and heavier to capture more of the limited light beneath the canopy. We measured the weight (g) of ten leaves from each side of a tree and tested whether mean leaf weight differs between sides.</a:t>
                </a:r>
              </a:p>
              <a:p>
                <a:pPr lvl="0"/>
                <a:r>
                  <a:rPr b="1"/>
                  <a:t>Null hypothesis (H₀):</a:t>
                </a:r>
                <a:r>
                  <a:rPr/>
                  <a:t> </a:t>
                </a:r>
                <a14:m>
                  <m:oMath xmlns:m="http://schemas.openxmlformats.org/officeDocument/2006/math">
                    <m:sSub>
                      <m:e>
                        <m:r>
                          <m:t>μ</m:t>
                        </m:r>
                      </m:e>
                      <m:sub>
                        <m:r>
                          <m:t>s</m:t>
                        </m:r>
                        <m:r>
                          <m:t>h</m:t>
                        </m:r>
                        <m:r>
                          <m:t>a</m:t>
                        </m:r>
                        <m:r>
                          <m:t>d</m:t>
                        </m:r>
                        <m:r>
                          <m:t>y</m:t>
                        </m:r>
                      </m:sub>
                    </m:sSub>
                    <m:r>
                      <m:rPr>
                        <m:sty m:val="p"/>
                      </m:rPr>
                      <m:t>=</m:t>
                    </m:r>
                    <m:sSub>
                      <m:e>
                        <m:r>
                          <m:t>μ</m:t>
                        </m:r>
                      </m:e>
                      <m:sub>
                        <m:r>
                          <m:t>s</m:t>
                        </m:r>
                        <m:r>
                          <m:t>u</m:t>
                        </m:r>
                        <m:r>
                          <m:t>n</m:t>
                        </m:r>
                        <m:r>
                          <m:t>n</m:t>
                        </m:r>
                        <m:r>
                          <m:t>y</m:t>
                        </m:r>
                      </m:sub>
                    </m:sSub>
                  </m:oMath>
                </a14:m>
                <a:r>
                  <a:rPr/>
                  <a:t> — no difference in mean weight</a:t>
                </a:r>
              </a:p>
              <a:p>
                <a:pPr lvl="0"/>
                <a:r>
                  <a:rPr b="1"/>
                  <a:t>Alternate hypothesis (Hₐ):</a:t>
                </a:r>
                <a:r>
                  <a:rPr/>
                  <a:t> </a:t>
                </a:r>
                <a14:m>
                  <m:oMath xmlns:m="http://schemas.openxmlformats.org/officeDocument/2006/math">
                    <m:sSub>
                      <m:e>
                        <m:r>
                          <m:t>μ</m:t>
                        </m:r>
                      </m:e>
                      <m:sub>
                        <m:r>
                          <m:t>s</m:t>
                        </m:r>
                        <m:r>
                          <m:t>h</m:t>
                        </m:r>
                        <m:r>
                          <m:t>a</m:t>
                        </m:r>
                        <m:r>
                          <m:t>d</m:t>
                        </m:r>
                        <m:r>
                          <m:t>y</m:t>
                        </m:r>
                      </m:sub>
                    </m:sSub>
                    <m:r>
                      <m:rPr>
                        <m:sty m:val="p"/>
                      </m:rPr>
                      <m:t>≠</m:t>
                    </m:r>
                    <m:sSub>
                      <m:e>
                        <m:r>
                          <m:t>μ</m:t>
                        </m:r>
                      </m:e>
                      <m:sub>
                        <m:r>
                          <m:t>s</m:t>
                        </m:r>
                        <m:r>
                          <m:t>u</m:t>
                        </m:r>
                        <m:r>
                          <m:t>n</m:t>
                        </m:r>
                        <m:r>
                          <m:t>n</m:t>
                        </m:r>
                        <m:r>
                          <m:t>y</m:t>
                        </m:r>
                      </m:sub>
                    </m:sSub>
                  </m:oMath>
                </a14:m>
                <a:r>
                  <a:rPr/>
                  <a:t> — the means differ</a:t>
                </a:r>
              </a:p>
              <a:p>
                <a:pPr lvl="0" indent="0" marL="0">
                  <a:buNone/>
                </a:pPr>
                <a:r>
                  <a:rPr/>
                  <a:t>We used a two-tailed test at </a:t>
                </a:r>
                <a14:m>
                  <m:oMath xmlns:m="http://schemas.openxmlformats.org/officeDocument/2006/math">
                    <m:r>
                      <m:t>α</m:t>
                    </m:r>
                    <m:r>
                      <m:rPr>
                        <m:sty m:val="p"/>
                      </m:rPr>
                      <m:t>=</m:t>
                    </m:r>
                    <m:r>
                      <m:t>0.05</m:t>
                    </m:r>
                  </m:oMath>
                </a14:m>
                <a:r>
                  <a:rPr/>
                  <a:t>.</a:t>
                </a:r>
              </a:p>
            </p:txBody>
          </p:sp>
        </mc:Choice>
      </mc:AlternateContent>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Methods</a:t>
            </a:r>
          </a:p>
        </p:txBody>
      </p:sp>
      <p:sp>
        <p:nvSpPr>
          <p:cNvPr id="3" name="Content Placeholder 2"/>
          <p:cNvSpPr>
            <a:spLocks noGrp="1"/>
          </p:cNvSpPr>
          <p:nvPr>
            <p:ph idx="1"/>
          </p:nvPr>
        </p:nvSpPr>
        <p:spPr/>
        <p:txBody>
          <a:bodyPr/>
          <a:lstStyle/>
          <a:p>
            <a:pPr lvl="0" indent="0" marL="0">
              <a:buNone/>
            </a:pPr>
            <a:r>
              <a:rPr/>
              <a:t>We compared the two sides with a </a:t>
            </a:r>
            <a:r>
              <a:rPr b="1"/>
              <a:t>Welch’s two-sample t-test</a:t>
            </a:r>
            <a:r>
              <a:rPr/>
              <a:t> (</a:t>
            </a:r>
            <a:r>
              <a:rPr>
                <a:latin typeface="Courier"/>
              </a:rPr>
              <a:t>var.equal = FALSE</a:t>
            </a:r>
            <a:r>
              <a:rPr/>
              <a:t>), which does not assume equal variances. Before testing we checked normality within each group with a Shapiro–Wilk test. All analysis was done in R with the tidyverse, and this report was produced in Quarto so that every value below is computed directly from the raw data.</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Results</a:t>
            </a:r>
          </a:p>
        </p:txBody>
      </p:sp>
      <p:graphicFrame>
        <p:nvGraphicFramePr>
          <p:cNvPr id="6" name="Content Placeholder 5"/>
          <p:cNvGraphicFramePr>
            <a:graphicFrameLocks noGrp="1"/>
          </p:cNvGraphicFramePr>
          <p:nvPr>
            <p:ph idx="1"/>
          </p:nvPr>
        </p:nvGraphicFramePr>
        <p:xfrm>
          <a:off x="0" y="609600"/>
          <a:ext cx="9080500" cy="3403600"/>
        </p:xfrm>
        <a:graphic>
          <a:graphicData uri="http://schemas.openxmlformats.org/drawingml/2006/table">
            <a:tbl>
              <a:tblPr firstRow="1" bandRow="1">
                <a:tableStyleId>{5C22544A-7EE6-4342-B048-85BDC9FD1C3A}</a:tableStyleId>
              </a:tblPr>
              <a:tblGrid>
                <a:gridCol w="1816100"/>
                <a:gridCol w="1816100"/>
                <a:gridCol w="1816100"/>
                <a:gridCol w="1816100"/>
                <a:gridCol w="1816100"/>
              </a:tblGrid>
              <a:tr h="0">
                <a:tc>
                  <a:txBody>
                    <a:bodyPr/>
                    <a:lstStyle/>
                    <a:p>
                      <a:pPr lvl="0" indent="0" marL="0" algn="l">
                        <a:buNone/>
                      </a:pPr>
                      <a:r>
                        <a:rPr/>
                        <a:t>side</a:t>
                      </a:r>
                    </a:p>
                  </a:txBody>
                  <a:tcPr/>
                </a:tc>
                <a:tc>
                  <a:txBody>
                    <a:bodyPr/>
                    <a:lstStyle/>
                    <a:p>
                      <a:pPr lvl="0" indent="0" marL="0" algn="r">
                        <a:buNone/>
                      </a:pPr>
                      <a:r>
                        <a:rPr/>
                        <a:t>n</a:t>
                      </a:r>
                    </a:p>
                  </a:txBody>
                  <a:tcPr/>
                </a:tc>
                <a:tc>
                  <a:txBody>
                    <a:bodyPr/>
                    <a:lstStyle/>
                    <a:p>
                      <a:pPr lvl="0" indent="0" marL="0" algn="r">
                        <a:buNone/>
                      </a:pPr>
                      <a:r>
                        <a:rPr/>
                        <a:t>mean_wt</a:t>
                      </a:r>
                    </a:p>
                  </a:txBody>
                  <a:tcPr/>
                </a:tc>
                <a:tc>
                  <a:txBody>
                    <a:bodyPr/>
                    <a:lstStyle/>
                    <a:p>
                      <a:pPr lvl="0" indent="0" marL="0" algn="r">
                        <a:buNone/>
                      </a:pPr>
                      <a:r>
                        <a:rPr/>
                        <a:t>sd_wt</a:t>
                      </a:r>
                    </a:p>
                  </a:txBody>
                  <a:tcPr/>
                </a:tc>
                <a:tc>
                  <a:txBody>
                    <a:bodyPr/>
                    <a:lstStyle/>
                    <a:p>
                      <a:pPr lvl="0" indent="0" marL="0" algn="r">
                        <a:buNone/>
                      </a:pPr>
                      <a:r>
                        <a:rPr/>
                        <a:t>se_wt</a:t>
                      </a:r>
                    </a:p>
                  </a:txBody>
                  <a:tcPr/>
                </a:tc>
              </a:tr>
              <a:tr h="0">
                <a:tc>
                  <a:txBody>
                    <a:bodyPr/>
                    <a:lstStyle/>
                    <a:p>
                      <a:pPr lvl="0" indent="0" marL="0" algn="l">
                        <a:buNone/>
                      </a:pPr>
                      <a:r>
                        <a:rPr/>
                        <a:t>shady</a:t>
                      </a:r>
                    </a:p>
                  </a:txBody>
                </a:tc>
                <a:tc>
                  <a:txBody>
                    <a:bodyPr/>
                    <a:lstStyle/>
                    <a:p>
                      <a:pPr lvl="0" indent="0" marL="0" algn="r">
                        <a:buNone/>
                      </a:pPr>
                      <a:r>
                        <a:rPr/>
                        <a:t>10</a:t>
                      </a:r>
                    </a:p>
                  </a:txBody>
                </a:tc>
                <a:tc>
                  <a:txBody>
                    <a:bodyPr/>
                    <a:lstStyle/>
                    <a:p>
                      <a:pPr lvl="0" indent="0" marL="0" algn="r">
                        <a:buNone/>
                      </a:pPr>
                      <a:r>
                        <a:rPr/>
                        <a:t>7.8</a:t>
                      </a:r>
                    </a:p>
                  </a:txBody>
                </a:tc>
                <a:tc>
                  <a:txBody>
                    <a:bodyPr/>
                    <a:lstStyle/>
                    <a:p>
                      <a:pPr lvl="0" indent="0" marL="0" algn="r">
                        <a:buNone/>
                      </a:pPr>
                      <a:r>
                        <a:rPr/>
                        <a:t>1.03</a:t>
                      </a:r>
                    </a:p>
                  </a:txBody>
                </a:tc>
                <a:tc>
                  <a:txBody>
                    <a:bodyPr/>
                    <a:lstStyle/>
                    <a:p>
                      <a:pPr lvl="0" indent="0" marL="0" algn="r">
                        <a:buNone/>
                      </a:pPr>
                      <a:r>
                        <a:rPr/>
                        <a:t>0.33</a:t>
                      </a:r>
                    </a:p>
                  </a:txBody>
                </a:tc>
              </a:tr>
              <a:tr h="0">
                <a:tc>
                  <a:txBody>
                    <a:bodyPr/>
                    <a:lstStyle/>
                    <a:p>
                      <a:pPr lvl="0" indent="0" marL="0" algn="l">
                        <a:buNone/>
                      </a:pPr>
                      <a:r>
                        <a:rPr/>
                        <a:t>sunny</a:t>
                      </a:r>
                    </a:p>
                  </a:txBody>
                </a:tc>
                <a:tc>
                  <a:txBody>
                    <a:bodyPr/>
                    <a:lstStyle/>
                    <a:p>
                      <a:pPr lvl="0" indent="0" marL="0" algn="r">
                        <a:buNone/>
                      </a:pPr>
                      <a:r>
                        <a:rPr/>
                        <a:t>10</a:t>
                      </a:r>
                    </a:p>
                  </a:txBody>
                </a:tc>
                <a:tc>
                  <a:txBody>
                    <a:bodyPr/>
                    <a:lstStyle/>
                    <a:p>
                      <a:pPr lvl="0" indent="0" marL="0" algn="r">
                        <a:buNone/>
                      </a:pPr>
                      <a:r>
                        <a:rPr/>
                        <a:t>3.8</a:t>
                      </a:r>
                    </a:p>
                  </a:txBody>
                </a:tc>
                <a:tc>
                  <a:txBody>
                    <a:bodyPr/>
                    <a:lstStyle/>
                    <a:p>
                      <a:pPr lvl="0" indent="0" marL="0" algn="r">
                        <a:buNone/>
                      </a:pPr>
                      <a:r>
                        <a:rPr/>
                        <a:t>0.79</a:t>
                      </a:r>
                    </a:p>
                  </a:txBody>
                </a:tc>
                <a:tc>
                  <a:txBody>
                    <a:bodyPr/>
                    <a:lstStyle/>
                    <a:p>
                      <a:pPr lvl="0" indent="0" marL="0" algn="r">
                        <a:buNone/>
                      </a:pPr>
                      <a:r>
                        <a:rPr/>
                        <a:t>0.25</a:t>
                      </a:r>
                    </a:p>
                  </a:txBody>
                </a:tc>
              </a:tr>
            </a:tbl>
          </a:graphicData>
        </a:graphic>
      </p:graphicFrame>
      <p:sp>
        <p:nvSpPr>
          <p:cNvPr id="1" name="TextBox 3"/>
          <p:cNvSpPr txBox="1"/>
          <p:nvPr>
            <p:ph idx="1"/>
          </p:nvPr>
        </p:nvSpPr>
        <p:spPr>
          <a:xfrm>
            <a:off x="0" y="4013200"/>
            <a:ext cx="9080500" cy="508000"/>
          </a:xfrm>
          <a:prstGeom prst="rect">
            <a:avLst/>
          </a:prstGeom>
          <a:noFill/>
        </p:spPr>
        <p:txBody>
          <a:bodyPr/>
          <a:lstStyle/>
          <a:p>
            <a:pPr lvl="0" indent="0" marL="0" algn="ctr">
              <a:buNone/>
            </a:pPr>
            <a:r>
              <a:rPr/>
              <a:t>Table 1. Leaf weight (g) by side of tree (mean, SD, SE).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2" sz="half" type="body"/>
          </p:nvPr>
        </p:nvSpPr>
        <p:spPr/>
        <p:txBody>
          <a:bodyPr/>
          <a:lstStyle/>
          <a:p>
            <a:pPr lvl="0" indent="0" marL="0">
              <a:buNone/>
            </a:pPr>
            <a:r>
              <a:rPr/>
              <a:t>Shady-side leaves were significantly </a:t>
            </a:r>
            <a:r>
              <a:rPr b="1"/>
              <a:t>heavier</a:t>
            </a:r>
            <a:r>
              <a:rPr/>
              <a:t> than sunny-side leaves (Welch’s two-sample t-test: t(16.8) = 9.73, </a:t>
            </a:r>
            <a:r>
              <a:rPr i="1"/>
              <a:t>p</a:t>
            </a:r>
            <a:r>
              <a:rPr/>
              <a:t> = 2.5^{-8}). Mean ± SE weight was 7.8 ± 0.33 g for shady leaves and 3.8 ± 0.25 g for sunny leaves.</a:t>
            </a:r>
          </a:p>
          <a:p>
            <a:pPr lvl="0" indent="0" marL="1270000">
              <a:buNone/>
            </a:pPr>
            <a:r>
              <a:rPr sz="2000" b="1"/>
              <a:t>Note</a:t>
            </a:r>
          </a:p>
          <a:p>
            <a:pPr lvl="0" indent="0" marL="1270000">
              <a:buNone/>
            </a:pPr>
            <a:r>
              <a:rPr sz="2000"/>
              <a:t>Every statistic in that sentence — t, df, </a:t>
            </a:r>
            <a:r>
              <a:rPr sz="2000" i="1"/>
              <a:t>p</a:t>
            </a:r>
            <a:r>
              <a:rPr sz="2000"/>
              <a:t>, and both means ± SE — was inserted with inline code such as </a:t>
            </a:r>
            <a:r>
              <a:rPr sz="2000">
                <a:latin typeface="Courier"/>
              </a:rPr>
              <a:t>9.73</a:t>
            </a:r>
            <a:r>
              <a:rPr sz="2000"/>
              <a:t>. If a leaf measurement changed, you would fix the data file, press </a:t>
            </a:r>
            <a:r>
              <a:rPr sz="2000" b="1"/>
              <a:t>Render</a:t>
            </a:r>
            <a:r>
              <a:rPr sz="2000"/>
              <a:t>, and the sentence would rewrite itself. In a plain script you would retype all of these by hand.</a:t>
            </a:r>
          </a:p>
        </p:txBody>
      </p:sp>
      <p:pic>
        <p:nvPicPr>
          <p:cNvPr descr="t_test_report_files/figure-pptx/boxplot-1.png" id="0" name="Picture 1"/>
          <p:cNvPicPr>
            <a:picLocks noGrp="1" noChangeAspect="1"/>
          </p:cNvPicPr>
          <p:nvPr/>
        </p:nvPicPr>
        <p:blipFill>
          <a:blip r:embed="rId2"/>
          <a:stretch>
            <a:fillRect/>
          </a:stretch>
        </p:blipFill>
        <p:spPr bwMode="auto">
          <a:xfrm>
            <a:off x="3340100" y="2819400"/>
            <a:ext cx="2336800" cy="1435100"/>
          </a:xfrm>
          <a:prstGeom prst="rect">
            <a:avLst/>
          </a:prstGeom>
          <a:noFill/>
          <a:ln w="9525">
            <a:noFill/>
            <a:headEnd/>
            <a:tailEnd/>
          </a:ln>
        </p:spPr>
      </p:pic>
      <p:sp>
        <p:nvSpPr>
          <p:cNvPr id="1" name="TextBox 3"/>
          <p:cNvSpPr txBox="1"/>
          <p:nvPr>
            <p:ph idx="1"/>
          </p:nvPr>
        </p:nvSpPr>
        <p:spPr>
          <a:xfrm>
            <a:off x="127000" y="4254500"/>
            <a:ext cx="8750300" cy="508000"/>
          </a:xfrm>
          <a:prstGeom prst="rect">
            <a:avLst/>
          </a:prstGeom>
          <a:noFill/>
        </p:spPr>
        <p:txBody>
          <a:bodyPr/>
          <a:lstStyle/>
          <a:p>
            <a:pPr lvl="0" indent="0" marL="0" algn="ctr">
              <a:buNone/>
            </a:pPr>
            <a:r>
              <a:rPr/>
              <a:t>Figure 1. Leaf weight by side of tree. Points show individual leaves; the test result is printed in the subtitle.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Conclusion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indent="0" marL="0">
                  <a:buNone/>
                </a:pPr>
                <a:r>
                  <a:rPr/>
                  <a:t>At </a:t>
                </a:r>
                <a14:m>
                  <m:oMath xmlns:m="http://schemas.openxmlformats.org/officeDocument/2006/math">
                    <m:r>
                      <m:t>α</m:t>
                    </m:r>
                    <m:r>
                      <m:rPr>
                        <m:sty m:val="p"/>
                      </m:rPr>
                      <m:t>=</m:t>
                    </m:r>
                    <m:r>
                      <m:t>0.05</m:t>
                    </m:r>
                  </m:oMath>
                </a14:m>
                <a:r>
                  <a:rPr/>
                  <a:t> we </a:t>
                </a:r>
                <a:r>
                  <a:rPr b="1"/>
                  <a:t>reject the null hypothesis</a:t>
                </a:r>
                <a:r>
                  <a:rPr/>
                  <a:t>: mean leaf weight differs between the sunny and shady sides of the tree, with shady leaves heavier. This matches the biological prediction that shade leaves grow larger to capture more of the limited light. </a:t>
                </a:r>
                <a:r>
                  <a:rPr i="1"/>
                  <a:t>(Add a sentence of your own interpretation here.)</a:t>
                </a:r>
              </a:p>
            </p:txBody>
          </p:sp>
        </mc:Choice>
      </mc:AlternateContent>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References</a:t>
            </a:r>
          </a:p>
        </p:txBody>
      </p:sp>
      <p:sp>
        <p:nvSpPr>
          <p:cNvPr id="3" name="Content Placeholder 2"/>
          <p:cNvSpPr>
            <a:spLocks noGrp="1"/>
          </p:cNvSpPr>
          <p:nvPr>
            <p:ph idx="1"/>
          </p:nvPr>
        </p:nvSpPr>
        <p:spPr/>
        <p:txBody>
          <a:bodyPr/>
          <a:lstStyle/>
          <a:p>
            <a:pPr lvl="0"/>
            <a:r>
              <a:rPr/>
              <a:t>Whitlock, M. &amp; Schluter, D. </a:t>
            </a:r>
            <a:r>
              <a:rPr i="1"/>
              <a:t>The Analysis of Biological Data</a:t>
            </a:r>
            <a:r>
              <a:rPr/>
              <a:t> (2nd ed.).</a:t>
            </a:r>
          </a:p>
          <a:p>
            <a:pPr lvl="0"/>
            <a:r>
              <a:rPr/>
              <a:t>Wickham, H. </a:t>
            </a:r>
            <a:r>
              <a:rPr i="1"/>
              <a:t>R for Data Science (2nd ed.)</a:t>
            </a:r>
            <a:r>
              <a:rPr/>
              <a:t> — </a:t>
            </a:r>
            <a:r>
              <a:rPr>
                <a:hlinkClick r:id="rId2"/>
              </a:rPr>
              <a:t>https://r4ds.hadley.nz/</a:t>
            </a:r>
          </a:p>
        </p:txBody>
      </p:sp>
    </p:spTree>
  </p:cSld>
</p:sld>
</file>

<file path=ppt/theme/theme1.xml><?xml version="1.0" encoding="utf-8"?>
<a:theme xmlns:a="http://schemas.openxmlformats.org/drawingml/2006/main" name="UMD Biostatistics">
  <a:themeElements>
    <a:clrScheme name="UMD">
      <a:dk1>
        <a:sysClr val="windowText" lastClr="000000"/>
      </a:dk1>
      <a:lt1>
        <a:sysClr val="window" lastClr="FFFFFF"/>
      </a:lt1>
      <a:dk2>
        <a:srgbClr val="4A4A4A"/>
      </a:dk2>
      <a:lt2>
        <a:srgbClr val="F0F4F8"/>
      </a:lt2>
      <a:accent1>
        <a:srgbClr val="F4CD54"/>
      </a:accent1>
      <a:accent2>
        <a:srgbClr val="002147"/>
      </a:accent2>
      <a:accent3>
        <a:srgbClr val="0072B2"/>
      </a:accent3>
      <a:accent4>
        <a:srgbClr val="009E73"/>
      </a:accent4>
      <a:accent5>
        <a:srgbClr val="E69F00"/>
      </a:accent5>
      <a:accent6>
        <a:srgbClr val="56B4E9"/>
      </a:accent6>
      <a:hlink>
        <a:srgbClr val="0563C1"/>
      </a:hlink>
      <a:folHlink>
        <a:srgbClr val="1A1A2E"/>
      </a:folHlink>
    </a:clrScheme>
    <a:fontScheme name="UMD">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M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Cambria</vt:lpstr>
      <vt:lpstr>UMD Biostatistics</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Shady Leaves Weigh More? A Two-Sample t-Test</dc:title>
  <dc:creator>Your Name Here</dc:creator>
  <cp:keywords/>
  <dcterms:created xsi:type="dcterms:W3CDTF">2026-07-06T00:31:37Z</dcterms:created>
  <dcterms:modified xsi:type="dcterms:W3CDTF">2026-07-06T00:31:37Z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date">
    <vt:lpwstr>2026-07-05</vt:lpwstr>
  </property>
  <property fmtid="{D5CDD505-2E9C-101B-9397-08002B2CF9AE}" pid="6" name="engines">
    <vt:lpwstr/>
  </property>
  <property fmtid="{D5CDD505-2E9C-101B-9397-08002B2CF9AE}" pid="7" name="execute">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labels">
    <vt:lpwstr/>
  </property>
  <property fmtid="{D5CDD505-2E9C-101B-9397-08002B2CF9AE}" pid="12" name="order">
    <vt:lpwstr>5</vt:lpwstr>
  </property>
  <property fmtid="{D5CDD505-2E9C-101B-9397-08002B2CF9AE}" pid="13" name="resources">
    <vt:lpwstr/>
  </property>
  <property fmtid="{D5CDD505-2E9C-101B-9397-08002B2CF9AE}" pid="14" name="subtitle">
    <vt:lpwstr>A reproducible write-up of the Worksheet 04 analysis</vt:lpwstr>
  </property>
  <property fmtid="{D5CDD505-2E9C-101B-9397-08002B2CF9AE}" pid="15" name="toc-title">
    <vt:lpwstr>Table of contents</vt:lpwstr>
  </property>
  <property fmtid="{D5CDD505-2E9C-101B-9397-08002B2CF9AE}" pid="16" name="week">
    <vt:lpwstr>3</vt:lpwstr>
  </property>
</Properties>
</file>