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6" Type="http://schemas.openxmlformats.org/officeDocument/2006/relationships/viewProps" Target="viewProps.xml" /><Relationship Id="rId2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28" Type="http://schemas.openxmlformats.org/officeDocument/2006/relationships/tableStyles" Target="tableStyles.xml" /><Relationship Id="rId27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regression_analysis_report.qmd" TargetMode="External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regression_analysis_script.R" TargetMode="External" /><Relationship Id="rId3" Type="http://schemas.openxmlformats.org/officeDocument/2006/relationships/hyperlink" Target="regression_analysis_report.qmd" TargetMode="External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posit.co/resources/cheatsheets/" TargetMode="External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Worksheet 05 — Linear Regression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Building a calibration curve to predict leaf area from paper tracing mass</a:t>
            </a:r>
            <a:br/>
            <a:br/>
            <a:r>
              <a:rPr/>
              <a:t>Bill Perry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2026-07-05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6 · Extract the calibration equation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Pull intercept and slope from the model 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a_intercept &lt;- </a:t>
            </a:r>
            <a:r>
              <a:rPr>
                <a:solidFill>
                  <a:srgbClr val="4758AB"/>
                </a:solidFill>
                <a:latin typeface="Courier"/>
              </a:rPr>
              <a:t>coef</a:t>
            </a:r>
            <a:r>
              <a:rPr>
                <a:solidFill>
                  <a:srgbClr val="003B4F"/>
                </a:solidFill>
                <a:latin typeface="Courier"/>
              </a:rPr>
              <a:t>(paper_lm_model)[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]</a:t>
            </a:r>
            <a:br/>
            <a:r>
              <a:rPr>
                <a:solidFill>
                  <a:srgbClr val="003B4F"/>
                </a:solidFill>
                <a:latin typeface="Courier"/>
              </a:rPr>
              <a:t>b_slope     &lt;- </a:t>
            </a:r>
            <a:r>
              <a:rPr>
                <a:solidFill>
                  <a:srgbClr val="4758AB"/>
                </a:solidFill>
                <a:latin typeface="Courier"/>
              </a:rPr>
              <a:t>coef</a:t>
            </a:r>
            <a:r>
              <a:rPr>
                <a:solidFill>
                  <a:srgbClr val="003B4F"/>
                </a:solidFill>
                <a:latin typeface="Courier"/>
              </a:rPr>
              <a:t>(paper_lm_model)[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]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"Intercept (a) ="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(a_intercept, </a:t>
            </a:r>
            <a:r>
              <a:rPr>
                <a:solidFill>
                  <a:srgbClr val="AD0000"/>
                </a:solidFill>
                <a:latin typeface="Courier"/>
              </a:rPr>
              <a:t>4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"cm²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"Slope (b)     ="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(b_slope,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"cm²/g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Write the calibration equation for predicting area from mass:</a:t>
            </a:r>
          </a:p>
          <a:p>
            <a:pPr lvl="0" indent="0">
              <a:buNone/>
            </a:pPr>
            <a:r>
              <a:rPr>
                <a:latin typeface="Courier"/>
              </a:rPr>
              <a:t>area_cm2 = _____ × mass_g + _____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Use the equation by hand to predict the area of a paper tracing that weighs 0.120 g. Show your work:</a:t>
            </a:r>
          </a:p>
          <a:p>
            <a:pPr lvl="0" indent="0">
              <a:buNone/>
            </a:pPr>
            <a:r>
              <a:rPr>
                <a:latin typeface="Courier"/>
              </a:rPr>
              <a:t>area = _____ × 0.120 + _____
     = _____  cm²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7 · Extract and interpret R²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🔮 </a:t>
            </a:r>
            <a:r>
              <a:rPr sz="2000" b="1"/>
              <a:t>Predict first:</a:t>
            </a:r>
            <a:r>
              <a:rPr sz="2000"/>
              <a:t> For uniform paper, predict R² — near 0, 0.5, or 1? Write your guess before you run it.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Pull R-squared from the model summary 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r2_val &lt;- </a:t>
            </a:r>
            <a:r>
              <a:rPr>
                <a:solidFill>
                  <a:srgbClr val="4758AB"/>
                </a:solidFill>
                <a:latin typeface="Courier"/>
              </a:rPr>
              <a:t>summary</a:t>
            </a:r>
            <a:r>
              <a:rPr>
                <a:solidFill>
                  <a:srgbClr val="003B4F"/>
                </a:solidFill>
                <a:latin typeface="Courier"/>
              </a:rPr>
              <a:t>(paper_lm_model)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r.squared</a:t>
            </a:r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"R² ="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(r2_val, </a:t>
            </a:r>
            <a:r>
              <a:rPr>
                <a:solidFill>
                  <a:srgbClr val="AD0000"/>
                </a:solidFill>
                <a:latin typeface="Courier"/>
              </a:rPr>
              <a:t>6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What does R² = 0.9999 mean in plain language for our calibration?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In ecology, you might see regression results with R² = 0.45. Is that a useful result? What does it mean?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</a:t>
            </a:r>
          </a:p>
          <a:p>
            <a:pPr lvl="0" indent="0" marL="1270000">
              <a:buNone/>
            </a:pPr>
            <a:r>
              <a:rPr sz="2000"/>
              <a:t>📖 </a:t>
            </a:r>
            <a:r>
              <a:rPr sz="2000" b="1"/>
              <a:t>Whitlock &amp; Schluter §17.4 p. 555:</a:t>
            </a:r>
            <a:r>
              <a:rPr sz="2000"/>
              <a:t> </a:t>
            </a:r>
            <a:r>
              <a:rPr sz="2000" i="1"/>
              <a:t>“R² measures the fraction of variation in Y that is explained by X.”</a:t>
            </a:r>
            <a:r>
              <a:rPr sz="2000"/>
              <a:t> A high R² indicates a tight fit; a low R² indicates high scatter around the line — but a low R² does not mean the relationship is not real or useful.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sz="2000" b="1"/>
              <a:t>🧩 Chunk 3 — Visualize &amp; check assumptions </a:t>
            </a:r>
            <a:r>
              <a:rPr sz="2000" b="1" i="1"/>
              <a:t>(after lecture Chunk 3)</a:t>
            </a:r>
          </a:p>
          <a:p>
            <a:pPr lvl="0" indent="0" marL="1270000">
              <a:buNone/>
            </a:pPr>
            <a:r>
              <a:rPr sz="2000"/>
              <a:t>Parts 8–10: plot the curve, then check the residual and QQ/Shapiro assumptions.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8 · Plot the calibration curve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Regression line with 95% confidence band 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calibration_plot &lt;- paper_df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mass_g,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area_cm2))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1.8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geom_smooth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method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"lm"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  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"steelblue"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"lightblue"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title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"Paper Calibration Curve"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subtitle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paste0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"area = 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(b_slope,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           </a:t>
            </a:r>
            <a:r>
              <a:rPr>
                <a:solidFill>
                  <a:srgbClr val="20794D"/>
                </a:solidFill>
                <a:latin typeface="Courier"/>
              </a:rPr>
              <a:t>" × mass + 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(a_intercept,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           </a:t>
            </a:r>
            <a:r>
              <a:rPr>
                <a:solidFill>
                  <a:srgbClr val="20794D"/>
                </a:solidFill>
                <a:latin typeface="Courier"/>
              </a:rPr>
              <a:t>"  |  R² = 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(r2_val, </a:t>
            </a:r>
            <a:r>
              <a:rPr>
                <a:solidFill>
                  <a:srgbClr val="AD0000"/>
                </a:solidFill>
                <a:latin typeface="Courier"/>
              </a:rPr>
              <a:t>4</a:t>
            </a:r>
            <a:r>
              <a:rPr>
                <a:solidFill>
                  <a:srgbClr val="003B4F"/>
                </a:solidFill>
                <a:latin typeface="Courier"/>
              </a:rPr>
              <a:t>)),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x   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"Paper Mass (g)"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   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"Area (cm²)"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calibration_plot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Where is the shaded confidence band </a:t>
            </a:r>
            <a:r>
              <a:rPr i="1"/>
              <a:t>narrowest</a:t>
            </a:r>
            <a:r>
              <a:rPr/>
              <a:t>? Where is it </a:t>
            </a:r>
            <a:r>
              <a:rPr i="1"/>
              <a:t>widest</a:t>
            </a:r>
            <a:r>
              <a:rPr/>
              <a:t>? Why does the width vary?</a:t>
            </a:r>
          </a:p>
          <a:p>
            <a:pPr lvl="0" indent="0">
              <a:buNone/>
            </a:pPr>
            <a:r>
              <a:rPr>
                <a:latin typeface="Courier"/>
              </a:rPr>
              <a:t>Narrowest at:
Widest at:
Why it varies: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Save the plot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ggsave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"figures/paper_calibration_curve.png"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plot   =</a:t>
            </a:r>
            <a:r>
              <a:rPr>
                <a:solidFill>
                  <a:srgbClr val="003B4F"/>
                </a:solidFill>
                <a:latin typeface="Courier"/>
              </a:rPr>
              <a:t> calibration_plot,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width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height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units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"in"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dpi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300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9 · Check assumptions — residual plot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🔮 </a:t>
            </a:r>
            <a:r>
              <a:rPr sz="2000" b="1"/>
              <a:t>Predict first:</a:t>
            </a:r>
            <a:r>
              <a:rPr sz="2000"/>
              <a:t> If the line fits well, what should the residuals-vs-fitted plot look like — a flat random cloud, a curve, or a funnel? Predict, then run.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Add fitted values and residuals to the data 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paper_resid_df &lt;- paper_df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fitted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fitted</a:t>
            </a:r>
            <a:r>
              <a:rPr>
                <a:solidFill>
                  <a:srgbClr val="003B4F"/>
                </a:solidFill>
                <a:latin typeface="Courier"/>
              </a:rPr>
              <a:t>(paper_lm_model),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residuals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residuals</a:t>
            </a:r>
            <a:r>
              <a:rPr>
                <a:solidFill>
                  <a:srgbClr val="003B4F"/>
                </a:solidFill>
                <a:latin typeface="Courier"/>
              </a:rPr>
              <a:t>(paper_lm_model)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Residuals vs Fitted — checks linearity and equal variance</a:t>
            </a:r>
            <a:br/>
            <a:r>
              <a:rPr>
                <a:solidFill>
                  <a:srgbClr val="003B4F"/>
                </a:solidFill>
                <a:latin typeface="Courier"/>
              </a:rPr>
              <a:t>resid_09_plot &lt;- paper_resid_df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fitted,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residuals))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0.5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geom_hline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yintercept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linetype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"dashed"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"red"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"Residuals vs Fitted Values"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x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"Fitted Values (cm²)"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"Residuals (cm²)"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resid_09_plot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Describe the residual plot. Do the points form a random cloud around zero, or is there a pattern?</a:t>
            </a:r>
          </a:p>
          <a:p>
            <a:pPr lvl="0" indent="0">
              <a:buNone/>
            </a:pPr>
            <a:r>
              <a:rPr>
                <a:latin typeface="Courier"/>
              </a:rPr>
              <a:t>Pattern or random cloud?:
Any evidence of non-linearity (curved pattern)?  Y / N
Any evidence of unequal variance (funnel shape)?  Y / N</a:t>
            </a:r>
          </a:p>
          <a:p>
            <a:pPr lvl="0" indent="0" marL="1270000">
              <a:buNone/>
            </a:pPr>
            <a:r>
              <a:rPr sz="2000"/>
              <a:t>⚠️ </a:t>
            </a:r>
            <a:r>
              <a:rPr sz="2000" b="1"/>
              <a:t>Watch out!</a:t>
            </a:r>
            <a:r>
              <a:rPr sz="2000"/>
              <a:t> A funnel shape (residuals getting larger at higher fitted values) means variance is </a:t>
            </a:r>
            <a:r>
              <a:rPr sz="2000" i="1"/>
              <a:t>not</a:t>
            </a:r>
            <a:r>
              <a:rPr sz="2000"/>
              <a:t> constant — a violation of the equal variance assumption. A curved pattern means the relationship is not linear.</a:t>
            </a:r>
          </a:p>
          <a:p>
            <a:pPr lvl="0" indent="0" marL="1270000">
              <a:buNone/>
            </a:pPr>
            <a:r>
              <a:rPr sz="2000"/>
              <a:t>📖 </a:t>
            </a:r>
            <a:r>
              <a:rPr sz="2000" b="1"/>
              <a:t>Whitlock &amp; Schluter §17.5 p. 559 (Figure 17.5-4):</a:t>
            </a:r>
            <a:r>
              <a:rPr sz="2000"/>
              <a:t> </a:t>
            </a:r>
            <a:r>
              <a:rPr sz="2000" i="1"/>
              <a:t>“A residual plot should show a roughly symmetric cloud of points with no pattern.”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10 · Check assumptions — QQ plot and Shapiro-Wilk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QQ plot of residuals — checks normality assumption 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qq_resid_09_plot &lt;- paper_resid_df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sample =</a:t>
            </a:r>
            <a:r>
              <a:rPr>
                <a:solidFill>
                  <a:srgbClr val="003B4F"/>
                </a:solidFill>
                <a:latin typeface="Courier"/>
              </a:rPr>
              <a:t> residuals))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stat_qq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stat_qq_line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"red"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linewidth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0.8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"Normal QQ Plot of Residuals"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x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"Theoretical Quantiles"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"Sample Quantiles"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qq_resid_09_plot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Shapiro-Wilk test on residuals — NOT on raw data 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shapiro.test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residuals</a:t>
            </a:r>
            <a:r>
              <a:rPr>
                <a:solidFill>
                  <a:srgbClr val="003B4F"/>
                </a:solidFill>
                <a:latin typeface="Courier"/>
              </a:rPr>
              <a:t>(paper_lm_model))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Record the Shapiro-Wilk result:</a:t>
            </a:r>
          </a:p>
          <a:p>
            <a:pPr lvl="0" indent="0">
              <a:buNone/>
            </a:pPr>
            <a:r>
              <a:rPr>
                <a:latin typeface="Courier"/>
              </a:rPr>
              <a:t>W = _____   p = _____
Decision (normal / not normal):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An important distinction — in regression, normality is checked on the </a:t>
            </a:r>
            <a:r>
              <a:rPr b="1"/>
              <a:t>residuals</a:t>
            </a:r>
            <a:r>
              <a:rPr/>
              <a:t>, not on Y or X directly. Why does that matter?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sz="2000" b="1"/>
              <a:t>🧩 Chunk 4 — Predict &amp; report </a:t>
            </a:r>
            <a:r>
              <a:rPr sz="2000" b="1" i="1"/>
              <a:t>(after lecture Chunk 4)</a:t>
            </a:r>
          </a:p>
          <a:p>
            <a:pPr lvl="0" indent="0" marL="1270000">
              <a:buNone/>
            </a:pPr>
            <a:r>
              <a:rPr sz="2000"/>
              <a:t>Parts 11–12: predict leaf area from tracing mass, then write the results paragraph.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11 · Predict leaf area from tracing mass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🔮 </a:t>
            </a:r>
            <a:r>
              <a:rPr sz="2000" b="1"/>
              <a:t>Predict first:</a:t>
            </a:r>
            <a:r>
              <a:rPr sz="2000"/>
              <a:t> sunny tracing 0.092 g, shady 0.138 g. Which predicts the larger area? Does that match “shady leaves are bigger”? Predict before running.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Method 1 — Direct calculation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Direct calculation using the calibration equation 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mass_sunny &lt;- </a:t>
            </a:r>
            <a:r>
              <a:rPr>
                <a:solidFill>
                  <a:srgbClr val="AD0000"/>
                </a:solidFill>
                <a:latin typeface="Courier"/>
              </a:rPr>
              <a:t>0.092</a:t>
            </a:r>
            <a:r>
              <a:rPr>
                <a:solidFill>
                  <a:srgbClr val="003B4F"/>
                </a:solidFill>
                <a:latin typeface="Courier"/>
              </a:rPr>
              <a:t>   </a:t>
            </a:r>
            <a:r>
              <a:rPr>
                <a:solidFill>
                  <a:srgbClr val="5E5E5E"/>
                </a:solidFill>
                <a:latin typeface="Courier"/>
              </a:rPr>
              <a:t># g — example sunny leaf tracing</a:t>
            </a:r>
            <a:br/>
            <a:r>
              <a:rPr>
                <a:solidFill>
                  <a:srgbClr val="003B4F"/>
                </a:solidFill>
                <a:latin typeface="Courier"/>
              </a:rPr>
              <a:t>mass_shady &lt;- </a:t>
            </a:r>
            <a:r>
              <a:rPr>
                <a:solidFill>
                  <a:srgbClr val="AD0000"/>
                </a:solidFill>
                <a:latin typeface="Courier"/>
              </a:rPr>
              <a:t>0.138</a:t>
            </a:r>
            <a:r>
              <a:rPr>
                <a:solidFill>
                  <a:srgbClr val="003B4F"/>
                </a:solidFill>
                <a:latin typeface="Courier"/>
              </a:rPr>
              <a:t>   </a:t>
            </a:r>
            <a:r>
              <a:rPr>
                <a:solidFill>
                  <a:srgbClr val="5E5E5E"/>
                </a:solidFill>
                <a:latin typeface="Courier"/>
              </a:rPr>
              <a:t># g — example shady leaf tracing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area_sunny &lt;- b_slope </a:t>
            </a:r>
            <a:r>
              <a:rPr>
                <a:solidFill>
                  <a:srgbClr val="5E5E5E"/>
                </a:solidFill>
                <a:latin typeface="Courier"/>
              </a:rPr>
              <a:t>*</a:t>
            </a:r>
            <a:r>
              <a:rPr>
                <a:solidFill>
                  <a:srgbClr val="003B4F"/>
                </a:solidFill>
                <a:latin typeface="Courier"/>
              </a:rPr>
              <a:t> mass_sunny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r>
              <a:rPr>
                <a:solidFill>
                  <a:srgbClr val="003B4F"/>
                </a:solidFill>
                <a:latin typeface="Courier"/>
              </a:rPr>
              <a:t> a_intercept</a:t>
            </a:r>
            <a:br/>
            <a:r>
              <a:rPr>
                <a:solidFill>
                  <a:srgbClr val="003B4F"/>
                </a:solidFill>
                <a:latin typeface="Courier"/>
              </a:rPr>
              <a:t>area_shady &lt;- b_slope </a:t>
            </a:r>
            <a:r>
              <a:rPr>
                <a:solidFill>
                  <a:srgbClr val="5E5E5E"/>
                </a:solidFill>
                <a:latin typeface="Courier"/>
              </a:rPr>
              <a:t>*</a:t>
            </a:r>
            <a:r>
              <a:rPr>
                <a:solidFill>
                  <a:srgbClr val="003B4F"/>
                </a:solidFill>
                <a:latin typeface="Courier"/>
              </a:rPr>
              <a:t> mass_shady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r>
              <a:rPr>
                <a:solidFill>
                  <a:srgbClr val="003B4F"/>
                </a:solidFill>
                <a:latin typeface="Courier"/>
              </a:rPr>
              <a:t> a_intercept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"Sunny tracing:"</a:t>
            </a:r>
            <a:r>
              <a:rPr>
                <a:solidFill>
                  <a:srgbClr val="003B4F"/>
                </a:solidFill>
                <a:latin typeface="Courier"/>
              </a:rPr>
              <a:t>, mass_sunny, </a:t>
            </a:r>
            <a:r>
              <a:rPr>
                <a:solidFill>
                  <a:srgbClr val="20794D"/>
                </a:solidFill>
                <a:latin typeface="Courier"/>
              </a:rPr>
              <a:t>"g →"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(area_sunny,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"cm²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"Shady tracing:"</a:t>
            </a:r>
            <a:r>
              <a:rPr>
                <a:solidFill>
                  <a:srgbClr val="003B4F"/>
                </a:solidFill>
                <a:latin typeface="Courier"/>
              </a:rPr>
              <a:t>, mass_shady, </a:t>
            </a:r>
            <a:r>
              <a:rPr>
                <a:solidFill>
                  <a:srgbClr val="20794D"/>
                </a:solidFill>
                <a:latin typeface="Courier"/>
              </a:rPr>
              <a:t>"g →"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(area_shady,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"cm²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Does the shady leaf have a larger predicted area? In Worksheet 04 we found shady leaves were significantly </a:t>
            </a:r>
            <a:r>
              <a:rPr i="1"/>
              <a:t>heavier</a:t>
            </a:r>
            <a:r>
              <a:rPr/>
              <a:t>. Does a larger predicted area match that finding? What does this tell you about the relationship between leaf weight and leaf area?</a:t>
            </a:r>
          </a:p>
          <a:p>
            <a:pPr lvl="0" indent="0">
              <a:buNone/>
            </a:pPr>
            <a:r>
              <a:rPr>
                <a:latin typeface="Courier"/>
              </a:rPr>
              <a:t>Sunny predicted area:
Shady predicted area:
Larger side:
Does larger area match the heavier weight from Worksheet 04?  Y / N
What does this tell you about the relationship between weight and area in leaves?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Method 2 — Using </a:t>
            </a:r>
            <a:r>
              <a:rPr b="1">
                <a:latin typeface="Courier"/>
              </a:rPr>
              <a:t>predict()</a:t>
            </a:r>
            <a:r>
              <a:rPr b="1"/>
              <a:t> with intervals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predict() gives uncertainty around predictions 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new_masses &lt;- </a:t>
            </a:r>
            <a:r>
              <a:rPr>
                <a:solidFill>
                  <a:srgbClr val="4758AB"/>
                </a:solidFill>
                <a:latin typeface="Courier"/>
              </a:rPr>
              <a:t>tibble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mass_g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0.092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0.138</a:t>
            </a:r>
            <a:r>
              <a:rPr>
                <a:solidFill>
                  <a:srgbClr val="003B4F"/>
                </a:solidFill>
                <a:latin typeface="Courier"/>
              </a:rPr>
              <a:t>))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95% confidence interval for the MEAN area</a:t>
            </a:r>
            <a:br/>
            <a:r>
              <a:rPr>
                <a:solidFill>
                  <a:srgbClr val="4758AB"/>
                </a:solidFill>
                <a:latin typeface="Courier"/>
              </a:rPr>
              <a:t>predict</a:t>
            </a:r>
            <a:r>
              <a:rPr>
                <a:solidFill>
                  <a:srgbClr val="003B4F"/>
                </a:solidFill>
                <a:latin typeface="Courier"/>
              </a:rPr>
              <a:t>(paper_lm_model,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</a:t>
            </a:r>
            <a:r>
              <a:rPr>
                <a:solidFill>
                  <a:srgbClr val="657422"/>
                </a:solidFill>
                <a:latin typeface="Courier"/>
              </a:rPr>
              <a:t>newdata  =</a:t>
            </a:r>
            <a:r>
              <a:rPr>
                <a:solidFill>
                  <a:srgbClr val="003B4F"/>
                </a:solidFill>
                <a:latin typeface="Courier"/>
              </a:rPr>
              <a:t> new_masses,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</a:t>
            </a:r>
            <a:r>
              <a:rPr>
                <a:solidFill>
                  <a:srgbClr val="657422"/>
                </a:solidFill>
                <a:latin typeface="Courier"/>
              </a:rPr>
              <a:t>interval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"confidence"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as_tibble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mass_g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0.092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0.138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657422"/>
                </a:solidFill>
                <a:latin typeface="Courier"/>
              </a:rPr>
              <a:t>.before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95% prediction interval for a SINGLE observation</a:t>
            </a:r>
            <a:br/>
            <a:r>
              <a:rPr>
                <a:solidFill>
                  <a:srgbClr val="4758AB"/>
                </a:solidFill>
                <a:latin typeface="Courier"/>
              </a:rPr>
              <a:t>predict</a:t>
            </a:r>
            <a:r>
              <a:rPr>
                <a:solidFill>
                  <a:srgbClr val="003B4F"/>
                </a:solidFill>
                <a:latin typeface="Courier"/>
              </a:rPr>
              <a:t>(paper_lm_model,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</a:t>
            </a:r>
            <a:r>
              <a:rPr>
                <a:solidFill>
                  <a:srgbClr val="657422"/>
                </a:solidFill>
                <a:latin typeface="Courier"/>
              </a:rPr>
              <a:t>newdata  =</a:t>
            </a:r>
            <a:r>
              <a:rPr>
                <a:solidFill>
                  <a:srgbClr val="003B4F"/>
                </a:solidFill>
                <a:latin typeface="Courier"/>
              </a:rPr>
              <a:t> new_masses,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</a:t>
            </a:r>
            <a:r>
              <a:rPr>
                <a:solidFill>
                  <a:srgbClr val="657422"/>
                </a:solidFill>
                <a:latin typeface="Courier"/>
              </a:rPr>
              <a:t>interval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"prediction"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as_tibble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mass_g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0.092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0.138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657422"/>
                </a:solidFill>
                <a:latin typeface="Courier"/>
              </a:rPr>
              <a:t>.before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The prediction interval is wider than the confidence interval. In your own words, explain why — what additional source of uncertainty does a prediction interval capture?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</a:t>
            </a:r>
          </a:p>
          <a:p>
            <a:pPr lvl="0" indent="0" marL="1270000">
              <a:buNone/>
            </a:pPr>
            <a:r>
              <a:rPr sz="2000"/>
              <a:t>📖 </a:t>
            </a:r>
            <a:r>
              <a:rPr sz="2000" b="1"/>
              <a:t>Whitlock &amp; Schluter §17.2 p. 549:</a:t>
            </a:r>
            <a:r>
              <a:rPr sz="2000"/>
              <a:t> </a:t>
            </a:r>
            <a:r>
              <a:rPr sz="2000" i="1"/>
              <a:t>“Confidence bands measure the precision of the predicted mean Y for each value of X. Prediction intervals measure the precision of the predicted single Y-values for each X.”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12 · Write a scientific results paragraph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Write a complete results paragraph using the information below. Follow the format from Lecture 05.</a:t>
            </a:r>
          </a:p>
          <a:p>
            <a:pPr lvl="0" indent="0" marL="0">
              <a:buNone/>
            </a:pPr>
            <a:r>
              <a:rPr b="1"/>
              <a:t>Information to include:</a:t>
            </a:r>
            <a:r>
              <a:rPr/>
              <a:t> - What the regression tested - F-statistic, df₁, df₂, and p-value (from the F-statistic line in </a:t>
            </a:r>
            <a:r>
              <a:rPr>
                <a:latin typeface="Courier"/>
              </a:rPr>
              <a:t>summary()</a:t>
            </a:r>
            <a:r>
              <a:rPr/>
              <a:t>) - R² - The calibration equation (slope and intercept) - 95% confidence interval for the slope (use </a:t>
            </a:r>
            <a:r>
              <a:rPr>
                <a:latin typeface="Courier"/>
              </a:rPr>
              <a:t>confint(paper_lm_model)</a:t>
            </a:r>
            <a:r>
              <a:rPr/>
              <a:t>) - Brief mention of assumption checks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Get the 95% CI for the slope -------------------------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confint</a:t>
            </a:r>
            <a:r>
              <a:rPr>
                <a:solidFill>
                  <a:srgbClr val="003B4F"/>
                </a:solidFill>
                <a:latin typeface="Courier"/>
              </a:rPr>
              <a:t>(paper_lm_model)</a:t>
            </a:r>
          </a:p>
          <a:p>
            <a:pPr lvl="0" indent="0">
              <a:buNone/>
            </a:pPr>
            <a:r>
              <a:rPr>
                <a:latin typeface="Courier"/>
              </a:rPr>
              <a:t>Write your results paragraph here:</a:t>
            </a:r>
          </a:p>
          <a:p>
            <a:pPr lvl="0" indent="0" marL="1270000">
              <a:buNone/>
            </a:pPr>
            <a:r>
              <a:rPr sz="2000" b="1"/>
              <a:t>✍️ Now put it in a report</a:t>
            </a:r>
          </a:p>
          <a:p>
            <a:pPr lvl="0" indent="0" marL="1270000">
              <a:buNone/>
            </a:pPr>
            <a:r>
              <a:rPr sz="2000"/>
              <a:t>Open </a:t>
            </a:r>
            <a:r>
              <a:rPr sz="2000" b="1">
                <a:hlinkClick r:id="rId2"/>
                <a:latin typeface="Courier"/>
              </a:rPr>
              <a:t>regression_analysis_report.qmd</a:t>
            </a:r>
            <a:r>
              <a:rPr sz="2000"/>
              <a:t>. Its Discussion section already pulls the slope, R², and </a:t>
            </a:r>
            <a:r>
              <a:rPr sz="2000" i="1"/>
              <a:t>p</a:t>
            </a:r>
            <a:r>
              <a:rPr sz="2000"/>
              <a:t>-value into the sentences with inline code. Paste your results paragraph in, press </a:t>
            </a:r>
            <a:r>
              <a:rPr sz="2000" b="1"/>
              <a:t>Render</a:t>
            </a:r>
            <a:r>
              <a:rPr sz="2000"/>
              <a:t>, and you have a Word document — no numbers copied by hand.</a:t>
            </a: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13 · Review and checkpoint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At this point you should be able to:</a:t>
            </a:r>
          </a:p>
          <a:p>
            <a:pPr lvl="0"/>
            <a:r>
              <a:rPr/>
              <a:t>☐ Identify the response (Y) and explanatory (X) variables for a regression problem</a:t>
            </a:r>
          </a:p>
          <a:p>
            <a:pPr lvl="0"/>
            <a:r>
              <a:rPr/>
              <a:t>☐ Make a scatter plot and assess linearity visually</a:t>
            </a:r>
          </a:p>
          <a:p>
            <a:pPr lvl="0"/>
            <a:r>
              <a:rPr/>
              <a:t>☐ Fit a linear regression with </a:t>
            </a:r>
            <a:r>
              <a:rPr>
                <a:latin typeface="Courier"/>
              </a:rPr>
              <a:t>lm(Y ~ X, data)</a:t>
            </a:r>
            <a:r>
              <a:rPr/>
              <a:t> and call </a:t>
            </a:r>
            <a:r>
              <a:rPr>
                <a:latin typeface="Courier"/>
              </a:rPr>
              <a:t>summary()</a:t>
            </a:r>
          </a:p>
          <a:p>
            <a:pPr lvl="0"/>
            <a:r>
              <a:rPr/>
              <a:t>☐ Extract slope, intercept, and R² from the model</a:t>
            </a:r>
          </a:p>
          <a:p>
            <a:pPr lvl="0"/>
            <a:r>
              <a:rPr/>
              <a:t>☐ Interpret slope, intercept, t-value, p-value, and R² in biological terms</a:t>
            </a:r>
          </a:p>
          <a:p>
            <a:pPr lvl="0"/>
            <a:r>
              <a:rPr/>
              <a:t>☐ Add fitted values and residuals to a data frame with </a:t>
            </a:r>
            <a:r>
              <a:rPr>
                <a:latin typeface="Courier"/>
              </a:rPr>
              <a:t>fitted()</a:t>
            </a:r>
            <a:r>
              <a:rPr/>
              <a:t> and </a:t>
            </a:r>
            <a:r>
              <a:rPr>
                <a:latin typeface="Courier"/>
              </a:rPr>
              <a:t>residuals()</a:t>
            </a:r>
          </a:p>
          <a:p>
            <a:pPr lvl="0"/>
            <a:r>
              <a:rPr/>
              <a:t>☐ Check the residual vs fitted plot for linearity and equal variance</a:t>
            </a:r>
          </a:p>
          <a:p>
            <a:pPr lvl="0"/>
            <a:r>
              <a:rPr/>
              <a:t>☐ Check the QQ plot and Shapiro-Wilk on </a:t>
            </a:r>
            <a:r>
              <a:rPr b="1"/>
              <a:t>residuals</a:t>
            </a:r>
            <a:r>
              <a:rPr/>
              <a:t> for normality</a:t>
            </a:r>
          </a:p>
          <a:p>
            <a:pPr lvl="0"/>
            <a:r>
              <a:rPr/>
              <a:t>☐ Use </a:t>
            </a:r>
            <a:r>
              <a:rPr>
                <a:latin typeface="Courier"/>
              </a:rPr>
              <a:t>coef(model)</a:t>
            </a:r>
            <a:r>
              <a:rPr/>
              <a:t> to write the prediction equation</a:t>
            </a:r>
          </a:p>
          <a:p>
            <a:pPr lvl="0"/>
            <a:r>
              <a:rPr/>
              <a:t>☐ Use </a:t>
            </a:r>
            <a:r>
              <a:rPr>
                <a:latin typeface="Courier"/>
              </a:rPr>
              <a:t>predict(model, newdata, interval = "prediction")</a:t>
            </a:r>
            <a:r>
              <a:rPr/>
              <a:t> for predictions with uncertainty</a:t>
            </a:r>
          </a:p>
          <a:p>
            <a:pPr lvl="0"/>
            <a:r>
              <a:rPr/>
              <a:t>☐ Write a complete scientific results paragraph with F, df, p, R², and equation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 — before you move on:</a:t>
            </a:r>
            <a:r>
              <a:rPr/>
              <a:t> Run your entire script with </a:t>
            </a:r>
            <a:r>
              <a:rPr b="1"/>
              <a:t>Ctrl/Cmd + Shift + Enter</a:t>
            </a:r>
            <a:r>
              <a:rPr/>
              <a:t>. Does it run from top to bottom without errors?</a:t>
            </a:r>
          </a:p>
          <a:p>
            <a:pPr lvl="0" indent="0">
              <a:buNone/>
            </a:pPr>
            <a:r>
              <a:rPr>
                <a:latin typeface="Courier"/>
              </a:rPr>
              <a:t>Ran cleanly?  Y / N
If not, what error appeared: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Regression — Predicting Leaf Area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Recap from the Quarto intro (Worksheet 4.5)</a:t>
            </a:r>
          </a:p>
          <a:p>
            <a:pPr lvl="0"/>
            <a:r>
              <a:rPr b="1"/>
              <a:t>Quarto</a:t>
            </a:r>
            <a:r>
              <a:rPr/>
              <a:t> — one </a:t>
            </a:r>
            <a:r>
              <a:rPr>
                <a:latin typeface="Courier"/>
              </a:rPr>
              <a:t>.qmd</a:t>
            </a:r>
            <a:r>
              <a:rPr/>
              <a:t> file holds your writing </a:t>
            </a:r>
            <a:r>
              <a:rPr i="1"/>
              <a:t>and</a:t>
            </a:r>
            <a:r>
              <a:rPr/>
              <a:t> your code and renders to Word, HTML, or PowerPoint</a:t>
            </a:r>
          </a:p>
          <a:p>
            <a:pPr lvl="0"/>
            <a:r>
              <a:rPr b="1"/>
              <a:t>Three ingredients</a:t>
            </a:r>
            <a:r>
              <a:rPr/>
              <a:t> — YAML front matter, Markdown text, and uniquely </a:t>
            </a:r>
            <a:r>
              <a:rPr b="1"/>
              <a:t>named</a:t>
            </a:r>
            <a:r>
              <a:rPr/>
              <a:t> code chunks</a:t>
            </a:r>
          </a:p>
          <a:p>
            <a:pPr lvl="0"/>
            <a:r>
              <a:rPr b="1"/>
              <a:t>Reproducibility</a:t>
            </a:r>
            <a:r>
              <a:rPr/>
              <a:t> — every number and figure is </a:t>
            </a:r>
            <a:r>
              <a:rPr i="1"/>
              <a:t>computed</a:t>
            </a:r>
            <a:r>
              <a:rPr/>
              <a:t>, never copied by hand</a:t>
            </a:r>
          </a:p>
          <a:p>
            <a:pPr lvl="0"/>
            <a:r>
              <a:rPr b="1"/>
              <a:t>Inline code</a:t>
            </a:r>
            <a:r>
              <a:rPr/>
              <a:t> — a live result drops straight into a sentence with </a:t>
            </a:r>
            <a:r>
              <a:rPr>
                <a:latin typeface="Courier"/>
              </a:rPr>
              <a:t>`r `</a:t>
            </a:r>
          </a:p>
          <a:p>
            <a:pPr lvl="0"/>
            <a:r>
              <a:rPr b="1"/>
              <a:t>Carried forward (Worksheet 04)</a:t>
            </a:r>
            <a:r>
              <a:rPr/>
              <a:t> — shady leaves were significantly </a:t>
            </a:r>
            <a:r>
              <a:rPr i="1"/>
              <a:t>heavier</a:t>
            </a:r>
            <a:r>
              <a:rPr/>
              <a:t> than sunny leaves (Welch’s t-test, </a:t>
            </a:r>
            <a:r>
              <a:rPr i="1"/>
              <a:t>p</a:t>
            </a:r>
            <a:r>
              <a:rPr/>
              <a:t> &lt; 0.001)</a:t>
            </a:r>
          </a:p>
          <a:p>
            <a:pPr lvl="0"/>
            <a:r>
              <a:rPr b="1"/>
              <a:t>But:</a:t>
            </a:r>
            <a:r>
              <a:rPr/>
              <a:t> weight in grams tells us about </a:t>
            </a:r>
            <a:r>
              <a:rPr i="1"/>
              <a:t>mass</a:t>
            </a:r>
            <a:r>
              <a:rPr/>
              <a:t> — not directly about </a:t>
            </a:r>
            <a:r>
              <a:rPr i="1"/>
              <a:t>leaf surface area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Today’s Objectives</a:t>
            </a:r>
          </a:p>
          <a:p>
            <a:pPr lvl="0" indent="-342900" marL="342900">
              <a:buAutoNum type="arabicPeriod"/>
            </a:pPr>
            <a:r>
              <a:rPr/>
              <a:t>Load and inspect the paper calibration data</a:t>
            </a:r>
          </a:p>
          <a:p>
            <a:pPr lvl="0" indent="-342900" marL="342900">
              <a:buAutoNum type="arabicPeriod"/>
            </a:pPr>
            <a:r>
              <a:rPr/>
              <a:t>Make a scatter plot and visually assess linearity</a:t>
            </a:r>
          </a:p>
          <a:p>
            <a:pPr lvl="0" indent="-342900" marL="342900">
              <a:buAutoNum type="arabicPeriod"/>
            </a:pPr>
            <a:r>
              <a:rPr/>
              <a:t>Fit a linear regression with </a:t>
            </a:r>
            <a:r>
              <a:rPr>
                <a:latin typeface="Courier"/>
              </a:rPr>
              <a:t>lm()</a:t>
            </a:r>
            <a:r>
              <a:rPr/>
              <a:t> and read every line of </a:t>
            </a:r>
            <a:r>
              <a:rPr>
                <a:latin typeface="Courier"/>
              </a:rPr>
              <a:t>summary()</a:t>
            </a:r>
          </a:p>
          <a:p>
            <a:pPr lvl="0" indent="-342900" marL="342900">
              <a:buAutoNum type="arabicPeriod"/>
            </a:pPr>
            <a:r>
              <a:rPr/>
              <a:t>Extract slope, intercept, and R² from the model</a:t>
            </a:r>
          </a:p>
          <a:p>
            <a:pPr lvl="0" indent="-342900" marL="342900">
              <a:buAutoNum type="arabicPeriod"/>
            </a:pPr>
            <a:r>
              <a:rPr/>
              <a:t>Check all four regression assumptions (linearity, equal variance, normality of residuals)</a:t>
            </a:r>
          </a:p>
          <a:p>
            <a:pPr lvl="0" indent="-342900" marL="342900">
              <a:buAutoNum type="arabicPeriod"/>
            </a:pPr>
            <a:r>
              <a:rPr/>
              <a:t>Use the calibration equation to </a:t>
            </a:r>
            <a:r>
              <a:rPr b="1"/>
              <a:t>predict leaf area</a:t>
            </a:r>
            <a:r>
              <a:rPr/>
              <a:t> from a tracing mass</a:t>
            </a:r>
          </a:p>
          <a:p>
            <a:pPr lvl="0" indent="-342900" marL="342900">
              <a:buAutoNum type="arabicPeriod"/>
            </a:pPr>
            <a:r>
              <a:rPr/>
              <a:t>Use </a:t>
            </a:r>
            <a:r>
              <a:rPr>
                <a:latin typeface="Courier"/>
              </a:rPr>
              <a:t>predict()</a:t>
            </a:r>
            <a:r>
              <a:rPr/>
              <a:t> with confidence and prediction intervals</a:t>
            </a:r>
          </a:p>
          <a:p>
            <a:pPr lvl="0" indent="-342900" marL="342900">
              <a:buAutoNum type="arabicPeriod"/>
            </a:pPr>
            <a:r>
              <a:rPr/>
              <a:t>Write a complete results paragraph following W&amp;S Chapter 17 conventions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sz="2000" b="1"/>
              <a:t>How to use this worksheet</a:t>
            </a:r>
          </a:p>
          <a:p>
            <a:pPr lvl="0"/>
            <a:r>
              <a:rPr sz="2000"/>
              <a:t>Work through each part in order. Type the code into a new R script in Positron and run it line by line.</a:t>
            </a:r>
          </a:p>
          <a:p>
            <a:pPr lvl="1"/>
            <a:r>
              <a:rPr sz="2000"/>
              <a:t>Code blocks marked </a:t>
            </a:r>
            <a:r>
              <a:rPr sz="2000" b="1"/>
              <a:t>▶ Run this</a:t>
            </a:r>
            <a:r>
              <a:rPr sz="2000"/>
              <a:t> should be executed as written.</a:t>
            </a:r>
          </a:p>
          <a:p>
            <a:pPr lvl="1"/>
            <a:r>
              <a:rPr sz="2000"/>
              <a:t>Blocks marked </a:t>
            </a:r>
            <a:r>
              <a:rPr sz="2000" b="1"/>
              <a:t>✏️ Your turn</a:t>
            </a:r>
            <a:r>
              <a:rPr sz="2000"/>
              <a:t> ask you to write, modify, or interpret.</a:t>
            </a:r>
          </a:p>
          <a:p>
            <a:pPr lvl="1"/>
            <a:r>
              <a:rPr sz="2000"/>
              <a:t>The </a:t>
            </a:r>
            <a:r>
              <a:rPr sz="2000" b="1"/>
              <a:t>Going further</a:t>
            </a:r>
            <a:r>
              <a:rPr sz="2000"/>
              <a:t> section is optional.</a:t>
            </a:r>
          </a:p>
          <a:p>
            <a:pPr lvl="0" indent="0" marL="1270000">
              <a:buNone/>
            </a:pPr>
            <a:r>
              <a:rPr sz="2000" b="1"/>
              <a:t>🔮 Predict before you run — and type, don’t paste</a:t>
            </a:r>
          </a:p>
          <a:p>
            <a:pPr lvl="0" indent="0" marL="1270000">
              <a:buNone/>
            </a:pPr>
            <a:r>
              <a:rPr sz="2000"/>
              <a:t>Before each </a:t>
            </a:r>
            <a:r>
              <a:rPr sz="2000" b="1"/>
              <a:t>▶ Run this</a:t>
            </a:r>
            <a:r>
              <a:rPr sz="2000"/>
              <a:t> block, cover the output and </a:t>
            </a:r>
            <a:r>
              <a:rPr sz="2000" i="1"/>
              <a:t>predict</a:t>
            </a:r>
            <a:r>
              <a:rPr sz="2000"/>
              <a:t> what R will print. Then type the code yourself. Two reasons:</a:t>
            </a:r>
          </a:p>
          <a:p>
            <a:pPr lvl="0"/>
            <a:r>
              <a:rPr sz="2000" b="1"/>
              <a:t>Predicting makes it stick.</a:t>
            </a:r>
            <a:r>
              <a:rPr sz="2000"/>
              <a:t> Guessing the slope, R², or a residual pattern forces you to retrieve the idea — being surprised is when it sinks in.</a:t>
            </a:r>
          </a:p>
          <a:p>
            <a:pPr lvl="0"/>
            <a:r>
              <a:rPr sz="2000" b="1"/>
              <a:t>Typing beats pasting.</a:t>
            </a:r>
            <a:r>
              <a:rPr sz="2000"/>
              <a:t> Typing trains your eye for the small errors (a flipped </a:t>
            </a:r>
            <a:r>
              <a:rPr sz="2000">
                <a:latin typeface="Courier"/>
              </a:rPr>
              <a:t>lm()</a:t>
            </a:r>
            <a:r>
              <a:rPr sz="2000"/>
              <a:t> formula, a wrong </a:t>
            </a:r>
            <a:r>
              <a:rPr sz="2000">
                <a:latin typeface="Courier"/>
              </a:rPr>
              <a:t>newdata</a:t>
            </a:r>
            <a:r>
              <a:rPr sz="2000"/>
              <a:t> column name) that you would otherwise spend real time hunting.</a:t>
            </a:r>
          </a:p>
          <a:p>
            <a:pPr lvl="0" indent="0" marL="1270000">
              <a:buNone/>
            </a:pPr>
            <a:r>
              <a:rPr sz="2000" b="1"/>
              <a:t>📂 The same analysis, two ways — download both and compare</a:t>
            </a:r>
          </a:p>
          <a:p>
            <a:pPr lvl="0" indent="0" marL="1270000">
              <a:buNone/>
            </a:pPr>
            <a:r>
              <a:rPr sz="2000"/>
              <a:t>Today you get to </a:t>
            </a:r>
            <a:r>
              <a:rPr sz="2000" i="1"/>
              <a:t>feel</a:t>
            </a:r>
            <a:r>
              <a:rPr sz="2000"/>
              <a:t> the difference the Quarto intro talked about. These two files do the </a:t>
            </a:r>
            <a:r>
              <a:rPr sz="2000" b="1"/>
              <a:t>exact same regression</a:t>
            </a:r>
            <a:r>
              <a:rPr sz="2000"/>
              <a:t> — one as a plain script, one as a report:</a:t>
            </a:r>
          </a:p>
          <a:p>
            <a:pPr lvl="0"/>
            <a:r>
              <a:rPr sz="2000" b="1">
                <a:hlinkClick r:id="rId2"/>
                <a:latin typeface="Courier"/>
              </a:rPr>
              <a:t>regression_analysis_script.R</a:t>
            </a:r>
            <a:r>
              <a:rPr sz="2000"/>
              <a:t> — the analysis as a classic </a:t>
            </a:r>
            <a:r>
              <a:rPr sz="2000" b="1"/>
              <a:t>R script</a:t>
            </a:r>
            <a:r>
              <a:rPr sz="2000"/>
              <a:t>. Great for </a:t>
            </a:r>
            <a:r>
              <a:rPr sz="2000" i="1"/>
              <a:t>running</a:t>
            </a:r>
            <a:r>
              <a:rPr sz="2000"/>
              <a:t> the numbers. To share results you would copy them into a document by hand.</a:t>
            </a:r>
          </a:p>
          <a:p>
            <a:pPr lvl="0"/>
            <a:r>
              <a:rPr sz="2000" b="1">
                <a:hlinkClick r:id="rId3"/>
                <a:latin typeface="Courier"/>
              </a:rPr>
              <a:t>regression_analysis_report.qmd</a:t>
            </a:r>
            <a:r>
              <a:rPr sz="2000"/>
              <a:t> — the analysis as a </a:t>
            </a:r>
            <a:r>
              <a:rPr sz="2000" b="1"/>
              <a:t>Quarto report</a:t>
            </a:r>
            <a:r>
              <a:rPr sz="2000"/>
              <a:t>. Same code, but wrapped in writing, with figures and numbers that render straight into a Word document.</a:t>
            </a:r>
          </a:p>
          <a:p>
            <a:pPr lvl="0" indent="0" marL="1270000">
              <a:buNone/>
            </a:pPr>
            <a:r>
              <a:rPr sz="2000"/>
              <a:t>Open them </a:t>
            </a:r>
            <a:r>
              <a:rPr sz="2000" b="1"/>
              <a:t>side by side</a:t>
            </a:r>
            <a:r>
              <a:rPr sz="2000"/>
              <a:t> in Positron. As you work through this worksheet, notice which one you would rather hand in.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14 · Going further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This section is optional — work through it if you finish early or want to push deeper.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Explore the fit at each area group</a:t>
            </a:r>
          </a:p>
          <a:p>
            <a:pPr lvl="0" indent="0" marL="0">
              <a:buNone/>
            </a:pPr>
            <a:r>
              <a:rPr b="1"/>
              <a:t>▶ Try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How well does the model fit within each area group? 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paper_df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predicted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fitted</a:t>
            </a:r>
            <a:r>
              <a:rPr>
                <a:solidFill>
                  <a:srgbClr val="003B4F"/>
                </a:solidFill>
                <a:latin typeface="Courier"/>
              </a:rPr>
              <a:t>(paper_lm_model),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residual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residuals</a:t>
            </a:r>
            <a:r>
              <a:rPr>
                <a:solidFill>
                  <a:srgbClr val="003B4F"/>
                </a:solidFill>
                <a:latin typeface="Courier"/>
              </a:rPr>
              <a:t>(paper_lm_model)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group_by</a:t>
            </a:r>
            <a:r>
              <a:rPr>
                <a:solidFill>
                  <a:srgbClr val="003B4F"/>
                </a:solidFill>
                <a:latin typeface="Courier"/>
              </a:rPr>
              <a:t>(area_cm2)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summarize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n        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n</a:t>
            </a:r>
            <a:r>
              <a:rPr>
                <a:solidFill>
                  <a:srgbClr val="003B4F"/>
                </a:solidFill>
                <a:latin typeface="Courier"/>
              </a:rPr>
              <a:t>(),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mean_resid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(residual), </a:t>
            </a:r>
            <a:r>
              <a:rPr>
                <a:solidFill>
                  <a:srgbClr val="AD0000"/>
                </a:solidFill>
                <a:latin typeface="Courier"/>
              </a:rPr>
              <a:t>4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max_abs_resid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max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abs</a:t>
            </a:r>
            <a:r>
              <a:rPr>
                <a:solidFill>
                  <a:srgbClr val="003B4F"/>
                </a:solidFill>
                <a:latin typeface="Courier"/>
              </a:rPr>
              <a:t>(residual)), </a:t>
            </a:r>
            <a:r>
              <a:rPr>
                <a:solidFill>
                  <a:srgbClr val="AD0000"/>
                </a:solidFill>
                <a:latin typeface="Courier"/>
              </a:rPr>
              <a:t>4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Are the residuals larger at bigger area values? What does that pattern (or lack of it) tell you about the equal-variance assumption?</a:t>
            </a:r>
          </a:p>
          <a:p>
            <a:pPr lvl="0" indent="0">
              <a:buNone/>
            </a:pPr>
            <a:r>
              <a:rPr>
                <a:latin typeface="Courier"/>
              </a:rPr>
              <a:t>Your observation: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Prediction for a real leaf tracing</a:t>
            </a:r>
          </a:p>
          <a:p>
            <a:pPr lvl="0" indent="0" marL="0">
              <a:buNone/>
            </a:pPr>
            <a:r>
              <a:rPr/>
              <a:t>Suppose you traced a leaf onto the same type of paper used in the calibration, cut it out, and weighed it. The tracing weighs </a:t>
            </a:r>
            <a:r>
              <a:rPr b="1"/>
              <a:t>0.175 g</a:t>
            </a:r>
            <a:r>
              <a:rPr/>
              <a:t>.</a:t>
            </a:r>
          </a:p>
          <a:p>
            <a:pPr lvl="0" indent="0" marL="0">
              <a:buNone/>
            </a:pPr>
            <a:r>
              <a:rPr b="1"/>
              <a:t>▶ Try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Predict area for your leaf tracing 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my_tracing &lt;- </a:t>
            </a:r>
            <a:r>
              <a:rPr>
                <a:solidFill>
                  <a:srgbClr val="4758AB"/>
                </a:solidFill>
                <a:latin typeface="Courier"/>
              </a:rPr>
              <a:t>tibble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mass_g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0.175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predict</a:t>
            </a:r>
            <a:r>
              <a:rPr>
                <a:solidFill>
                  <a:srgbClr val="003B4F"/>
                </a:solidFill>
                <a:latin typeface="Courier"/>
              </a:rPr>
              <a:t>(paper_lm_model,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</a:t>
            </a:r>
            <a:r>
              <a:rPr>
                <a:solidFill>
                  <a:srgbClr val="657422"/>
                </a:solidFill>
                <a:latin typeface="Courier"/>
              </a:rPr>
              <a:t>newdata  =</a:t>
            </a:r>
            <a:r>
              <a:rPr>
                <a:solidFill>
                  <a:srgbClr val="003B4F"/>
                </a:solidFill>
                <a:latin typeface="Courier"/>
              </a:rPr>
              <a:t> my_tracing,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</a:t>
            </a:r>
            <a:r>
              <a:rPr>
                <a:solidFill>
                  <a:srgbClr val="657422"/>
                </a:solidFill>
                <a:latin typeface="Courier"/>
              </a:rPr>
              <a:t>interval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"prediction"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What is the predicted leaf area? What is the 95% prediction interval? How confident are you in this prediction?</a:t>
            </a:r>
          </a:p>
          <a:p>
            <a:pPr lvl="0" indent="0">
              <a:buNone/>
            </a:pPr>
            <a:r>
              <a:rPr>
                <a:latin typeface="Courier"/>
              </a:rPr>
              <a:t>Predicted area:
95% prediction interval:  _____ to _____ cm²
Confidence in prediction: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Extrapolation warning</a:t>
            </a:r>
          </a:p>
          <a:p>
            <a:pPr lvl="0" indent="0" marL="0">
              <a:buNone/>
            </a:pPr>
            <a:r>
              <a:rPr/>
              <a:t>The calibration data ranges from 1 to 567 cm². Suppose a very large leaf tracing weighs 5.2 g.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Would you trust a prediction for a tracing mass of 5.2 g? Why or why not? (Hint: what is the largest mass in the calibration data?)</a:t>
            </a:r>
          </a:p>
          <a:p>
            <a:pPr lvl="0" indent="0">
              <a:buNone/>
            </a:pPr>
            <a:r>
              <a:rPr>
                <a:latin typeface="Courier"/>
              </a:rPr>
              <a:t>Max mass in calibration data:
Is 5.2 g within the calibration range?  Y / N
Should you predict at 5.2 g?  Y / N
Why:</a:t>
            </a:r>
          </a:p>
          <a:p>
            <a:pPr lvl="0" indent="0" marL="1270000">
              <a:buNone/>
            </a:pPr>
            <a:r>
              <a:rPr sz="2000"/>
              <a:t>📖 </a:t>
            </a:r>
            <a:r>
              <a:rPr sz="2000" b="1"/>
              <a:t>Whitlock &amp; Schluter §17.2 p. 550:</a:t>
            </a:r>
            <a:r>
              <a:rPr sz="2000"/>
              <a:t> </a:t>
            </a:r>
            <a:r>
              <a:rPr sz="2000" i="1"/>
              <a:t>“Extrapolation is the prediction of Y at values of X beyond the range of X-values in the data. Extrapolation is problematic because there is no way to ensure the relationship between X and Y continues to be linear.”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Connect to Worksheet 04</a:t>
            </a:r>
          </a:p>
          <a:p>
            <a:pPr lvl="0" indent="0" marL="0">
              <a:buNone/>
            </a:pPr>
            <a:r>
              <a:rPr/>
              <a:t>In Worksheet 04 you ran a Welch’s t-test comparing leaf </a:t>
            </a:r>
            <a:r>
              <a:rPr b="1"/>
              <a:t>weight</a:t>
            </a:r>
            <a:r>
              <a:rPr/>
              <a:t> (grams) between sunny and shady sides and found a significant difference (</a:t>
            </a:r>
            <a:r>
              <a:rPr i="1"/>
              <a:t>p</a:t>
            </a:r>
            <a:r>
              <a:rPr/>
              <a:t> &lt; 0.001). Now you have a calibration curve that converts tracing weight to </a:t>
            </a:r>
            <a:r>
              <a:rPr b="1"/>
              <a:t>area</a:t>
            </a:r>
            <a:r>
              <a:rPr/>
              <a:t> (cm²) — a more biologically meaningful measurement. You could use the regression equation as a </a:t>
            </a:r>
            <a:r>
              <a:rPr>
                <a:latin typeface="Courier"/>
              </a:rPr>
              <a:t>mutate()</a:t>
            </a:r>
            <a:r>
              <a:rPr/>
              <a:t> step to add predicted area to a leaf data frame, then redo the t-test on </a:t>
            </a:r>
            <a:r>
              <a:rPr i="1"/>
              <a:t>area</a:t>
            </a:r>
            <a:r>
              <a:rPr/>
              <a:t> rather than weight.</a:t>
            </a:r>
          </a:p>
          <a:p>
            <a:pPr lvl="0" indent="0" marL="0">
              <a:buNone/>
            </a:pPr>
            <a:r>
              <a:rPr b="1"/>
              <a:t>▶ Sketch the code (do not necessarily run it — you would need actual tracing masses):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How you WOULD apply the calibration to the leaf data</a:t>
            </a:r>
            <a:br/>
            <a:r>
              <a:rPr>
                <a:solidFill>
                  <a:srgbClr val="5E5E5E"/>
                </a:solidFill>
                <a:latin typeface="Courier"/>
              </a:rPr>
              <a:t># (assuming trace_df has columns: side, tracing_mass_g)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trace_df &lt;- trace_df %&gt;%</a:t>
            </a:r>
            <a:br/>
            <a:r>
              <a:rPr>
                <a:solidFill>
                  <a:srgbClr val="5E5E5E"/>
                </a:solidFill>
                <a:latin typeface="Courier"/>
              </a:rPr>
              <a:t>#   mutate(predicted_area_cm2 = b_slope * tracing_mass_g + a_intercept)</a:t>
            </a:r>
            <a:br/>
            <a:r>
              <a:rPr>
                <a:solidFill>
                  <a:srgbClr val="5E5E5E"/>
                </a:solidFill>
                <a:latin typeface="Courier"/>
              </a:rPr>
              <a:t>#</a:t>
            </a:r>
            <a:br/>
            <a:r>
              <a:rPr>
                <a:solidFill>
                  <a:srgbClr val="5E5E5E"/>
                </a:solidFill>
                <a:latin typeface="Courier"/>
              </a:rPr>
              <a:t># t.test(predicted_area_cm2 ~ side, data = trace_df,</a:t>
            </a:r>
            <a:br/>
            <a:r>
              <a:rPr>
                <a:solidFill>
                  <a:srgbClr val="5E5E5E"/>
                </a:solidFill>
                <a:latin typeface="Courier"/>
              </a:rPr>
              <a:t>#        var.equal = FALSE, alternative = "two.sided")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What is the advantage of working in units of </a:t>
            </a:r>
            <a:r>
              <a:rPr b="1"/>
              <a:t>area</a:t>
            </a:r>
            <a:r>
              <a:rPr/>
              <a:t> (cm²) rather than raw </a:t>
            </a:r>
            <a:r>
              <a:rPr b="1"/>
              <a:t>weight</a:t>
            </a:r>
            <a:r>
              <a:rPr/>
              <a:t> (g) when comparing sunny vs. shady leaves?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What your </a:t>
            </a:r>
            <a:r>
              <a:rPr>
                <a:latin typeface="Courier"/>
              </a:rPr>
              <a:t>figures/</a:t>
            </a:r>
            <a:r>
              <a:rPr/>
              <a:t> folder should contain after this worksheet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figures/
├── paper_calibration_curve.png     ← from Part 8</a:t>
            </a: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Getting unstuck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342900" marL="342900">
              <a:buAutoNum type="arabicPeriod"/>
            </a:pPr>
            <a:r>
              <a:rPr b="1">
                <a:latin typeface="Courier"/>
              </a:rPr>
              <a:t>lm()</a:t>
            </a:r>
            <a:r>
              <a:rPr b="1"/>
              <a:t> error:</a:t>
            </a:r>
            <a:r>
              <a:rPr/>
              <a:t> the formula must be </a:t>
            </a:r>
            <a:r>
              <a:rPr>
                <a:latin typeface="Courier"/>
              </a:rPr>
              <a:t>lm(Y ~ X, data)</a:t>
            </a:r>
            <a:r>
              <a:rPr/>
              <a:t> — response on the left, predictor on the right. Check column names with </a:t>
            </a:r>
            <a:r>
              <a:rPr>
                <a:latin typeface="Courier"/>
              </a:rPr>
              <a:t>names(paper_df)</a:t>
            </a:r>
            <a:r>
              <a:rPr/>
              <a:t>.</a:t>
            </a:r>
          </a:p>
          <a:p>
            <a:pPr lvl="0" indent="-342900" marL="342900">
              <a:buAutoNum type="arabicPeriod"/>
            </a:pPr>
            <a:r>
              <a:rPr b="1">
                <a:latin typeface="Courier"/>
              </a:rPr>
              <a:t>coef()</a:t>
            </a:r>
            <a:r>
              <a:rPr b="1"/>
              <a:t> gives two values:</a:t>
            </a:r>
            <a:r>
              <a:rPr/>
              <a:t> </a:t>
            </a:r>
            <a:r>
              <a:rPr>
                <a:latin typeface="Courier"/>
              </a:rPr>
              <a:t>coef(model)[1]</a:t>
            </a:r>
            <a:r>
              <a:rPr/>
              <a:t> is the intercept, </a:t>
            </a:r>
            <a:r>
              <a:rPr>
                <a:latin typeface="Courier"/>
              </a:rPr>
              <a:t>coef(model)[2]</a:t>
            </a:r>
            <a:r>
              <a:rPr/>
              <a:t> is the slope for the first predictor.</a:t>
            </a:r>
          </a:p>
          <a:p>
            <a:pPr lvl="0" indent="-342900" marL="342900">
              <a:buAutoNum type="arabicPeriod"/>
            </a:pPr>
            <a:r>
              <a:rPr b="1">
                <a:latin typeface="Courier"/>
              </a:rPr>
              <a:t>residuals()</a:t>
            </a:r>
            <a:r>
              <a:rPr b="1"/>
              <a:t> vs raw data:</a:t>
            </a:r>
            <a:r>
              <a:rPr/>
              <a:t> always apply </a:t>
            </a:r>
            <a:r>
              <a:rPr>
                <a:latin typeface="Courier"/>
              </a:rPr>
              <a:t>shapiro.test()</a:t>
            </a:r>
            <a:r>
              <a:rPr/>
              <a:t> and </a:t>
            </a:r>
            <a:r>
              <a:rPr>
                <a:latin typeface="Courier"/>
              </a:rPr>
              <a:t>ggplot(aes(sample = residuals))</a:t>
            </a:r>
            <a:r>
              <a:rPr/>
              <a:t> to </a:t>
            </a:r>
            <a:r>
              <a:rPr>
                <a:latin typeface="Courier"/>
              </a:rPr>
              <a:t>residuals(model)</a:t>
            </a:r>
            <a:r>
              <a:rPr/>
              <a:t>, not to the raw Y column.</a:t>
            </a:r>
          </a:p>
          <a:p>
            <a:pPr lvl="0" indent="-342900" marL="342900">
              <a:buAutoNum type="arabicPeriod"/>
            </a:pPr>
            <a:r>
              <a:rPr b="1">
                <a:latin typeface="Courier"/>
              </a:rPr>
              <a:t>predict()</a:t>
            </a:r>
            <a:r>
              <a:rPr b="1"/>
              <a:t> needs a tibble:</a:t>
            </a:r>
            <a:r>
              <a:rPr/>
              <a:t> </a:t>
            </a:r>
            <a:r>
              <a:rPr>
                <a:latin typeface="Courier"/>
              </a:rPr>
              <a:t>newdata</a:t>
            </a:r>
            <a:r>
              <a:rPr/>
              <a:t> must be a data frame or tibble with the exact same column name as the predictor (</a:t>
            </a:r>
            <a:r>
              <a:rPr>
                <a:latin typeface="Courier"/>
              </a:rPr>
              <a:t>mass_g</a:t>
            </a:r>
            <a:r>
              <a:rPr/>
              <a:t>). A typo here is the most common error.</a:t>
            </a:r>
          </a:p>
          <a:p>
            <a:pPr lvl="0" indent="-342900" marL="342900">
              <a:buAutoNum type="arabicPeriod"/>
            </a:pPr>
            <a:r>
              <a:rPr b="1">
                <a:latin typeface="Courier"/>
              </a:rPr>
              <a:t>geom_smooth(se = TRUE)</a:t>
            </a:r>
            <a:r>
              <a:rPr b="1"/>
              <a:t> shows confidence band, not prediction interval.</a:t>
            </a:r>
            <a:r>
              <a:rPr/>
              <a:t> For prediction intervals, use </a:t>
            </a:r>
            <a:r>
              <a:rPr>
                <a:latin typeface="Courier"/>
              </a:rPr>
              <a:t>predict()</a:t>
            </a:r>
            <a:r>
              <a:rPr/>
              <a:t> manually.</a:t>
            </a:r>
          </a:p>
          <a:p>
            <a:pPr lvl="0" indent="-342900" marL="342900">
              <a:buAutoNum type="arabicPeriod"/>
            </a:pPr>
            <a:r>
              <a:rPr b="1"/>
              <a:t>Cheat sheets</a:t>
            </a:r>
            <a:r>
              <a:rPr/>
              <a:t> — </a:t>
            </a:r>
            <a:r>
              <a:rPr>
                <a:hlinkClick r:id="rId2"/>
              </a:rPr>
              <a:t>https://posit.co/resources/cheatsheets/</a:t>
            </a:r>
          </a:p>
          <a:p>
            <a:pPr lvl="0" indent="0" marL="1270000">
              <a:buNone/>
            </a:pPr>
            <a:r>
              <a:rPr sz="2000"/>
              <a:t>💡 </a:t>
            </a:r>
            <a:r>
              <a:rPr sz="2000" b="1"/>
              <a:t>Key idea:</a:t>
            </a:r>
            <a:r>
              <a:rPr sz="2000"/>
              <a:t> The five-step logic of regression (plot → fit → check assumptions → interpret → predict) is the same framework you’ll use for multiple regression, ANOVA, and every other linear model in your career.</a:t>
            </a:r>
          </a:p>
        </p:txBody>
      </p:sp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i="1"/>
              <a:t>End of Worksheet 05. Next: Worksheet 06 — applying the calibration curve to measured leaf tracings and comparing sunny vs. shady leaf areas with a t-test.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sz="2000" b="1"/>
              <a:t>🧩 Chunk 1 — Set up the data </a:t>
            </a:r>
            <a:r>
              <a:rPr sz="2000" b="1" i="1"/>
              <a:t>(after lecture Chunk 1)</a:t>
            </a:r>
          </a:p>
          <a:p>
            <a:pPr lvl="0" indent="0" marL="1270000">
              <a:buNone/>
            </a:pPr>
            <a:r>
              <a:rPr sz="2000"/>
              <a:t>Parts 1–3: load the paper data, inspect it, and make the scatter plot.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 · Load libraries and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Libraries</a:t>
            </a:r>
          </a:p>
          <a:p>
            <a:pPr lvl="0" indent="0" marL="0">
              <a:buNone/>
            </a:pPr>
            <a:r>
              <a:rPr b="1"/>
              <a:t>▶ Run this at the top of your script: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Load packages at the top — always ----------------------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(readxl)      </a:t>
            </a:r>
            <a:r>
              <a:rPr>
                <a:solidFill>
                  <a:srgbClr val="5E5E5E"/>
                </a:solidFill>
                <a:latin typeface="Courier"/>
              </a:rPr>
              <a:t># reading Excel files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(tidyverse)   </a:t>
            </a:r>
            <a:r>
              <a:rPr>
                <a:solidFill>
                  <a:srgbClr val="5E5E5E"/>
                </a:solidFill>
                <a:latin typeface="Courier"/>
              </a:rPr>
              <a:t># data manipulation + ggplot2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(skimr)       </a:t>
            </a:r>
            <a:r>
              <a:rPr>
                <a:solidFill>
                  <a:srgbClr val="5E5E5E"/>
                </a:solidFill>
                <a:latin typeface="Courier"/>
              </a:rPr>
              <a:t># fast dataset overview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The calibration dataset</a:t>
            </a:r>
          </a:p>
          <a:p>
            <a:pPr lvl="0" indent="0" marL="0">
              <a:buNone/>
            </a:pPr>
            <a:r>
              <a:rPr/>
              <a:t>The file </a:t>
            </a:r>
            <a:r>
              <a:rPr>
                <a:latin typeface="Courier"/>
              </a:rPr>
              <a:t>paper_area_weights.xlsx</a:t>
            </a:r>
            <a:r>
              <a:rPr/>
              <a:t> contains 118 paper squares of </a:t>
            </a:r>
            <a:r>
              <a:rPr b="1"/>
              <a:t>known area</a:t>
            </a:r>
            <a:r>
              <a:rPr/>
              <a:t> (1–567 cm²) with their measured masses in grams. We will fit a regression to convert mass → area, then apply it to leaf tracings.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Load the paper calibration data -----------------------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paper_df &lt;- </a:t>
            </a:r>
            <a:r>
              <a:rPr>
                <a:solidFill>
                  <a:srgbClr val="4758AB"/>
                </a:solidFill>
                <a:latin typeface="Courier"/>
              </a:rPr>
              <a:t>read_excel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"data/paper_area_weights.xlsx"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Run </a:t>
            </a:r>
            <a:r>
              <a:rPr>
                <a:latin typeface="Courier"/>
              </a:rPr>
              <a:t>dim(paper_df)</a:t>
            </a:r>
            <a:r>
              <a:rPr/>
              <a:t>. How many rows and columns does the dataset have?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Write your code here:</a:t>
            </a:r>
          </a:p>
          <a:p>
            <a:pPr lvl="0" indent="0">
              <a:buNone/>
            </a:pPr>
            <a:r>
              <a:rPr>
                <a:latin typeface="Courier"/>
              </a:rPr>
              <a:t>Rows:
Columns:
Column names and their roles:
  area_cm2 →  (response / explanatory / circle one)
  mass_g   →  (response / explanatory / circle one)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2 · Inspect the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Quick overview with skim --------------------------------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skim</a:t>
            </a:r>
            <a:r>
              <a:rPr>
                <a:solidFill>
                  <a:srgbClr val="003B4F"/>
                </a:solidFill>
                <a:latin typeface="Courier"/>
              </a:rPr>
              <a:t>(paper_df)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How many squares were measured at each area level? 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paper_df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group_by</a:t>
            </a:r>
            <a:r>
              <a:rPr>
                <a:solidFill>
                  <a:srgbClr val="003B4F"/>
                </a:solidFill>
                <a:latin typeface="Courier"/>
              </a:rPr>
              <a:t>(area_cm2)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summarize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n     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n</a:t>
            </a:r>
            <a:r>
              <a:rPr>
                <a:solidFill>
                  <a:srgbClr val="003B4F"/>
                </a:solidFill>
                <a:latin typeface="Courier"/>
              </a:rPr>
              <a:t>(),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mean_mass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(mass_g), </a:t>
            </a:r>
            <a:r>
              <a:rPr>
                <a:solidFill>
                  <a:srgbClr val="AD0000"/>
                </a:solidFill>
                <a:latin typeface="Courier"/>
              </a:rPr>
              <a:t>5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min_mass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min</a:t>
            </a:r>
            <a:r>
              <a:rPr>
                <a:solidFill>
                  <a:srgbClr val="003B4F"/>
                </a:solidFill>
                <a:latin typeface="Courier"/>
              </a:rPr>
              <a:t>(mass_g),  </a:t>
            </a:r>
            <a:r>
              <a:rPr>
                <a:solidFill>
                  <a:srgbClr val="AD0000"/>
                </a:solidFill>
                <a:latin typeface="Courier"/>
              </a:rPr>
              <a:t>5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max_mass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max</a:t>
            </a:r>
            <a:r>
              <a:rPr>
                <a:solidFill>
                  <a:srgbClr val="003B4F"/>
                </a:solidFill>
                <a:latin typeface="Courier"/>
              </a:rPr>
              <a:t>(mass_g),  </a:t>
            </a:r>
            <a:r>
              <a:rPr>
                <a:solidFill>
                  <a:srgbClr val="AD0000"/>
                </a:solidFill>
                <a:latin typeface="Courier"/>
              </a:rPr>
              <a:t>5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Fill in the table from the output above:</a:t>
            </a:r>
          </a:p>
          <a:p>
            <a:pPr lvl="0" indent="0">
              <a:buNone/>
            </a:pPr>
            <a:r>
              <a:rPr>
                <a:latin typeface="Courier"/>
              </a:rPr>
              <a:t>area_cm2   mean mass (g)
--------   -------------
1
4
16
64
100
400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Is there a clear pattern — as area increases, what happens to mass? Is this what you expected from your knowledge of paper?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3 · First scatter plot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Scatter plot — check the relationship visually 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scatter_09_plot &lt;- paper_df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mass_g,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area_cm2))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"Paper Mass vs. Known Area"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x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"Mass (g)"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"Area (cm²)"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scatter_09_plot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Describe the relationship. Is it linear? Is the variance (spread of points) roughly constant across the range of mass values?</a:t>
            </a:r>
          </a:p>
          <a:p>
            <a:pPr lvl="0" indent="0">
              <a:buNone/>
            </a:pPr>
            <a:r>
              <a:rPr>
                <a:latin typeface="Courier"/>
              </a:rPr>
              <a:t>Shape of relationship (linear / curved):
Variance (constant / increases / decreases with X):
Any obvious outliers?  Y / N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In this study, which variable is the explanatory (X) and which is the response (Y)? Why does that direction make sense for our goal of predicting leaf area?</a:t>
            </a:r>
          </a:p>
          <a:p>
            <a:pPr lvl="0" indent="0">
              <a:buNone/>
            </a:pPr>
            <a:r>
              <a:rPr>
                <a:latin typeface="Courier"/>
              </a:rPr>
              <a:t>Explanatory (X):
Response (Y):
Reason for this direction:</a:t>
            </a:r>
          </a:p>
          <a:p>
            <a:pPr lvl="0" indent="0" marL="1270000">
              <a:buNone/>
            </a:pPr>
            <a:r>
              <a:rPr sz="2000"/>
              <a:t>💡 </a:t>
            </a:r>
            <a:r>
              <a:rPr sz="2000" b="1"/>
              <a:t>Key idea:</a:t>
            </a:r>
            <a:r>
              <a:rPr sz="2000"/>
              <a:t> In regression, </a:t>
            </a:r>
            <a:r>
              <a:rPr sz="2000" i="1"/>
              <a:t>X</a:t>
            </a:r>
            <a:r>
              <a:rPr sz="2000"/>
              <a:t> is what you measure (mass — easy with a balance), and </a:t>
            </a:r>
            <a:r>
              <a:rPr sz="2000" i="1"/>
              <a:t>Y</a:t>
            </a:r>
            <a:r>
              <a:rPr sz="2000"/>
              <a:t> is what you want to know (area — harder to measure on a complex leaf shape). We measure X to predict Y.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sz="2000" b="1"/>
              <a:t>🧩 Chunk 2 — Fit &amp; read the model </a:t>
            </a:r>
            <a:r>
              <a:rPr sz="2000" b="1" i="1"/>
              <a:t>(after lecture Chunk 2)</a:t>
            </a:r>
          </a:p>
          <a:p>
            <a:pPr lvl="0" indent="0" marL="1270000">
              <a:buNone/>
            </a:pPr>
            <a:r>
              <a:rPr sz="2000"/>
              <a:t>Parts 4–7: fit </a:t>
            </a:r>
            <a:r>
              <a:rPr sz="2000">
                <a:latin typeface="Courier"/>
              </a:rPr>
              <a:t>lm()</a:t>
            </a:r>
            <a:r>
              <a:rPr sz="2000"/>
              <a:t>, decode </a:t>
            </a:r>
            <a:r>
              <a:rPr sz="2000">
                <a:latin typeface="Courier"/>
              </a:rPr>
              <a:t>summary()</a:t>
            </a:r>
            <a:r>
              <a:rPr sz="2000"/>
              <a:t>, pull the equation and R².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4 · Fit the regression with </a:t>
            </a:r>
            <a:r>
              <a:rPr>
                <a:latin typeface="Courier"/>
              </a:rPr>
              <a:t>lm()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🔮 </a:t>
            </a:r>
            <a:r>
              <a:rPr sz="2000" b="1"/>
              <a:t>Predict first:</a:t>
            </a:r>
            <a:r>
              <a:rPr sz="2000"/>
              <a:t> area rises with mass. Before you read </a:t>
            </a:r>
            <a:r>
              <a:rPr sz="2000">
                <a:latin typeface="Courier"/>
              </a:rPr>
              <a:t>summary()</a:t>
            </a:r>
            <a:r>
              <a:rPr sz="2000"/>
              <a:t> — will the slope be positive or negative, and roughly how many cm² per gram?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Fit the least-squares linear model --------------------</a:t>
            </a:r>
            <a:br/>
            <a:r>
              <a:rPr>
                <a:solidFill>
                  <a:srgbClr val="5E5E5E"/>
                </a:solidFill>
                <a:latin typeface="Courier"/>
              </a:rPr>
              <a:t># lm(response ~ predictor, data = data_frame)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paper_lm_model &lt;- </a:t>
            </a:r>
            <a:r>
              <a:rPr>
                <a:solidFill>
                  <a:srgbClr val="4758AB"/>
                </a:solidFill>
                <a:latin typeface="Courier"/>
              </a:rPr>
              <a:t>lm</a:t>
            </a:r>
            <a:r>
              <a:rPr>
                <a:solidFill>
                  <a:srgbClr val="003B4F"/>
                </a:solidFill>
                <a:latin typeface="Courier"/>
              </a:rPr>
              <a:t>(area_cm2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mass_g,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paper_df)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Full summary — every number matters -------------------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summary</a:t>
            </a:r>
            <a:r>
              <a:rPr>
                <a:solidFill>
                  <a:srgbClr val="003B4F"/>
                </a:solidFill>
                <a:latin typeface="Courier"/>
              </a:rPr>
              <a:t>(paper_lm_model)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Copy the Coefficients table output here:</a:t>
            </a:r>
          </a:p>
          <a:p>
            <a:pPr lvl="0" indent="0">
              <a:buNone/>
            </a:pPr>
            <a:r>
              <a:rPr>
                <a:latin typeface="Courier"/>
              </a:rPr>
              <a:t>Paste the Coefficients section of the summary() output: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5 · Decode the </a:t>
            </a:r>
            <a:r>
              <a:rPr>
                <a:latin typeface="Courier"/>
              </a:rPr>
              <a:t>summary()</a:t>
            </a:r>
            <a:r>
              <a:rPr/>
              <a:t> output line by 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Match each piece of output to its meaning. Fill in the blanks:</a:t>
            </a:r>
          </a:p>
          <a:p>
            <a:pPr lvl="0" indent="0">
              <a:buNone/>
            </a:pPr>
            <a:r>
              <a:rPr>
                <a:latin typeface="Courier"/>
              </a:rPr>
              <a:t>(Intercept) estimate = _____
  → This is "a" in Ŷ = a + bX.
    It is the predicted area when mass = _____.
    Does this make physical sense? (a piece of paper with zero mass has zero area)  Y / N
mass_g estimate = _____
  → This is "b" (the slope).
    It means: for every additional 1 gram of paper, area increases by _____ cm².
    Biologically, 1 gram of this paper stock has _____ cm² of surface area.
Std. Error for mass_g = _____
  → The uncertainty in the slope estimate.
t value for mass_g = _____
  → slope / SE.  This tests H₀: β = _____.
Pr(&gt;|t|) for mass_g = _____
  → The p-value for the slope test. Is it significant at α = 0.05?  Y / N
Multiple R-squared = _____
  → _____ % of the variation in area is explained by mass.
F-statistic = _____  on _____ and _____ df
  → Overall test of the model.  p = _____</a:t>
            </a:r>
          </a:p>
          <a:p>
            <a:pPr lvl="0" indent="0" marL="1270000">
              <a:buNone/>
            </a:pPr>
            <a:r>
              <a:rPr sz="2000"/>
              <a:t>📖 </a:t>
            </a:r>
            <a:r>
              <a:rPr sz="2000" b="1"/>
              <a:t>Whitlock &amp; Schluter §17.3 p. 551–553:</a:t>
            </a:r>
            <a:r>
              <a:rPr sz="2000"/>
              <a:t> The slope is tested with a t-statistic: t = b / SE_b, with df = n − 2. If H₀: β = 0 is rejected, mass significantly predicts area.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Worksheet 05 — Linear Regression</dc:title>
  <dc:creator>Bill Perry</dc:creator>
  <cp:keywords/>
  <dc:description>Doing linear regressions and plotting</dc:description>
  <dcterms:created xsi:type="dcterms:W3CDTF">2026-07-06T00:31:35Z</dcterms:created>
  <dcterms:modified xsi:type="dcterms:W3CDTF">2026-07-06T00:31:35Z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categories">
    <vt:lpwstr/>
  </property>
  <property fmtid="{D5CDD505-2E9C-101B-9397-08002B2CF9AE}" pid="6" name="date">
    <vt:lpwstr>2026-07-05</vt:lpwstr>
  </property>
  <property fmtid="{D5CDD505-2E9C-101B-9397-08002B2CF9AE}" pid="7" name="engines">
    <vt:lpwstr/>
  </property>
  <property fmtid="{D5CDD505-2E9C-101B-9397-08002B2CF9AE}" pid="8" name="execute">
    <vt:lpwstr/>
  </property>
  <property fmtid="{D5CDD505-2E9C-101B-9397-08002B2CF9AE}" pid="9" name="header-includes">
    <vt:lpwstr/>
  </property>
  <property fmtid="{D5CDD505-2E9C-101B-9397-08002B2CF9AE}" pid="10" name="include-after">
    <vt:lpwstr/>
  </property>
  <property fmtid="{D5CDD505-2E9C-101B-9397-08002B2CF9AE}" pid="11" name="include-before">
    <vt:lpwstr/>
  </property>
  <property fmtid="{D5CDD505-2E9C-101B-9397-08002B2CF9AE}" pid="12" name="labels">
    <vt:lpwstr/>
  </property>
  <property fmtid="{D5CDD505-2E9C-101B-9397-08002B2CF9AE}" pid="13" name="order">
    <vt:lpwstr>6</vt:lpwstr>
  </property>
  <property fmtid="{D5CDD505-2E9C-101B-9397-08002B2CF9AE}" pid="14" name="resources">
    <vt:lpwstr/>
  </property>
  <property fmtid="{D5CDD505-2E9C-101B-9397-08002B2CF9AE}" pid="15" name="subtitle">
    <vt:lpwstr>Building a calibration curve to predict leaf area from paper tracing mass</vt:lpwstr>
  </property>
  <property fmtid="{D5CDD505-2E9C-101B-9397-08002B2CF9AE}" pid="16" name="toc-title">
    <vt:lpwstr>Table of contents</vt:lpwstr>
  </property>
  <property fmtid="{D5CDD505-2E9C-101B-9397-08002B2CF9AE}" pid="17" name="type">
    <vt:lpwstr>activity</vt:lpwstr>
  </property>
  <property fmtid="{D5CDD505-2E9C-101B-9397-08002B2CF9AE}" pid="18" name="week">
    <vt:lpwstr>3</vt:lpwstr>
  </property>
</Properties>
</file>