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9" Type="http://schemas.openxmlformats.org/officeDocument/2006/relationships/viewProps" Target="viewProps.xml" /><Relationship Id="rId8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1" Type="http://schemas.openxmlformats.org/officeDocument/2006/relationships/tableStyles" Target="tableStyles.xml" /><Relationship Id="rId10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3" Type="http://schemas.openxmlformats.org/officeDocument/2006/relationships/image" Target="../media/image2.png" /><Relationship Id="rId2" Type="http://schemas.openxmlformats.org/officeDocument/2006/relationships/image" Target="../media/image1.pn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r4ds.hadley.nz/" TargetMode="Externa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Paper Calibration Curve: Predicting Leaf Area from Mass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same analysis as regression_analysis_script.R — but as a report</a:t>
            </a:r>
            <a:br/>
            <a:br/>
            <a:r>
              <a:rPr/>
              <a:t>Your Name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To estimate leaf surface area without a leaf-area meter, we built a </a:t>
            </a:r>
            <a:r>
              <a:rPr b="1"/>
              <a:t>calibration curve</a:t>
            </a:r>
            <a:r>
              <a:rPr/>
              <a:t>. Paper of uniform stock has a constant area-per-gram, so the </a:t>
            </a:r>
            <a:r>
              <a:rPr b="1"/>
              <a:t>mass</a:t>
            </a:r>
            <a:r>
              <a:rPr/>
              <a:t> of a paper square is a near-perfect linear predictor of its </a:t>
            </a:r>
            <a:r>
              <a:rPr b="1"/>
              <a:t>area</a:t>
            </a:r>
            <a:r>
              <a:rPr/>
              <a:t>. Once we know that relationship, we can trace a leaf onto the same paper, weigh the tracing, and convert its mass to area.</a:t>
            </a:r>
          </a:p>
          <a:p>
            <a:pPr lvl="0"/>
            <a:r>
              <a:rPr b="1"/>
              <a:t>Explanatory variable (X):</a:t>
            </a:r>
            <a:r>
              <a:rPr/>
              <a:t> paper mass (g) — easy to measure on a balance</a:t>
            </a:r>
          </a:p>
          <a:p>
            <a:pPr lvl="0"/>
            <a:r>
              <a:rPr b="1"/>
              <a:t>Response variable (Y):</a:t>
            </a:r>
            <a:r>
              <a:rPr/>
              <a:t> paper area (cm²) — what we want to predict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We weighed 118 paper squares of known area (1–567 cm²) and fit a simple linear regression, </a:t>
            </a:r>
            <a:r>
              <a:rPr>
                <a:latin typeface="Courier"/>
              </a:rPr>
              <a:t>area_cm2 ~ mass_g</a:t>
            </a:r>
            <a:r>
              <a:rPr/>
              <a:t>, with </a:t>
            </a:r>
            <a:r>
              <a:rPr>
                <a:latin typeface="Courier"/>
              </a:rPr>
              <a:t>lm()</a:t>
            </a:r>
            <a:r>
              <a:rPr/>
              <a:t>. We checked the four regression assumptions using a residuals-vs-fitted plot and a normal Q–Q plot with a Shapiro–Wilk test on the residuals. All work was done in R with the tidyverse; this report was written in Quarto so every number and figure below is computed directly from the data.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Results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Placeholder 3"/>
              <p:cNvSpPr>
                <a:spLocks noGrp="1"/>
              </p:cNvSpPr>
              <p:nvPr>
                <p:ph idx="2" sz="half" type="body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Paper mass was an extremely strong predictor of paper area (linear regression: F(1, 116) = 7.849329^{5}, </a:t>
                </a:r>
                <a:r>
                  <a:rPr i="1"/>
                  <a:t>p</a:t>
                </a:r>
                <a:r>
                  <a:rPr/>
                  <a:t> &lt; 5^{-224}, R² = 0.9999). The calibration equation was: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acc>
                        <m:accPr>
                          <m:chr m:val="̂"/>
                        </m:accPr>
                        <m:e>
                          <m:r>
                            <m:rPr>
                              <m:nor/>
                              <m:sty m:val="p"/>
                            </m:rPr>
                            <m:t>area</m:t>
                          </m:r>
                        </m:e>
                      </m:acc>
                      <m:r>
                        <m:rPr>
                          <m:sty m:val="p"/>
                        </m:rPr>
                        <m:t>=</m:t>
                      </m:r>
                      <m:r>
                        <m:t>130.52</m:t>
                      </m:r>
                      <m:r>
                        <m:rPr>
                          <m:sty m:val="p"/>
                        </m:rPr>
                        <m:t>×</m:t>
                      </m:r>
                      <m:r>
                        <m:rPr>
                          <m:nor/>
                          <m:sty m:val="p"/>
                        </m:rPr>
                        <m:t>mass</m:t>
                      </m:r>
                      <m:r>
                        <m:rPr>
                          <m:sty m:val="p"/>
                        </m:rPr>
                        <m:t>+</m:t>
                      </m:r>
                      <m:r>
                        <m:t>0.279</m:t>
                      </m:r>
                    </m:oMath>
                  </m:oMathPara>
                </a14:m>
              </a:p>
              <a:p>
                <a:pPr lvl="0" indent="0" marL="0">
                  <a:buNone/>
                </a:pPr>
                <a:r>
                  <a:rPr/>
                  <a:t>In words, every additional gram of paper corresponds to about </a:t>
                </a:r>
                <a:r>
                  <a:rPr b="1"/>
                  <a:t>130.5 cm²</a:t>
                </a:r>
                <a:r>
                  <a:rPr/>
                  <a:t> of area.</a:t>
                </a:r>
              </a:p>
              <a:p>
                <a:pPr lvl="0" indent="0" marL="1270000">
                  <a:buNone/>
                </a:pPr>
                <a:r>
                  <a:rPr sz="2000" b="1"/>
                  <a:t>Note</a:t>
                </a:r>
              </a:p>
              <a:p>
                <a:pPr lvl="0" indent="0" marL="1270000">
                  <a:buNone/>
                </a:pPr>
                <a:r>
                  <a:rPr sz="2000"/>
                  <a:t>Notice that </a:t>
                </a:r>
                <a:r>
                  <a:rPr sz="2000" b="1"/>
                  <a:t>F, </a:t>
                </a:r>
                <a:r>
                  <a:rPr sz="2000" b="1" i="1"/>
                  <a:t>p</a:t>
                </a:r>
                <a:r>
                  <a:rPr sz="2000" b="1"/>
                  <a:t>, R², the slope, and the intercept above were never typed by hand</a:t>
                </a:r>
                <a:r>
                  <a:rPr sz="2000"/>
                  <a:t> — they are inserted with inline code like </a:t>
                </a:r>
                <a:r>
                  <a:rPr sz="2000">
                    <a:latin typeface="Courier"/>
                  </a:rPr>
                  <a:t>130.52</a:t>
                </a:r>
                <a:r>
                  <a:rPr sz="2000"/>
                  <a:t>. Change the data file and re-render, and every one of these updates itself. That is the difference from the </a:t>
                </a:r>
                <a:r>
                  <a:rPr sz="2000">
                    <a:latin typeface="Courier"/>
                  </a:rPr>
                  <a:t>.R</a:t>
                </a:r>
                <a:r>
                  <a:rPr sz="2000"/>
                  <a:t> script, where you would copy each number into Word yourself.</a:t>
                </a:r>
              </a:p>
              <a:p>
                <a:pPr lvl="0" indent="0" marL="0">
                  <a:spcBef>
                    <a:spcPts val="3000"/>
                  </a:spcBef>
                  <a:buNone/>
                </a:pPr>
                <a:r>
                  <a:rPr b="1"/>
                  <a:t>The calibration curve</a:t>
                </a:r>
              </a:p>
            </p:txBody>
          </p:sp>
        </mc:Choice>
      </mc:AlternateContent>
      <p:pic>
        <p:nvPicPr>
          <p:cNvPr descr="regression_analysis_report_files/figure-pptx/calibration-plot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340100" y="2819400"/>
            <a:ext cx="2336800" cy="1435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27000" y="4254500"/>
            <a:ext cx="8750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Figure 1. Paper area vs. mass with the least-squares line and 95% confidence band.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Assumption checks</a:t>
            </a:r>
          </a:p>
        </p:txBody>
      </p:sp>
      <p:pic>
        <p:nvPicPr>
          <p:cNvPr descr="regression_analysis_report_files/figure-pptx/resid-plot-1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340100" y="2819400"/>
            <a:ext cx="2336800" cy="1435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27000" y="4254500"/>
            <a:ext cx="8750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Figure 2. Residuals vs. fitted values — a random band with no funnel or curve supports linearity and equal variance.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Shapiro–Wilk test on the residuals gave W = 0.677, </a:t>
            </a:r>
            <a:r>
              <a:rPr i="1"/>
              <a:t>p</a:t>
            </a:r>
            <a:r>
              <a:rPr/>
              <a:t> = 9.4^{-15}.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Predicting leaf area</a:t>
            </a:r>
          </a:p>
          <a:p>
            <a:pPr lvl="0" indent="0" marL="0">
              <a:buNone/>
            </a:pPr>
            <a:r>
              <a:rPr/>
              <a:t>Applying the equation to two example tracings, a sunny-side tracing of 0.092 g predicts an area of </a:t>
            </a:r>
            <a:r>
              <a:rPr b="1"/>
              <a:t>12.3 cm²</a:t>
            </a:r>
            <a:r>
              <a:rPr/>
              <a:t>, while a heavier shady-side tracing of 0.138 g predicts </a:t>
            </a:r>
            <a:r>
              <a:rPr b="1"/>
              <a:t>18.3 cm²</a:t>
            </a:r>
            <a:r>
              <a:rPr/>
              <a:t> — consistent with our earlier finding that shady leaves are larger.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/>
              <a:t>Write one short paragraph here.</a:t>
            </a:r>
            <a:r>
              <a:rPr/>
              <a:t> Did the calibration fit well (look at R² and Figure 1)? Did the residual plot and Shapiro–Wilk support the assumptions? Why is working in </a:t>
            </a:r>
            <a:r>
              <a:rPr b="1"/>
              <a:t>area</a:t>
            </a:r>
            <a:r>
              <a:rPr/>
              <a:t> (cm²) more biologically meaningful than raw </a:t>
            </a:r>
            <a:r>
              <a:rPr b="1"/>
              <a:t>mass</a:t>
            </a:r>
            <a:r>
              <a:rPr/>
              <a:t> (g) when comparing sunny and shady leaves? This is where you paste the results paragraph you drafted in the worksheet.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Whitlock, M. &amp; Schluter, D. </a:t>
            </a:r>
            <a:r>
              <a:rPr i="1"/>
              <a:t>The Analysis of Biological Data</a:t>
            </a:r>
            <a:r>
              <a:rPr/>
              <a:t> (2nd ed.), Ch. 17.</a:t>
            </a:r>
          </a:p>
          <a:p>
            <a:pPr lvl="0"/>
            <a:r>
              <a:rPr/>
              <a:t>Wickham, H. </a:t>
            </a:r>
            <a:r>
              <a:rPr i="1"/>
              <a:t>R for Data Science (2nd ed.)</a:t>
            </a:r>
            <a:r>
              <a:rPr/>
              <a:t> — </a:t>
            </a:r>
            <a:r>
              <a:rPr>
                <a:hlinkClick r:id="rId2"/>
              </a:rPr>
              <a:t>https://r4ds.hadley.nz/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Paper Calibration Curve: Predicting Leaf Area from Mass</dc:title>
  <dc:creator>Your Name Here</dc:creator>
  <cp:keywords/>
  <dcterms:created xsi:type="dcterms:W3CDTF">2026-07-06T00:31:31Z</dcterms:created>
  <dcterms:modified xsi:type="dcterms:W3CDTF">2026-07-06T00:31:31Z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date">
    <vt:lpwstr>2026-07-05</vt:lpwstr>
  </property>
  <property fmtid="{D5CDD505-2E9C-101B-9397-08002B2CF9AE}" pid="6" name="engines">
    <vt:lpwstr/>
  </property>
  <property fmtid="{D5CDD505-2E9C-101B-9397-08002B2CF9AE}" pid="7" name="execute">
    <vt:lpwstr/>
  </property>
  <property fmtid="{D5CDD505-2E9C-101B-9397-08002B2CF9AE}" pid="8" name="header-includes">
    <vt:lpwstr/>
  </property>
  <property fmtid="{D5CDD505-2E9C-101B-9397-08002B2CF9AE}" pid="9" name="include-after">
    <vt:lpwstr/>
  </property>
  <property fmtid="{D5CDD505-2E9C-101B-9397-08002B2CF9AE}" pid="10" name="include-before">
    <vt:lpwstr/>
  </property>
  <property fmtid="{D5CDD505-2E9C-101B-9397-08002B2CF9AE}" pid="11" name="labels">
    <vt:lpwstr/>
  </property>
  <property fmtid="{D5CDD505-2E9C-101B-9397-08002B2CF9AE}" pid="12" name="order">
    <vt:lpwstr>6</vt:lpwstr>
  </property>
  <property fmtid="{D5CDD505-2E9C-101B-9397-08002B2CF9AE}" pid="13" name="resources">
    <vt:lpwstr/>
  </property>
  <property fmtid="{D5CDD505-2E9C-101B-9397-08002B2CF9AE}" pid="14" name="subtitle">
    <vt:lpwstr>The same analysis as regression_analysis_script.R — but as a report</vt:lpwstr>
  </property>
  <property fmtid="{D5CDD505-2E9C-101B-9397-08002B2CF9AE}" pid="15" name="toc-title">
    <vt:lpwstr>Table of contents</vt:lpwstr>
  </property>
  <property fmtid="{D5CDD505-2E9C-101B-9397-08002B2CF9AE}" pid="16" name="week">
    <vt:lpwstr>3</vt:lpwstr>
  </property>
</Properties>
</file>