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Override PartName="/docProps/app.xml" ContentType="application/vnd.openxmlformats-officedocument.extended-properties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</Types>
</file>

<file path=_rels/.rels><?xml version="1.0" encoding="UTF-8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package/2006/relationships/metadata/extended-properties" Target="docProps/app.xml" /><Relationship Id="rId4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autoCompressPictures="0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5143500" type="screen16x9"/>
  <p:notesSz cx="6858000" cy="9144000"/>
  <p:defaultTextStyle>
    <a:defPPr>
      <a:defRPr lang="en-US"/>
    </a:defPPr>
    <a:lvl1pPr algn="l" defTabSz="4572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4572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4572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4572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4572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4572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4572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4572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4572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C31"/>
    <a:srgbClr val="7012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p="http://schemas.openxmlformats.org/presentationml/2006/main" xmlns:r="http://schemas.openxmlformats.org/officeDocument/2006/relationships">
  <p:normalViewPr>
    <p:restoredLeft autoAdjust="0" sz="15643"/>
    <p:restoredTop autoAdjust="0" sz="94726"/>
  </p:normalViewPr>
  <p:slideViewPr>
    <p:cSldViewPr snapToGrid="0" snapToObjects="1">
      <p:cViewPr varScale="1">
        <p:scale>
          <a:sx d="100" n="165"/>
          <a:sy d="100" n="165"/>
        </p:scale>
        <p:origin x="560" y="184"/>
      </p:cViewPr>
      <p:guideLst>
        <p:guide orient="horz" pos="1620"/>
        <p:guide pos="2880"/>
      </p:guideLst>
    </p:cSldViewPr>
  </p:slideViewPr>
  <p:outlineViewPr>
    <p:cViewPr>
      <p:scale>
        <a:sx d="100" n="33"/>
        <a:sy d="100" n="33"/>
      </p:scale>
      <p:origin x="0" y="0"/>
    </p:cViewPr>
  </p:outlineViewPr>
  <p:notesTextViewPr>
    <p:cViewPr>
      <p:scale>
        <a:sx d="100" n="100"/>
        <a:sy d="100" n="100"/>
      </p:scale>
      <p:origin x="0" y="0"/>
    </p:cViewPr>
  </p:notesTextViewPr>
  <p:gridSpacing cx="76200" cy="76200"/>
</p:viewPr>
</file>

<file path=ppt/_rels/presentation.xml.rels><?xml version="1.0" encoding="UTF-8"?><Relationships xmlns="http://schemas.openxmlformats.org/package/2006/relationships"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slide" Target="slides/slide27.xml" /><Relationship Id="rId30" Type="http://schemas.openxmlformats.org/officeDocument/2006/relationships/viewProps" Target="viewProps.xml" /><Relationship Id="rId29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32" Type="http://schemas.openxmlformats.org/officeDocument/2006/relationships/tableStyles" Target="tableStyles.xml" /><Relationship Id="rId31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6568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5722" y="565689"/>
            <a:ext cx="6400800" cy="131445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357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14605"/>
            <a:ext cx="9089756" cy="3914289"/>
          </a:xfrm>
        </p:spPr>
        <p:txBody>
          <a:bodyPr/>
          <a:lstStyle>
            <a:lvl1pPr marL="230188" indent="-230188">
              <a:tabLst/>
              <a:defRPr sz="2000"/>
            </a:lvl1pPr>
            <a:lvl2pPr marL="514350" indent="-284163">
              <a:spcBef>
                <a:spcPts val="0"/>
              </a:spcBef>
              <a:tabLst/>
              <a:defRPr sz="2000"/>
            </a:lvl2pPr>
            <a:lvl3pPr marL="692150" indent="-177800">
              <a:spcBef>
                <a:spcPts val="0"/>
              </a:spcBef>
              <a:tabLst/>
              <a:defRPr sz="1600"/>
            </a:lvl3pPr>
            <a:lvl4pPr marL="914400" indent="-222250">
              <a:spcBef>
                <a:spcPts val="0"/>
              </a:spcBef>
              <a:tabLst/>
              <a:defRPr sz="1600"/>
            </a:lvl4pPr>
            <a:lvl5pPr marL="1146175" indent="-231775">
              <a:spcBef>
                <a:spcPts val="0"/>
              </a:spcBef>
              <a:tabLst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4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21556"/>
          </a:xfrm>
        </p:spPr>
        <p:txBody>
          <a:bodyPr anchor="t">
            <a:normAutofit/>
          </a:bodyPr>
          <a:lstStyle>
            <a:lvl1pPr algn="l">
              <a:defRPr sz="2400" b="1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41649"/>
            <a:ext cx="7772400" cy="1125140"/>
          </a:xfrm>
        </p:spPr>
        <p:txBody>
          <a:bodyPr anchor="b">
            <a:normAutofit/>
          </a:bodyPr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069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>
            <a:lvl1pPr algn="l">
              <a:defRPr b="0">
                <a:solidFill>
                  <a:srgbClr val="F4CD5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1" y="662663"/>
            <a:ext cx="4201332" cy="3818173"/>
          </a:xfrm>
        </p:spPr>
        <p:txBody>
          <a:bodyPr/>
          <a:lstStyle>
            <a:lvl1pPr marL="230188" indent="-230188">
              <a:tabLst/>
              <a:defRPr sz="2000"/>
            </a:lvl1pPr>
            <a:lvl2pPr marL="460375" indent="-230188">
              <a:tabLst/>
              <a:defRPr sz="1800"/>
            </a:lvl2pPr>
            <a:lvl3pPr marL="630238" indent="-169863">
              <a:tabLst/>
              <a:defRPr sz="1600"/>
            </a:lvl3pPr>
            <a:lvl4pPr marL="914400" indent="-284163">
              <a:tabLst/>
              <a:defRPr sz="1600"/>
            </a:lvl4pPr>
            <a:lvl5pPr marL="1146175" indent="-231775">
              <a:tabLst/>
              <a:defRPr sz="160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02258" y="662664"/>
            <a:ext cx="4418308" cy="3818172"/>
          </a:xfrm>
        </p:spPr>
        <p:txBody>
          <a:bodyPr/>
          <a:lstStyle>
            <a:lvl1pPr marL="342900" indent="-342900"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5937" indent="-285750"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46125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5987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00150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marL="230188" lvl="0" indent="-230188" algn="l" defTabSz="342900" rtl="0" eaLnBrk="1" latinLnBrk="0" hangingPunct="1">
              <a:spcBef>
                <a:spcPct val="20000"/>
              </a:spcBef>
              <a:buFont typeface="Arial"/>
              <a:buChar char="•"/>
              <a:tabLst/>
            </a:pPr>
            <a:r>
              <a:rPr lang="en-US" dirty="0"/>
              <a:t>Click to edit Master text styles</a:t>
            </a:r>
          </a:p>
          <a:p>
            <a:pPr marL="460375" lvl="1" indent="-230188" algn="l" defTabSz="342900" rtl="0" eaLnBrk="1" latinLnBrk="0" hangingPunct="1">
              <a:spcBef>
                <a:spcPct val="20000"/>
              </a:spcBef>
              <a:buFont typeface="Arial"/>
              <a:buChar char="–"/>
              <a:tabLst/>
            </a:pPr>
            <a:r>
              <a:rPr lang="en-US" dirty="0"/>
              <a:t>Second level</a:t>
            </a:r>
          </a:p>
          <a:p>
            <a:pPr marL="630238" lvl="2" indent="-169863" algn="l" defTabSz="342900" rtl="0" eaLnBrk="1" latinLnBrk="0" hangingPunct="1">
              <a:spcBef>
                <a:spcPct val="20000"/>
              </a:spcBef>
              <a:buFont typeface="Arial"/>
              <a:buChar char="•"/>
              <a:tabLst/>
            </a:pPr>
            <a:r>
              <a:rPr lang="en-US" dirty="0"/>
              <a:t>Third level</a:t>
            </a:r>
          </a:p>
          <a:p>
            <a:pPr marL="914400" lvl="3" indent="-284163" algn="l" defTabSz="342900" rtl="0" eaLnBrk="1" latinLnBrk="0" hangingPunct="1">
              <a:spcBef>
                <a:spcPct val="20000"/>
              </a:spcBef>
              <a:buFont typeface="Arial"/>
              <a:buChar char="–"/>
              <a:tabLst/>
            </a:pPr>
            <a:r>
              <a:rPr lang="en-US" dirty="0"/>
              <a:t>Fourth level</a:t>
            </a:r>
          </a:p>
          <a:p>
            <a:pPr marL="1146175" lvl="4" indent="-231775" algn="l" defTabSz="342900" rtl="0" eaLnBrk="1" latinLnBrk="0" hangingPunct="1">
              <a:spcBef>
                <a:spcPct val="20000"/>
              </a:spcBef>
              <a:buFont typeface="Arial"/>
              <a:buChar char="»"/>
              <a:tabLst/>
            </a:pPr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886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201" y="802623"/>
            <a:ext cx="4435799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6201" y="1282444"/>
            <a:ext cx="4435799" cy="3305054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3514" y="823389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514" y="1303210"/>
            <a:ext cx="4041775" cy="3284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793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721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901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71538"/>
          </a:xfrm>
        </p:spPr>
        <p:txBody>
          <a:bodyPr anchor="t" anchorCtr="0">
            <a:normAutofit/>
          </a:bodyPr>
          <a:lstStyle>
            <a:lvl1pPr algn="l"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485" y="2822226"/>
            <a:ext cx="8756541" cy="19450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960803"/>
            <a:ext cx="354136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895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899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14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529045"/>
      </p:ext>
    </p:extLst>
  </p:cSld>
  <p:clrMapOvr>
    <a:masterClrMapping/>
  </p:clrMapOvr>
</p:sldLayout>
</file>

<file path=ppt/slideMasters/_rels/slideMaster1.xml.rels><?xml version="1.0" encoding="UTF-8"?><Relationships xmlns="http://schemas.openxmlformats.org/package/2006/relationships"><Relationship Id="rId8" Target="../slideLayouts/slideLayout8.xml" Type="http://schemas.openxmlformats.org/officeDocument/2006/relationships/slideLayout" /><Relationship Id="rId3" Target="../slideLayouts/slideLayout3.xml" Type="http://schemas.openxmlformats.org/officeDocument/2006/relationships/slideLayout" /><Relationship Id="rId7" Target="../slideLayouts/slideLayout7.xml" Type="http://schemas.openxmlformats.org/officeDocument/2006/relationships/slideLayout" /><Relationship Id="rId12" Target="../theme/theme1.xml" Type="http://schemas.openxmlformats.org/officeDocument/2006/relationships/theme" /><Relationship Id="rId2" Target="../slideLayouts/slideLayout2.xml" Type="http://schemas.openxmlformats.org/officeDocument/2006/relationships/slideLayout" /><Relationship Id="rId1" Target="../slideLayouts/slideLayout1.xml" Type="http://schemas.openxmlformats.org/officeDocument/2006/relationships/slideLayout" /><Relationship Id="rId6" Target="../slideLayouts/slideLayout6.xml" Type="http://schemas.openxmlformats.org/officeDocument/2006/relationships/slideLayout" /><Relationship Id="rId11" Target="../slideLayouts/slideLayout11.xml" Type="http://schemas.openxmlformats.org/officeDocument/2006/relationships/slideLayout" /><Relationship Id="rId5" Target="../slideLayouts/slideLayout5.xml" Type="http://schemas.openxmlformats.org/officeDocument/2006/relationships/slideLayout" /><Relationship Id="rId10" Target="../slideLayouts/slideLayout10.xml" Type="http://schemas.openxmlformats.org/officeDocument/2006/relationships/slideLayout" /><Relationship Id="rId4" Target="../slideLayouts/slideLayout4.xml" Type="http://schemas.openxmlformats.org/officeDocument/2006/relationships/slideLayout" /><Relationship Id="rId9" Target="../slideLayouts/slideLayout9.xml" Type="http://schemas.openxmlformats.org/officeDocument/2006/relationships/slideLayout" />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490" y="102393"/>
            <a:ext cx="8934774" cy="582780"/>
          </a:xfrm>
          <a:prstGeom prst="rect">
            <a:avLst/>
          </a:prstGeom>
          <a:solidFill>
            <a:srgbClr val="1A1A2E"/>
          </a:solidFill>
        </p:spPr>
        <p:txBody>
          <a:bodyPr anchor="ctr" bIns="45720" lIns="91440" rIns="91440" rtlCol="0" tIns="45720" vert="horz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77489" y="781696"/>
            <a:ext cx="8934773" cy="3914289"/>
          </a:xfrm>
          <a:prstGeom prst="rect">
            <a:avLst/>
          </a:prstGeom>
        </p:spPr>
        <p:txBody>
          <a:bodyPr bIns="45720" lIns="91440" rIns="91440" rtlCol="0" tIns="45720" vert="horz">
            <a:normAutofit/>
          </a:bodyPr>
          <a:lstStyle/>
          <a:p>
            <a:pPr lvl="0"/>
            <a:r>
              <a:rPr dirty="0" lang="en-US"/>
              <a:t>Click to edit Master text styles</a:t>
            </a:r>
          </a:p>
          <a:p>
            <a:pPr lvl="1"/>
            <a:r>
              <a:rPr dirty="0" lang="en-US"/>
              <a:t>Second level</a:t>
            </a:r>
          </a:p>
          <a:p>
            <a:pPr lvl="2"/>
            <a:r>
              <a:rPr dirty="0" lang="en-US"/>
              <a:t>Third level</a:t>
            </a:r>
          </a:p>
          <a:p>
            <a:pPr lvl="3"/>
            <a:r>
              <a:rPr dirty="0" lang="en-US"/>
              <a:t>Fourth level</a:t>
            </a:r>
          </a:p>
          <a:p>
            <a:pPr lvl="4"/>
            <a:r>
              <a:rPr dirty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2" sz="half" type="dt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idx="3" sz="quarter" type="ftr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4" sz="quarter" type="sldNum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200875"/>
      </p:ext>
    </p:extLst>
  </p:cSld>
  <p:clrMap accent1="accent1" accent2="accent2" accent3="accent3" accent4="accent4" accent5="accent5" accent6="accent6" bg1="lt1" bg2="lt2" folHlink="folHlink" hlink="hlink" tx1="dk1" tx2="dk2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42900" eaLnBrk="1" hangingPunct="1" latinLnBrk="0" rtl="0">
        <a:spcBef>
          <a:spcPct val="0"/>
        </a:spcBef>
        <a:buNone/>
        <a:defRPr kern="1200" sz="2800">
          <a:solidFill>
            <a:srgbClr val="F4CD54"/>
          </a:solidFill>
          <a:latin typeface="+mj-lt"/>
          <a:ea typeface="+mj-ea"/>
          <a:cs typeface="+mj-cs"/>
        </a:defRPr>
      </a:lvl1pPr>
    </p:titleStyle>
    <p:bodyStyle>
      <a:lvl1pPr algn="l" defTabSz="342900" eaLnBrk="1" hangingPunct="1" indent="-342900" latinLnBrk="0" marL="342900" rtl="0">
        <a:spcBef>
          <a:spcPts val="0"/>
        </a:spcBef>
        <a:buFont typeface="Arial"/>
        <a:buChar char="•"/>
        <a:defRPr kern="1200" sz="2000">
          <a:solidFill>
            <a:schemeClr val="tx1"/>
          </a:solidFill>
          <a:latin typeface="+mn-lt"/>
          <a:ea typeface="+mn-ea"/>
          <a:cs typeface="+mn-cs"/>
        </a:defRPr>
      </a:lvl1pPr>
      <a:lvl2pPr algn="l" defTabSz="342900" eaLnBrk="1" hangingPunct="1" indent="-342900" latinLnBrk="0" marL="685800" rtl="0">
        <a:spcBef>
          <a:spcPts val="0"/>
        </a:spcBef>
        <a:buFont typeface="Arial"/>
        <a:buChar char="–"/>
        <a:defRPr kern="1200" sz="2000">
          <a:solidFill>
            <a:schemeClr val="tx1"/>
          </a:solidFill>
          <a:latin typeface="+mn-lt"/>
          <a:ea typeface="+mn-ea"/>
          <a:cs typeface="+mn-cs"/>
        </a:defRPr>
      </a:lvl2pPr>
      <a:lvl3pPr algn="l" defTabSz="342900" eaLnBrk="1" hangingPunct="1" indent="-342900" latinLnBrk="0" marL="1028700" rtl="0">
        <a:spcBef>
          <a:spcPts val="0"/>
        </a:spcBef>
        <a:buFont typeface="Arial"/>
        <a:buChar char="•"/>
        <a:defRPr kern="1200" sz="1800">
          <a:solidFill>
            <a:schemeClr val="tx1"/>
          </a:solidFill>
          <a:latin typeface="+mn-lt"/>
          <a:ea typeface="+mn-ea"/>
          <a:cs typeface="+mn-cs"/>
        </a:defRPr>
      </a:lvl3pPr>
      <a:lvl4pPr algn="l" defTabSz="342900" eaLnBrk="1" hangingPunct="1" indent="-342900" latinLnBrk="0" marL="1371600" rtl="0">
        <a:spcBef>
          <a:spcPts val="0"/>
        </a:spcBef>
        <a:buFont typeface="Arial"/>
        <a:buChar char="–"/>
        <a:defRPr kern="1200" sz="1500">
          <a:solidFill>
            <a:schemeClr val="tx1"/>
          </a:solidFill>
          <a:latin typeface="+mn-lt"/>
          <a:ea typeface="+mn-ea"/>
          <a:cs typeface="+mn-cs"/>
        </a:defRPr>
      </a:lvl4pPr>
      <a:lvl5pPr algn="l" defTabSz="342900" eaLnBrk="1" hangingPunct="1" indent="-342900" latinLnBrk="0" marL="1714500" rtl="0">
        <a:spcBef>
          <a:spcPts val="0"/>
        </a:spcBef>
        <a:buFont typeface="Arial"/>
        <a:buChar char="»"/>
        <a:defRPr kern="1200" sz="1500">
          <a:solidFill>
            <a:schemeClr val="tx1"/>
          </a:solidFill>
          <a:latin typeface="+mn-lt"/>
          <a:ea typeface="+mn-ea"/>
          <a:cs typeface="+mn-cs"/>
        </a:defRPr>
      </a:lvl5pPr>
      <a:lvl6pPr algn="l" defTabSz="342900" eaLnBrk="1" hangingPunct="1" indent="-342900" latinLnBrk="0" marL="20574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6pPr>
      <a:lvl7pPr algn="l" defTabSz="342900" eaLnBrk="1" hangingPunct="1" indent="-342900" latinLnBrk="0" marL="24003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7pPr>
      <a:lvl8pPr algn="l" defTabSz="342900" eaLnBrk="1" hangingPunct="1" indent="-342900" latinLnBrk="0" marL="27432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8pPr>
      <a:lvl9pPr algn="l" defTabSz="342900" eaLnBrk="1" hangingPunct="1" indent="-342900" latinLnBrk="0" marL="30861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342900" eaLnBrk="1" hangingPunct="1" latinLnBrk="0" marL="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1pPr>
      <a:lvl2pPr algn="l" defTabSz="342900" eaLnBrk="1" hangingPunct="1" latinLnBrk="0" marL="3429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2pPr>
      <a:lvl3pPr algn="l" defTabSz="342900" eaLnBrk="1" hangingPunct="1" latinLnBrk="0" marL="6858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3pPr>
      <a:lvl4pPr algn="l" defTabSz="342900" eaLnBrk="1" hangingPunct="1" latinLnBrk="0" marL="10287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4pPr>
      <a:lvl5pPr algn="l" defTabSz="342900" eaLnBrk="1" hangingPunct="1" latinLnBrk="0" marL="13716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5pPr>
      <a:lvl6pPr algn="l" defTabSz="342900" eaLnBrk="1" hangingPunct="1" latinLnBrk="0" marL="17145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6pPr>
      <a:lvl7pPr algn="l" defTabSz="342900" eaLnBrk="1" hangingPunct="1" latinLnBrk="0" marL="20574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7pPr>
      <a:lvl8pPr algn="l" defTabSz="342900" eaLnBrk="1" hangingPunct="1" latinLnBrk="0" marL="24003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8pPr>
      <a:lvl9pPr algn="l" defTabSz="342900" eaLnBrk="1" hangingPunct="1" latinLnBrk="0" marL="27432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hyperlink" Target="https://r4ds.hadley.nz/numbers" TargetMode="External" /><Relationship Id="rId3" Type="http://schemas.openxmlformats.org/officeDocument/2006/relationships/hyperlink" Target="https://r4ds.hadley.nz/missing-values" TargetMode="External" /></Relationships>
</file>

<file path=ppt/slides/_rels/slide4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5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hyperlink" Target="https://r4ds.hadley.nz/numbers" TargetMode="External" /></Relationships>
</file>

<file path=ppt/slides/_rels/slide8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hyperlink" Target="https://r4ds.hadley.nz/data-transform" TargetMode="External" /></Relationships>
</file>

<file path=ppt/slides/_rels/slide9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10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hyperlink" Target="https://r4ds.hadley.nz/numbers#numeric-summaries" TargetMode="External" /></Relationships>
</file>

<file path=ppt/slides/_rels/slide11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2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13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hyperlink" Target="https://r4ds.hadley.nz/missing-values" TargetMode="External" /></Relationships>
</file>

<file path=ppt/slides/_rels/slide14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5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16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hyperlink" Target="https://r4ds.hadley.nz/data-transform#sec-summarize" TargetMode="External" /><Relationship Id="rId3" Type="http://schemas.openxmlformats.org/officeDocument/2006/relationships/hyperlink" Target="https://r4ds.hadley.nz/data-transform#sec-summarize" TargetMode="External" /></Relationships>
</file>

<file path=ppt/slides/_rels/slide20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21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22.xml.rels><?xml version="1.0" encoding="UTF-8"?><Relationships xmlns="http://schemas.openxmlformats.org/package/2006/relationships"><Relationship Id="rId1" Type="http://schemas.openxmlformats.org/officeDocument/2006/relationships/slideLayout" Target="../slideLayouts/slideLayout8.xml" /></Relationships>
</file>

<file path=ppt/slides/_rels/slide23.xml.rels><?xml version="1.0" encoding="UTF-8"?><Relationships xmlns="http://schemas.openxmlformats.org/package/2006/relationships"><Relationship Id="rId1" Type="http://schemas.openxmlformats.org/officeDocument/2006/relationships/slideLayout" Target="../slideLayouts/slideLayout8.xml" /></Relationships>
</file>

<file path=ppt/slides/_rels/slide24.xml.rels><?xml version="1.0" encoding="UTF-8"?><Relationships xmlns="http://schemas.openxmlformats.org/package/2006/relationships"><Relationship Id="rId1" Type="http://schemas.openxmlformats.org/officeDocument/2006/relationships/slideLayout" Target="../slideLayouts/slideLayout8.xml" /></Relationships>
</file>

<file path=ppt/slides/_rels/slide25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26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hyperlink" Target="https://r4ds.hadley.nz/numbers" TargetMode="External" /><Relationship Id="rId3" Type="http://schemas.openxmlformats.org/officeDocument/2006/relationships/hyperlink" Target="https://r4ds.hadley.nz/missing-values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65688"/>
          </a:xfrm>
        </p:spPr>
        <p:txBody>
          <a:bodyPr/>
          <a:lstStyle/>
          <a:p>
            <a:pPr lvl="0" indent="0" marL="0">
              <a:buNone/>
            </a:pPr>
            <a:r>
              <a:rPr/>
              <a:t>Lecture 06 — Summary Statistics</a:t>
            </a:r>
          </a:p>
        </p:txBody>
      </p:sp>
      <p:sp>
        <p:nvSpPr>
          <p:cNvPr id="3" name="Subtitle 2"/>
          <p:cNvSpPr>
            <a:spLocks noGrp="1"/>
          </p:cNvSpPr>
          <p:nvPr>
            <p:ph idx="1" type="subTitle"/>
          </p:nvPr>
        </p:nvSpPr>
        <p:spPr>
          <a:xfrm>
            <a:off x="255722" y="565689"/>
            <a:ext cx="6400800" cy="1314450"/>
          </a:xfrm>
        </p:spPr>
        <p:txBody>
          <a:bodyPr/>
          <a:lstStyle/>
          <a:p>
            <a:pPr lvl="0" indent="0" marL="0">
              <a:buNone/>
            </a:pPr>
            <a:r>
              <a:rPr/>
              <a:t>Mean, median, spread, and describing groups the tidy way</a:t>
            </a:r>
            <a:br/>
            <a:br/>
            <a:r>
              <a:rPr/>
              <a:t>Bill Perry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2026-09-10</a:t>
            </a:r>
          </a:p>
        </p:txBody>
      </p:sp>
    </p:spTree>
  </p:cSld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Where we left off (Lecture 05 — Wrangling)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>
                <a:latin typeface="Courier"/>
              </a:rPr>
              <a:t>filter()</a:t>
            </a:r>
            <a:r>
              <a:rPr/>
              <a:t>, </a:t>
            </a:r>
            <a:r>
              <a:rPr>
                <a:latin typeface="Courier"/>
              </a:rPr>
              <a:t>select()</a:t>
            </a:r>
            <a:r>
              <a:rPr/>
              <a:t>, </a:t>
            </a:r>
            <a:r>
              <a:rPr>
                <a:latin typeface="Courier"/>
              </a:rPr>
              <a:t>mutate()</a:t>
            </a:r>
            <a:r>
              <a:rPr/>
              <a:t>, </a:t>
            </a:r>
            <a:r>
              <a:rPr>
                <a:latin typeface="Courier"/>
              </a:rPr>
              <a:t>arrange()</a:t>
            </a:r>
            <a:r>
              <a:rPr/>
              <a:t> — the core wrangling verbs</a:t>
            </a:r>
          </a:p>
          <a:p>
            <a:pPr lvl="0"/>
            <a:r>
              <a:rPr/>
              <a:t>Chaining verbs into one pipeline with </a:t>
            </a:r>
            <a:r>
              <a:rPr>
                <a:latin typeface="Courier"/>
              </a:rPr>
              <a:t>%&gt;%</a:t>
            </a:r>
          </a:p>
          <a:p>
            <a:pPr lvl="0"/>
            <a:r>
              <a:rPr/>
              <a:t>Our leaf data: </a:t>
            </a:r>
            <a:r>
              <a:rPr>
                <a:latin typeface="Courier"/>
              </a:rPr>
              <a:t>leaf_df</a:t>
            </a:r>
            <a:r>
              <a:rPr/>
              <a:t> — </a:t>
            </a:r>
            <a:r>
              <a:rPr>
                <a:latin typeface="Courier"/>
              </a:rPr>
              <a:t>shade</a:t>
            </a:r>
            <a:r>
              <a:rPr/>
              <a:t>, </a:t>
            </a:r>
            <a:r>
              <a:rPr>
                <a:latin typeface="Courier"/>
              </a:rPr>
              <a:t>mass_g</a:t>
            </a:r>
            <a:r>
              <a:rPr/>
              <a:t>, </a:t>
            </a:r>
            <a:r>
              <a:rPr>
                <a:latin typeface="Courier"/>
              </a:rPr>
              <a:t>petiole_mm</a:t>
            </a:r>
            <a:r>
              <a:rPr/>
              <a:t>, </a:t>
            </a:r>
            <a:r>
              <a:rPr>
                <a:latin typeface="Courier"/>
              </a:rPr>
              <a:t>thickness_mm</a:t>
            </a:r>
            <a:r>
              <a:rPr/>
              <a:t>, </a:t>
            </a:r>
            <a:r>
              <a:rPr>
                <a:latin typeface="Courier"/>
              </a:rPr>
              <a:t>paper_mass_g</a:t>
            </a:r>
          </a:p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✅ Key idea from Lecture 05</a:t>
            </a:r>
          </a:p>
          <a:p>
            <a:pPr lvl="0" indent="0" marL="1270000">
              <a:buNone/>
            </a:pPr>
            <a:r>
              <a:rPr sz="2000"/>
              <a:t>You can already reshape the data into exactly the rows and columns you need. Today we learn to </a:t>
            </a:r>
            <a:r>
              <a:rPr sz="2000" i="1"/>
              <a:t>describe</a:t>
            </a:r>
            <a:r>
              <a:rPr sz="2000"/>
              <a:t> what’s in it — one number at a time, then all at once.</a:t>
            </a:r>
          </a:p>
        </p:txBody>
      </p:sp>
    </p:spTree>
  </p:cSld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/>
          <a:lstStyle/>
          <a:p>
            <a:pPr lvl="0" indent="0" marL="0">
              <a:buNone/>
            </a:pPr>
            <a:r>
              <a:rPr/>
              <a:t>Our Scientific Question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Biological prediction:</a:t>
            </a:r>
            <a:r>
              <a:rPr/>
              <a:t> Leaves on the </a:t>
            </a:r>
            <a:r>
              <a:rPr i="1"/>
              <a:t>shady</a:t>
            </a:r>
            <a:r>
              <a:rPr/>
              <a:t> side of a tree will be </a:t>
            </a:r>
            <a:r>
              <a:rPr b="1"/>
              <a:t>larger and heavier</a:t>
            </a:r>
            <a:r>
              <a:rPr/>
              <a:t> to capture more of the limited light.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27000" y="1270000"/>
          <a:ext cx="4432300" cy="330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/>
                <a:gridCol w="3289300"/>
              </a:tblGrid>
              <a:tr h="0">
                <a:tc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Hypothesis</a:t>
                      </a: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 b="1"/>
                        <a:t>H₀ — null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No difference in leaf size between sunny and shady sides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 b="1"/>
                        <a:t>Hₐ — alternate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Leaf size differs between sunny and shady sides</a:t>
                      </a:r>
                    </a:p>
                  </a:txBody>
                </a:tc>
              </a:tr>
            </a:tbl>
          </a:graphicData>
        </a:graphic>
      </p:graphicFrame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Plan for this unit:</a:t>
            </a:r>
          </a:p>
          <a:p>
            <a:pPr lvl="0" indent="-342900" marL="342900">
              <a:buAutoNum type="arabicPeriod"/>
            </a:pPr>
            <a:r>
              <a:rPr b="1"/>
              <a:t>Today</a:t>
            </a:r>
            <a:r>
              <a:rPr/>
              <a:t> — </a:t>
            </a:r>
            <a:r>
              <a:rPr i="1"/>
              <a:t>describe</a:t>
            </a:r>
            <a:r>
              <a:rPr/>
              <a:t> the data</a:t>
            </a:r>
          </a:p>
          <a:p>
            <a:pPr lvl="0" indent="-342900" marL="342900">
              <a:buAutoNum type="arabicPeriod"/>
            </a:pPr>
            <a:r>
              <a:rPr b="1"/>
              <a:t>Lecture 09</a:t>
            </a:r>
            <a:r>
              <a:rPr/>
              <a:t> — formally </a:t>
            </a:r>
            <a:r>
              <a:rPr i="1"/>
              <a:t>test</a:t>
            </a:r>
            <a:r>
              <a:rPr/>
              <a:t> the hypotheses with a t-test</a:t>
            </a:r>
          </a:p>
          <a:p>
            <a:pPr lvl="0" indent="0" marL="0">
              <a:buNone/>
            </a:pPr>
            <a:r>
              <a:rPr/>
              <a:t>Statistics helps us decide which hypothesis is better supported by the data.</a:t>
            </a:r>
          </a:p>
          <a:p>
            <a:pPr lvl="0" indent="0" marL="0">
              <a:buNone/>
            </a:pPr>
            <a:r>
              <a:rPr b="1"/>
              <a:t>References:</a:t>
            </a:r>
          </a:p>
          <a:p>
            <a:pPr lvl="0"/>
            <a:r>
              <a:rPr/>
              <a:t>📖 Whitlock &amp; Schluter, Ch. 3 — </a:t>
            </a:r>
            <a:r>
              <a:rPr i="1"/>
              <a:t>Describing Data</a:t>
            </a:r>
          </a:p>
          <a:p>
            <a:pPr lvl="0"/>
            <a:r>
              <a:rPr/>
              <a:t>📖 Whitlock &amp; Schluter, Ch. 4 — </a:t>
            </a:r>
            <a:r>
              <a:rPr i="1"/>
              <a:t>Estimating with Uncertainty</a:t>
            </a:r>
          </a:p>
          <a:p>
            <a:pPr lvl="0"/>
            <a:r>
              <a:rPr/>
              <a:t>📖 </a:t>
            </a:r>
            <a:r>
              <a:rPr>
                <a:hlinkClick r:id="rId2"/>
              </a:rPr>
              <a:t>R4DS Ch 13</a:t>
            </a:r>
            <a:r>
              <a:rPr/>
              <a:t> — Numbers</a:t>
            </a:r>
          </a:p>
          <a:p>
            <a:pPr lvl="0"/>
            <a:r>
              <a:rPr/>
              <a:t>📖 </a:t>
            </a:r>
            <a:r>
              <a:rPr>
                <a:hlinkClick r:id="rId3"/>
              </a:rPr>
              <a:t>R4DS Ch 18</a:t>
            </a:r>
            <a:r>
              <a:rPr/>
              <a:t> — Missing Values</a:t>
            </a:r>
          </a:p>
          <a:p>
            <a:pPr lvl="0" indent="0" marL="0">
              <a:buNone/>
            </a:pPr>
            <a:r>
              <a:rPr/>
              <a:t>Both W&amp;S PDFs are in the course </a:t>
            </a:r>
            <a:r>
              <a:rPr>
                <a:latin typeface="Courier"/>
              </a:rPr>
              <a:t>readings/</a:t>
            </a:r>
            <a:r>
              <a:rPr/>
              <a:t> folder.</a:t>
            </a:r>
          </a:p>
        </p:txBody>
      </p:sp>
    </p:spTree>
  </p:cSld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How to Use These Slides — Predict · Type · Run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This lecture runs in </a:t>
            </a:r>
            <a:r>
              <a:rPr b="1"/>
              <a:t>two chunks</a:t>
            </a:r>
            <a:r>
              <a:rPr/>
              <a:t>. After each chunk you switch to the activity and type the code yourself into your R script.</a:t>
            </a:r>
          </a:p>
          <a:p>
            <a:pPr lvl="0" indent="0" marL="0">
              <a:buNone/>
            </a:pPr>
            <a:r>
              <a:rPr b="1"/>
              <a:t>For every code block, do three things:</a:t>
            </a:r>
          </a:p>
          <a:p>
            <a:pPr lvl="0" indent="-342900" marL="342900">
              <a:buAutoNum type="arabicPeriod"/>
            </a:pPr>
            <a:r>
              <a:rPr b="1"/>
              <a:t>Predict</a:t>
            </a:r>
            <a:r>
              <a:rPr/>
              <a:t> — before it runs, say what you think the output will be</a:t>
            </a:r>
          </a:p>
          <a:p>
            <a:pPr lvl="0" indent="-342900" marL="342900">
              <a:buAutoNum type="arabicPeriod"/>
            </a:pPr>
            <a:r>
              <a:rPr b="1"/>
              <a:t>Type</a:t>
            </a:r>
            <a:r>
              <a:rPr/>
              <a:t> it out by hand — do not copy-paste</a:t>
            </a:r>
          </a:p>
          <a:p>
            <a:pPr lvl="0" indent="-342900" marL="342900">
              <a:buAutoNum type="arabicPeriod"/>
            </a:pPr>
            <a:r>
              <a:rPr b="1"/>
              <a:t>Run</a:t>
            </a:r>
            <a:r>
              <a:rPr/>
              <a:t> it and compare to your prediction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✅ Why bother?</a:t>
            </a:r>
          </a:p>
          <a:p>
            <a:pPr lvl="0"/>
            <a:r>
              <a:rPr sz="2000"/>
              <a:t>A single mean or SD looks obvious once it’s on the slide — predicting it first is what tells you whether you actually understand where the number comes from.</a:t>
            </a:r>
          </a:p>
          <a:p>
            <a:pPr lvl="0"/>
            <a:r>
              <a:rPr sz="2000"/>
              <a:t>Typing </a:t>
            </a:r>
            <a:r>
              <a:rPr sz="2000">
                <a:latin typeface="Courier"/>
              </a:rPr>
              <a:t>sum(!is.na(x))</a:t>
            </a:r>
            <a:r>
              <a:rPr sz="2000"/>
              <a:t> yourself, instead of pasting it, is what makes you notice </a:t>
            </a:r>
            <a:r>
              <a:rPr sz="2000" i="1"/>
              <a:t>why</a:t>
            </a:r>
            <a:r>
              <a:rPr sz="2000"/>
              <a:t> it’s there instead of </a:t>
            </a:r>
            <a:r>
              <a:rPr sz="2000">
                <a:latin typeface="Courier"/>
              </a:rPr>
              <a:t>length(x)</a:t>
            </a:r>
            <a:r>
              <a:rPr sz="2000"/>
              <a:t>.</a:t>
            </a:r>
          </a:p>
        </p:txBody>
      </p:sp>
    </p:spTree>
  </p:cSld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Load Libraries and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Load all packages at the top of every script ----------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(readxl) </a:t>
            </a:r>
            <a:r>
              <a:rPr>
                <a:solidFill>
                  <a:srgbClr val="5E5E5E"/>
                </a:solidFill>
                <a:latin typeface="Courier"/>
              </a:rPr>
              <a:t># reading Excel files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(tidyverse) </a:t>
            </a:r>
            <a:r>
              <a:rPr>
                <a:solidFill>
                  <a:srgbClr val="5E5E5E"/>
                </a:solidFill>
                <a:latin typeface="Courier"/>
              </a:rPr>
              <a:t># data wrangling + ggplot2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(janitor) </a:t>
            </a:r>
            <a:r>
              <a:rPr>
                <a:solidFill>
                  <a:srgbClr val="5E5E5E"/>
                </a:solidFill>
                <a:latin typeface="Courier"/>
              </a:rPr>
              <a:t># clean_names()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(skimr) </a:t>
            </a:r>
            <a:r>
              <a:rPr>
                <a:solidFill>
                  <a:srgbClr val="5E5E5E"/>
                </a:solidFill>
                <a:latin typeface="Courier"/>
              </a:rPr>
              <a:t># fast descriptive summaries</a:t>
            </a:r>
          </a:p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Read the leaf data from the data folder ---------------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leaf_df &lt;- </a:t>
            </a:r>
            <a:r>
              <a:rPr>
                <a:solidFill>
                  <a:srgbClr val="4758AB"/>
                </a:solidFill>
                <a:latin typeface="Courier"/>
              </a:rPr>
              <a:t>read_excel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"data/2026_09_03_data_sci_leaf_area.xlsx"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clean_names</a:t>
            </a:r>
            <a:r>
              <a:rPr>
                <a:solidFill>
                  <a:srgbClr val="003B4F"/>
                </a:solidFill>
                <a:latin typeface="Courier"/>
              </a:rPr>
              <a:t>()</a:t>
            </a:r>
          </a:p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Install once — load every session</a:t>
            </a:r>
          </a:p>
          <a:p>
            <a:pPr lvl="0"/>
            <a:r>
              <a:rPr sz="2000"/>
              <a:t>Run in the Console one time only: </a:t>
            </a:r>
            <a:r>
              <a:rPr sz="2000">
                <a:latin typeface="Courier"/>
              </a:rPr>
              <a:t>install.packages("skimr")</a:t>
            </a:r>
          </a:p>
          <a:p>
            <a:pPr lvl="0"/>
            <a:r>
              <a:rPr sz="2000"/>
              <a:t>Then every session: </a:t>
            </a:r>
            <a:r>
              <a:rPr sz="2000">
                <a:latin typeface="Courier"/>
              </a:rPr>
              <a:t>library(skimr)</a:t>
            </a:r>
            <a:r>
              <a:rPr sz="2000"/>
              <a:t> activates it.</a:t>
            </a:r>
          </a:p>
        </p:txBody>
      </p:sp>
    </p:spTree>
  </p:cSld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🧩 Chunk 1 of 2 · Centre, Spread, and Counting Correctly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We will cover:</a:t>
            </a:r>
            <a:r>
              <a:rPr/>
              <a:t> the mean, median, variance, SD, SE, and the </a:t>
            </a:r>
            <a:r>
              <a:rPr>
                <a:latin typeface="Courier"/>
              </a:rPr>
              <a:t>length()</a:t>
            </a:r>
            <a:r>
              <a:rPr/>
              <a:t> trap.</a:t>
            </a:r>
          </a:p>
          <a:p>
            <a:pPr lvl="0" indent="0" marL="0">
              <a:buNone/>
            </a:pPr>
            <a:r>
              <a:rPr b="1"/>
              <a:t>🛑 After this chunk: Activity Parts 1–3 (load, the NA problem, and base-R stats).</a:t>
            </a:r>
          </a:p>
        </p:txBody>
      </p:sp>
    </p:spTree>
  </p:cSld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What Is the Mean?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 sz="half"/>
              </p:nvPr>
            </p:nvSpPr>
            <p:spPr/>
            <p:txBody>
              <a:bodyPr/>
              <a:lstStyle/>
              <a:p>
                <a:pPr lvl="0" indent="0" marL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acc>
                        <m:accPr>
                          <m:chr m:val="‾"/>
                        </m:accPr>
                        <m:e>
                          <m:r>
                            <m:t>x</m:t>
                          </m:r>
                        </m:e>
                      </m:acc>
                      <m:r>
                        <m:rPr>
                          <m:sty m:val="p"/>
                        </m:rPr>
                        <m:t>=</m:t>
                      </m:r>
                      <m:f>
                        <m:fPr>
                          <m:type m:val="bar"/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ff"/>
                              <m:supHide m:val="off"/>
                            </m:naryPr>
                            <m:sub>
                              <m:r>
                                <m:t>i</m:t>
                              </m:r>
                              <m:r>
                                <m:rPr>
                                  <m:sty m:val="p"/>
                                </m:rPr>
                                <m:t>=</m:t>
                              </m:r>
                              <m:r>
                                <m:t>1</m:t>
                              </m:r>
                            </m:sub>
                            <m:sup>
                              <m:r>
                                <m:t>n</m:t>
                              </m:r>
                            </m:sup>
                            <m:e>
                              <m:sSub>
                                <m:e>
                                  <m:r>
                                    <m:t>x</m:t>
                                  </m:r>
                                </m:e>
                                <m:sub>
                                  <m:r>
                                    <m:t>i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r>
                            <m:t>n</m:t>
                          </m:r>
                        </m:den>
                      </m:f>
                    </m:oMath>
                  </m:oMathPara>
                </a14:m>
              </a:p>
              <a:p>
                <a:pPr lvl="0"/>
                <a:r>
                  <a:rPr/>
                  <a:t>Add up all values, divide by </a:t>
                </a:r>
                <a:r>
                  <a:rPr i="1"/>
                  <a:t>n</a:t>
                </a:r>
              </a:p>
              <a:p>
                <a:pPr lvl="0"/>
                <a:r>
                  <a:rPr/>
                  <a:t>The </a:t>
                </a:r>
                <a:r>
                  <a:rPr b="1"/>
                  <a:t>balance point</a:t>
                </a:r>
                <a:r>
                  <a:rPr/>
                  <a:t> of the distribution</a:t>
                </a:r>
              </a:p>
              <a:p>
                <a:pPr lvl="0"/>
                <a:r>
                  <a:rPr b="1"/>
                  <a:t>Sensitive to outliers</a:t>
                </a:r>
                <a:r>
                  <a:rPr/>
                  <a:t> — one very large value pulls the mean up</a:t>
                </a:r>
              </a:p>
              <a:p>
                <a:pPr lvl="0" indent="0" marL="0">
                  <a:buNone/>
                </a:pPr>
                <a:r>
                  <a:rPr b="1"/>
                  <a:t>Example:</a:t>
                </a:r>
              </a:p>
              <a:p>
                <a:pPr lvl="0" indent="0" marL="0">
                  <a:buNone/>
                </a:pPr>
                <a:r>
                  <a:rPr/>
                  <a:t>Values: 5, 6, 7, 8, </a:t>
                </a:r>
                <a:r>
                  <a:rPr b="1"/>
                  <a:t>50</a:t>
                </a:r>
                <a:r>
                  <a:rPr/>
                  <a:t> → mean = 15.2</a:t>
                </a:r>
              </a:p>
              <a:p>
                <a:pPr lvl="0" indent="0" marL="0">
                  <a:buNone/>
                </a:pPr>
                <a:r>
                  <a:rPr i="1"/>
                  <a:t>Is 15.2 a fair summary? Not really — the outlier dominates!</a:t>
                </a:r>
              </a:p>
            </p:txBody>
          </p:sp>
        </mc:Choice>
      </mc:AlternateContent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Why it matters:</a:t>
            </a:r>
          </a:p>
          <a:p>
            <a:pPr lvl="0"/>
            <a:r>
              <a:rPr/>
              <a:t>The most commonly reported statistic</a:t>
            </a:r>
          </a:p>
          <a:p>
            <a:pPr lvl="0"/>
            <a:r>
              <a:rPr/>
              <a:t>Used in every t-test, ANOVA, and regression</a:t>
            </a:r>
          </a:p>
          <a:p>
            <a:pPr lvl="0"/>
            <a:r>
              <a:rPr/>
              <a:t>Always pair it with a measure of </a:t>
            </a:r>
            <a:r>
              <a:rPr b="1"/>
              <a:t>spread</a:t>
            </a:r>
            <a:r>
              <a:rPr/>
              <a:t> (SD or SE)</a:t>
            </a:r>
          </a:p>
          <a:p>
            <a:pPr lvl="0" indent="0" marL="0">
              <a:buNone/>
            </a:pPr>
            <a:r>
              <a:rPr/>
              <a:t>📖 Whitlock &amp; Schluter, Ch. 3 — </a:t>
            </a:r>
            <a:r>
              <a:rPr i="1"/>
              <a:t>Describing Data</a:t>
            </a:r>
            <a:r>
              <a:rPr/>
              <a:t>; </a:t>
            </a:r>
            <a:r>
              <a:rPr>
                <a:hlinkClick r:id="rId2"/>
              </a:rPr>
              <a:t>R4DS §13 — Numbers</a:t>
            </a:r>
          </a:p>
        </p:txBody>
      </p:sp>
    </p:spTree>
  </p:cSld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Calculating the Mean — filter() and pull()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Use filter() + pull() to extract one group's values 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sunny_mass &lt;- 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filter</a:t>
            </a:r>
            <a:r>
              <a:rPr>
                <a:solidFill>
                  <a:srgbClr val="003B4F"/>
                </a:solidFill>
                <a:latin typeface="Courier"/>
              </a:rPr>
              <a:t>(shade </a:t>
            </a:r>
            <a:r>
              <a:rPr>
                <a:solidFill>
                  <a:srgbClr val="5E5E5E"/>
                </a:solidFill>
                <a:latin typeface="Courier"/>
              </a:rPr>
              <a:t>==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"sunny"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pull</a:t>
            </a:r>
            <a:r>
              <a:rPr>
                <a:solidFill>
                  <a:srgbClr val="003B4F"/>
                </a:solidFill>
                <a:latin typeface="Courier"/>
              </a:rPr>
              <a:t>(mass_g)</a:t>
            </a:r>
            <a:br/>
            <a:br/>
            <a:r>
              <a:rPr>
                <a:solidFill>
                  <a:srgbClr val="003B4F"/>
                </a:solidFill>
                <a:latin typeface="Courier"/>
              </a:rPr>
              <a:t>sunny_mass </a:t>
            </a:r>
            <a:r>
              <a:rPr>
                <a:solidFill>
                  <a:srgbClr val="5E5E5E"/>
                </a:solidFill>
                <a:latin typeface="Courier"/>
              </a:rPr>
              <a:t># look at the raw values</a:t>
            </a:r>
          </a:p>
          <a:p>
            <a:pPr lvl="0" indent="0">
              <a:buNone/>
            </a:pPr>
            <a:r>
              <a:rPr>
                <a:latin typeface="Courier"/>
              </a:rPr>
              <a:t> [1] 0.4000 0.4800 0.3400 0.6500 0.2700 0.4300 0.7366 0.4263 0.5682 0.7600
[11] 0.5777 0.1933 0.7912 0.4990 0.6882 0.4162 0.6185 1.0842 0.6649 0.3571
[21] 0.3484 0.5107 0.2303 0.3041 0.2817</a:t>
            </a:r>
          </a:p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Calculate the mean -----------------------------------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mean_sunny &lt;- </a:t>
            </a:r>
            <a:r>
              <a:rPr>
                <a:solidFill>
                  <a:srgbClr val="4758AB"/>
                </a:solidFill>
                <a:latin typeface="Courier"/>
              </a:rPr>
              <a:t>mean</a:t>
            </a:r>
            <a:r>
              <a:rPr>
                <a:solidFill>
                  <a:srgbClr val="003B4F"/>
                </a:solidFill>
                <a:latin typeface="Courier"/>
              </a:rPr>
              <a:t>(sunny_mass,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"Mean sunny mass:"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(mean_sunny,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"g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Mean sunny mass: 0.505 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/>
            <a:r>
              <a:rPr>
                <a:latin typeface="Courier"/>
              </a:rPr>
              <a:t>filter(shade == "sunny")</a:t>
            </a:r>
            <a:r>
              <a:rPr/>
              <a:t> — keeps only sunny rows</a:t>
            </a:r>
          </a:p>
          <a:p>
            <a:pPr lvl="0"/>
            <a:r>
              <a:rPr>
                <a:latin typeface="Courier"/>
              </a:rPr>
              <a:t>pull(mass_g)</a:t>
            </a:r>
            <a:r>
              <a:rPr/>
              <a:t> — extracts that column as a </a:t>
            </a:r>
            <a:r>
              <a:rPr b="1"/>
              <a:t>vector</a:t>
            </a:r>
          </a:p>
          <a:p>
            <a:pPr lvl="0"/>
            <a:r>
              <a:rPr>
                <a:latin typeface="Courier"/>
              </a:rPr>
              <a:t>na.rm = TRUE</a:t>
            </a:r>
            <a:r>
              <a:rPr/>
              <a:t> — removes any </a:t>
            </a:r>
            <a:r>
              <a:rPr>
                <a:latin typeface="Courier"/>
              </a:rPr>
              <a:t>NA</a:t>
            </a:r>
            <a:r>
              <a:rPr/>
              <a:t> before computing</a:t>
            </a:r>
          </a:p>
          <a:p>
            <a:pPr lvl="0" indent="0" marL="0">
              <a:buNone/>
            </a:pPr>
            <a:r>
              <a:rPr b="1"/>
              <a:t>Key pattern:</a:t>
            </a:r>
          </a:p>
          <a:p>
            <a:pPr lvl="0" indent="0" marL="0">
              <a:buNone/>
            </a:pPr>
            <a:r>
              <a:rPr>
                <a:latin typeface="Courier"/>
              </a:rPr>
              <a:t>filter()</a:t>
            </a:r>
            <a:r>
              <a:rPr/>
              <a:t> → picks </a:t>
            </a:r>
            <a:r>
              <a:rPr b="1"/>
              <a:t>rows</a:t>
            </a:r>
          </a:p>
          <a:p>
            <a:pPr lvl="0" indent="0" marL="0">
              <a:buNone/>
            </a:pPr>
            <a:r>
              <a:rPr>
                <a:latin typeface="Courier"/>
              </a:rPr>
              <a:t>pull()</a:t>
            </a:r>
            <a:r>
              <a:rPr/>
              <a:t> → extracts a </a:t>
            </a:r>
            <a:r>
              <a:rPr b="1"/>
              <a:t>column</a:t>
            </a:r>
            <a:r>
              <a:rPr/>
              <a:t> as a vector</a:t>
            </a:r>
          </a:p>
          <a:p>
            <a:pPr lvl="0" indent="0" marL="0">
              <a:buNone/>
            </a:pPr>
            <a:r>
              <a:rPr/>
              <a:t>📖 </a:t>
            </a:r>
            <a:r>
              <a:rPr>
                <a:hlinkClick r:id="rId2"/>
              </a:rPr>
              <a:t>R4DS §3 — Data Transformation</a:t>
            </a:r>
          </a:p>
        </p:txBody>
      </p:sp>
    </p:spTree>
  </p:cSld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/>
          <a:lstStyle/>
          <a:p>
            <a:pPr lvl="0" indent="0" marL="0">
              <a:buNone/>
            </a:pPr>
            <a:r>
              <a:rPr/>
              <a:t>What Is the Median?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The middle value when data are sorted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27000" y="1270000"/>
          <a:ext cx="4432300" cy="330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9800"/>
                <a:gridCol w="2209800"/>
              </a:tblGrid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Sorted data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Median</a:t>
                      </a: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5, 6, </a:t>
                      </a:r>
                      <a:r>
                        <a:rPr b="1"/>
                        <a:t>7</a:t>
                      </a:r>
                      <a:r>
                        <a:rPr/>
                        <a:t>, 8, 50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 b="1"/>
                        <a:t>7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5, 6, </a:t>
                      </a:r>
                      <a:r>
                        <a:rPr b="1"/>
                        <a:t>7, 8</a:t>
                      </a:r>
                      <a:r>
                        <a:rPr/>
                        <a:t>, 50, 51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 b="1"/>
                        <a:t>(7 + 8) / 2 = 7.5</a:t>
                      </a:r>
                    </a:p>
                  </a:txBody>
                </a:tc>
              </a:tr>
            </a:tbl>
          </a:graphicData>
        </a:graphic>
      </p:graphicFrame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/>
            <a:r>
              <a:rPr/>
              <a:t>Not pulled by outliers → </a:t>
            </a:r>
            <a:r>
              <a:rPr b="1"/>
              <a:t>robust</a:t>
            </a:r>
          </a:p>
          <a:p>
            <a:pPr lvl="0"/>
            <a:r>
              <a:rPr/>
              <a:t>If </a:t>
            </a:r>
            <a:r>
              <a:rPr b="1"/>
              <a:t>mean ≫ median</a:t>
            </a:r>
            <a:r>
              <a:rPr/>
              <a:t> → right-skewed</a:t>
            </a:r>
          </a:p>
          <a:p>
            <a:pPr lvl="0"/>
            <a:r>
              <a:rPr/>
              <a:t>If </a:t>
            </a:r>
            <a:r>
              <a:rPr b="1"/>
              <a:t>mean ≈ median</a:t>
            </a:r>
            <a:r>
              <a:rPr/>
              <a:t> → roughly symmetric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Median for each side ---------------------------------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shady_mass &lt;- 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filter</a:t>
            </a:r>
            <a:r>
              <a:rPr>
                <a:solidFill>
                  <a:srgbClr val="003B4F"/>
                </a:solidFill>
                <a:latin typeface="Courier"/>
              </a:rPr>
              <a:t>(shade </a:t>
            </a:r>
            <a:r>
              <a:rPr>
                <a:solidFill>
                  <a:srgbClr val="5E5E5E"/>
                </a:solidFill>
                <a:latin typeface="Courier"/>
              </a:rPr>
              <a:t>==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"shady"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pull</a:t>
            </a:r>
            <a:r>
              <a:rPr>
                <a:solidFill>
                  <a:srgbClr val="003B4F"/>
                </a:solidFill>
                <a:latin typeface="Courier"/>
              </a:rPr>
              <a:t>(mass_g)</a:t>
            </a:r>
            <a:br/>
            <a:br/>
            <a:r>
              <a:rPr>
                <a:solidFill>
                  <a:srgbClr val="003B4F"/>
                </a:solidFill>
                <a:latin typeface="Courier"/>
              </a:rPr>
              <a:t>med_sunny &lt;- </a:t>
            </a:r>
            <a:r>
              <a:rPr>
                <a:solidFill>
                  <a:srgbClr val="4758AB"/>
                </a:solidFill>
                <a:latin typeface="Courier"/>
              </a:rPr>
              <a:t>median</a:t>
            </a:r>
            <a:r>
              <a:rPr>
                <a:solidFill>
                  <a:srgbClr val="003B4F"/>
                </a:solidFill>
                <a:latin typeface="Courier"/>
              </a:rPr>
              <a:t>(sunny_mass,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med_shady &lt;- </a:t>
            </a:r>
            <a:r>
              <a:rPr>
                <a:solidFill>
                  <a:srgbClr val="4758AB"/>
                </a:solidFill>
                <a:latin typeface="Courier"/>
              </a:rPr>
              <a:t>median</a:t>
            </a:r>
            <a:r>
              <a:rPr>
                <a:solidFill>
                  <a:srgbClr val="003B4F"/>
                </a:solidFill>
                <a:latin typeface="Courier"/>
              </a:rPr>
              <a:t>(shady_mass,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br/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"Median sunny:"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(med_sunny,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Median sunny: 0.48 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"Median shady:"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(med_shady,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Median shady: 0.521 </a:t>
            </a:r>
          </a:p>
        </p:txBody>
      </p:sp>
    </p:spTree>
  </p:cSld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What Is Variance?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 sz="half"/>
              </p:nvPr>
            </p:nvSpPr>
            <p:spPr/>
            <p:txBody>
              <a:bodyPr/>
              <a:lstStyle/>
              <a:p>
                <a:pPr lvl="0" indent="0" marL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sSup>
                        <m:e>
                          <m:r>
                            <m:t>s</m:t>
                          </m:r>
                        </m:e>
                        <m:sup>
                          <m:r>
                            <m:t>2</m:t>
                          </m:r>
                        </m:sup>
                      </m:sSup>
                      <m:r>
                        <m:rPr>
                          <m:sty m:val="p"/>
                        </m:rPr>
                        <m:t>=</m:t>
                      </m:r>
                      <m:f>
                        <m:fPr>
                          <m:type m:val="bar"/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subHide m:val="off"/>
                              <m:supHide m:val="off"/>
                            </m:naryPr>
                            <m:sub>
                              <m:r>
                                <m:t>i</m:t>
                              </m:r>
                              <m:r>
                                <m:rPr>
                                  <m:sty m:val="p"/>
                                </m:rPr>
                                <m:t>=</m:t>
                              </m:r>
                              <m:r>
                                <m:t>1</m:t>
                              </m:r>
                            </m:sub>
                            <m:sup>
                              <m:r>
                                <m:t>n</m:t>
                              </m:r>
                            </m:sup>
                            <m:e>
                              <m:r>
                                <m:rPr>
                                  <m:sty m:val="p"/>
                                </m:rPr>
                                <m:t>(</m:t>
                              </m:r>
                            </m:e>
                          </m:nary>
                          <m:sSub>
                            <m:e>
                              <m:r>
                                <m:t>x</m:t>
                              </m:r>
                            </m:e>
                            <m:sub>
                              <m:r>
                                <m:t>i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m:t>−</m:t>
                          </m:r>
                          <m:acc>
                            <m:accPr>
                              <m:chr m:val="‾"/>
                            </m:accPr>
                            <m:e>
                              <m:r>
                                <m:t>x</m:t>
                              </m:r>
                            </m:e>
                          </m:acc>
                          <m:sSup>
                            <m:e>
                              <m:r>
                                <m:rPr>
                                  <m:sty m:val="p"/>
                                </m:rPr>
                                <m:t>)</m:t>
                              </m:r>
                            </m:e>
                            <m:sup>
                              <m: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m:t>n</m:t>
                          </m:r>
                          <m:r>
                            <m:rPr>
                              <m:sty m:val="p"/>
                            </m:rPr>
                            <m:t>−</m:t>
                          </m:r>
                          <m:r>
                            <m:t>1</m:t>
                          </m:r>
                        </m:den>
                      </m:f>
                    </m:oMath>
                  </m:oMathPara>
                </a14:m>
              </a:p>
              <a:p>
                <a:pPr lvl="0" indent="-342900" marL="342900">
                  <a:buAutoNum type="arabicPeriod"/>
                </a:pPr>
                <a:r>
                  <a:rPr/>
                  <a:t>For each value, compute distance from mean: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m:t>(</m:t>
                    </m:r>
                    <m:sSub>
                      <m:e>
                        <m:r>
                          <m:t>x</m:t>
                        </m:r>
                      </m:e>
                      <m:sub>
                        <m:r>
                          <m:t>i</m:t>
                        </m:r>
                      </m:sub>
                    </m:sSub>
                    <m:r>
                      <m:rPr>
                        <m:sty m:val="p"/>
                      </m:rPr>
                      <m:t>−</m:t>
                    </m:r>
                    <m:acc>
                      <m:accPr>
                        <m:chr m:val="‾"/>
                      </m:accPr>
                      <m:e>
                        <m:r>
                          <m:t>x</m:t>
                        </m:r>
                      </m:e>
                    </m:acc>
                    <m:r>
                      <m:rPr>
                        <m:sty m:val="p"/>
                      </m:rPr>
                      <m:t>)</m:t>
                    </m:r>
                  </m:oMath>
                </a14:m>
              </a:p>
              <a:p>
                <a:pPr lvl="0" indent="-342900" marL="342900">
                  <a:buAutoNum type="arabicPeriod"/>
                </a:pPr>
                <a:r>
                  <a:rPr b="1"/>
                  <a:t>Square</a:t>
                </a:r>
                <a:r>
                  <a:rPr/>
                  <a:t> those distances → all positive</a:t>
                </a:r>
              </a:p>
              <a:p>
                <a:pPr lvl="0" indent="-342900" marL="342900">
                  <a:buAutoNum type="arabicPeriod"/>
                </a:pPr>
                <a:r>
                  <a:rPr/>
                  <a:t>Sum them up, divide by </a:t>
                </a:r>
                <a14:m>
                  <m:oMath xmlns:m="http://schemas.openxmlformats.org/officeDocument/2006/math">
                    <m:r>
                      <m:t>n</m:t>
                    </m:r>
                    <m:r>
                      <m:rPr>
                        <m:sty m:val="p"/>
                      </m:rPr>
                      <m:t>−</m:t>
                    </m:r>
                    <m:r>
                      <m:t>1</m:t>
                    </m:r>
                  </m:oMath>
                </a14:m>
              </a:p>
              <a:p>
                <a:pPr lvl="0" indent="0" marL="0">
                  <a:buNone/>
                </a:pPr>
                <a:r>
                  <a:rPr/>
                  <a:t>Dividing by </a:t>
                </a:r>
                <a14:m>
                  <m:oMath xmlns:m="http://schemas.openxmlformats.org/officeDocument/2006/math">
                    <m:r>
                      <m:t>n</m:t>
                    </m:r>
                    <m:r>
                      <m:rPr>
                        <m:sty m:val="p"/>
                      </m:rPr>
                      <m:t>−</m:t>
                    </m:r>
                    <m:r>
                      <m:t>1</m:t>
                    </m:r>
                  </m:oMath>
                </a14:m>
                <a:r>
                  <a:rPr/>
                  <a:t> gives an </a:t>
                </a:r>
                <a:r>
                  <a:rPr b="1"/>
                  <a:t>unbiased</a:t>
                </a:r>
                <a:r>
                  <a:rPr/>
                  <a:t> estimate of population variance.</a:t>
                </a:r>
              </a:p>
              <a:p>
                <a:pPr lvl="0" indent="0" marL="0">
                  <a:buNone/>
                </a:pPr>
                <a:r>
                  <a:rPr b="1"/>
                  <a:t>Larger variance = more spread = more uncertainty</a:t>
                </a:r>
              </a:p>
            </p:txBody>
          </p:sp>
        </mc:Choice>
      </mc:AlternateContent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Variance for each side ------------------------------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var_sunny &lt;- </a:t>
            </a:r>
            <a:r>
              <a:rPr>
                <a:solidFill>
                  <a:srgbClr val="4758AB"/>
                </a:solidFill>
                <a:latin typeface="Courier"/>
              </a:rPr>
              <a:t>var</a:t>
            </a:r>
            <a:r>
              <a:rPr>
                <a:solidFill>
                  <a:srgbClr val="003B4F"/>
                </a:solidFill>
                <a:latin typeface="Courier"/>
              </a:rPr>
              <a:t>(sunny_mass,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var_shady &lt;- </a:t>
            </a:r>
            <a:r>
              <a:rPr>
                <a:solidFill>
                  <a:srgbClr val="4758AB"/>
                </a:solidFill>
                <a:latin typeface="Courier"/>
              </a:rPr>
              <a:t>var</a:t>
            </a:r>
            <a:r>
              <a:rPr>
                <a:solidFill>
                  <a:srgbClr val="003B4F"/>
                </a:solidFill>
                <a:latin typeface="Courier"/>
              </a:rPr>
              <a:t>(shady_mass,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br/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"Variance sunny:"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(var_sunny, </a:t>
            </a:r>
            <a:r>
              <a:rPr>
                <a:solidFill>
                  <a:srgbClr val="AD0000"/>
                </a:solidFill>
                <a:latin typeface="Courier"/>
              </a:rPr>
              <a:t>4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Variance sunny: 0.0442 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"Variance shady:"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(var_shady, </a:t>
            </a:r>
            <a:r>
              <a:rPr>
                <a:solidFill>
                  <a:srgbClr val="AD0000"/>
                </a:solidFill>
                <a:latin typeface="Courier"/>
              </a:rPr>
              <a:t>4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Variance shady: 0.0219 </a:t>
            </a:r>
          </a:p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/>
              <a:t>Variance is in </a:t>
            </a:r>
            <a:r>
              <a:rPr sz="2000" b="1"/>
              <a:t>squared units</a:t>
            </a:r>
            <a:r>
              <a:rPr sz="2000"/>
              <a:t> (g²) — hard to interpret. That is why we use SD.</a:t>
            </a:r>
          </a:p>
          <a:p>
            <a:pPr lvl="0" indent="0" marL="0">
              <a:buNone/>
            </a:pPr>
            <a:r>
              <a:rPr/>
              <a:t>📖 </a:t>
            </a:r>
            <a:r>
              <a:rPr>
                <a:hlinkClick r:id="rId2"/>
              </a:rPr>
              <a:t>R4DS §13.3</a:t>
            </a:r>
          </a:p>
        </p:txBody>
      </p:sp>
    </p:spTree>
  </p:cSld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What Is Standard Deviation?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 sz="half"/>
              </p:nvPr>
            </p:nvSpPr>
            <p:spPr/>
            <p:txBody>
              <a:bodyPr/>
              <a:lstStyle/>
              <a:p>
                <a:pPr lvl="0" indent="0" marL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r>
                        <m:t>s</m:t>
                      </m:r>
                      <m:r>
                        <m:rPr>
                          <m:sty m:val="p"/>
                        </m:rPr>
                        <m:t>=</m:t>
                      </m:r>
                      <m:rad>
                        <m:radPr>
                          <m:degHide m:val="on"/>
                        </m:radPr>
                        <m:deg/>
                        <m:e>
                          <m:sSup>
                            <m:e>
                              <m:r>
                                <m:t>s</m:t>
                              </m:r>
                            </m:e>
                            <m:sup>
                              <m:r>
                                <m:t>2</m:t>
                              </m:r>
                            </m:sup>
                          </m:sSup>
                        </m:e>
                      </m:rad>
                      <m:r>
                        <m:rPr>
                          <m:sty m:val="p"/>
                        </m:rPr>
                        <m:t>=</m:t>
                      </m:r>
                      <m:rad>
                        <m:radPr>
                          <m:degHide m:val="on"/>
                        </m:radPr>
                        <m:deg/>
                        <m:e>
                          <m:f>
                            <m:fPr>
                              <m:type m:val="bar"/>
                            </m:fPr>
                            <m:num>
                              <m:r>
                                <m:rPr>
                                  <m:sty m:val="p"/>
                                </m:rPr>
                                <m:t>∑</m:t>
                              </m:r>
                              <m:r>
                                <m:rPr>
                                  <m:sty m:val="p"/>
                                </m:rPr>
                                <m:t>(</m:t>
                              </m:r>
                              <m:sSub>
                                <m:e>
                                  <m:r>
                                    <m:t>x</m:t>
                                  </m:r>
                                </m:e>
                                <m:sub>
                                  <m:r>
                                    <m:t>i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m:t>−</m:t>
                              </m:r>
                              <m:acc>
                                <m:accPr>
                                  <m:chr m:val="‾"/>
                                </m:accPr>
                                <m:e>
                                  <m:r>
                                    <m:t>x</m:t>
                                  </m:r>
                                </m:e>
                              </m:acc>
                              <m:sSup>
                                <m:e>
                                  <m:r>
                                    <m:rPr>
                                      <m:sty m:val="p"/>
                                    </m:rPr>
                                    <m:t>)</m:t>
                                  </m:r>
                                </m:e>
                                <m:sup>
                                  <m: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m:t>n</m:t>
                              </m:r>
                              <m:r>
                                <m:rPr>
                                  <m:sty m:val="p"/>
                                </m:rPr>
                                <m:t>−</m:t>
                              </m:r>
                              <m:r>
                                <m:t>1</m:t>
                              </m:r>
                            </m:den>
                          </m:f>
                        </m:e>
                      </m:rad>
                    </m:oMath>
                  </m:oMathPara>
                </a14:m>
              </a:p>
              <a:p>
                <a:pPr lvl="0"/>
                <a:r>
                  <a:rPr/>
                  <a:t>The </a:t>
                </a:r>
                <a:r>
                  <a:rPr b="1"/>
                  <a:t>square root of variance</a:t>
                </a:r>
                <a:r>
                  <a:rPr/>
                  <a:t> → back in original units (g) ✓</a:t>
                </a:r>
              </a:p>
              <a:p>
                <a:pPr lvl="0"/>
                <a:r>
                  <a:rPr/>
                  <a:t>For a normal distribution:</a:t>
                </a:r>
              </a:p>
              <a:p>
                <a:pPr lvl="1"/>
                <a:r>
                  <a:rPr/>
                  <a:t>~</a:t>
                </a:r>
                <a:r>
                  <a:rPr b="1"/>
                  <a:t>68%</a:t>
                </a:r>
                <a:r>
                  <a:rPr/>
                  <a:t> of values fall within mean ± 1 SD</a:t>
                </a:r>
              </a:p>
              <a:p>
                <a:pPr lvl="1"/>
                <a:r>
                  <a:rPr/>
                  <a:t>~</a:t>
                </a:r>
                <a:r>
                  <a:rPr b="1"/>
                  <a:t>95%</a:t>
                </a:r>
                <a:r>
                  <a:rPr/>
                  <a:t> fall within mean ± 2 SD</a:t>
                </a:r>
              </a:p>
              <a:p>
                <a:pPr lvl="0"/>
                <a:r>
                  <a:rPr/>
                  <a:t>Reports how spread out </a:t>
                </a:r>
                <a:r>
                  <a:rPr i="1"/>
                  <a:t>individual</a:t>
                </a:r>
                <a:r>
                  <a:rPr/>
                  <a:t> data points are</a:t>
                </a:r>
              </a:p>
            </p:txBody>
          </p:sp>
        </mc:Choice>
      </mc:AlternateContent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Standard deviation for each side -------------------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sd_sunny &lt;- </a:t>
            </a:r>
            <a:r>
              <a:rPr>
                <a:solidFill>
                  <a:srgbClr val="4758AB"/>
                </a:solidFill>
                <a:latin typeface="Courier"/>
              </a:rPr>
              <a:t>sd</a:t>
            </a:r>
            <a:r>
              <a:rPr>
                <a:solidFill>
                  <a:srgbClr val="003B4F"/>
                </a:solidFill>
                <a:latin typeface="Courier"/>
              </a:rPr>
              <a:t>(sunny_mass,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sd_shady &lt;- </a:t>
            </a:r>
            <a:r>
              <a:rPr>
                <a:solidFill>
                  <a:srgbClr val="4758AB"/>
                </a:solidFill>
                <a:latin typeface="Courier"/>
              </a:rPr>
              <a:t>sd</a:t>
            </a:r>
            <a:r>
              <a:rPr>
                <a:solidFill>
                  <a:srgbClr val="003B4F"/>
                </a:solidFill>
                <a:latin typeface="Courier"/>
              </a:rPr>
              <a:t>(shady_mass,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br/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"SD sunny:"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(sd_sunny,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"g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SD sunny: 0.21 g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"SD shady:"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(sd_shady,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"g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SD shady: 0.148 g</a:t>
            </a:r>
          </a:p>
        </p:txBody>
      </p:sp>
    </p:spTree>
  </p:cSld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/>
          <a:lstStyle/>
          <a:p>
            <a:pPr lvl="0" indent="0" marL="0">
              <a:buNone/>
            </a:pPr>
            <a:r>
              <a:rPr/>
              <a:t>What Is Standard Error?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 Placeholder 2"/>
              <p:cNvSpPr>
                <a:spLocks noGrp="1"/>
              </p:cNvSpPr>
              <p:nvPr>
                <p:ph idx="1" type="body"/>
              </p:nvPr>
            </p:nvSpPr>
            <p:spPr/>
            <p:txBody>
              <a:bodyPr/>
              <a:lstStyle/>
              <a:p>
                <a:pPr lvl="0" indent="0" marL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>
                      <m:r>
                        <m:t>S</m:t>
                      </m:r>
                      <m:r>
                        <m:t>E</m:t>
                      </m:r>
                      <m:r>
                        <m:rPr>
                          <m:sty m:val="p"/>
                        </m:rPr>
                        <m:t>=</m:t>
                      </m:r>
                      <m:f>
                        <m:fPr>
                          <m:type m:val="bar"/>
                        </m:fPr>
                        <m:num>
                          <m:r>
                            <m:t>s</m:t>
                          </m:r>
                        </m:num>
                        <m:den>
                          <m:rad>
                            <m:radPr>
                              <m:degHide m:val="on"/>
                            </m:radPr>
                            <m:deg/>
                            <m:e>
                              <m:r>
                                <m:t>n</m:t>
                              </m:r>
                            </m:e>
                          </m:rad>
                        </m:den>
                      </m:f>
                    </m:oMath>
                  </m:oMathPara>
                </a14:m>
              </a:p>
              <a:p>
                <a:pPr lvl="0"/>
                <a:r>
                  <a:rPr/>
                  <a:t>Measures how precisely we know the </a:t>
                </a:r>
                <a:r>
                  <a:rPr b="1"/>
                  <a:t>mean</a:t>
                </a:r>
              </a:p>
              <a:p>
                <a:pPr lvl="0"/>
                <a:r>
                  <a:rPr/>
                  <a:t>Not the spread of raw data — the </a:t>
                </a:r>
                <a:r>
                  <a:rPr b="1"/>
                  <a:t>uncertainty of the mean itself</a:t>
                </a:r>
              </a:p>
              <a:p>
                <a:pPr lvl="0"/>
                <a:r>
                  <a:rPr/>
                  <a:t>Gets </a:t>
                </a:r>
                <a:r>
                  <a:rPr b="1"/>
                  <a:t>smaller</a:t>
                </a:r>
                <a:r>
                  <a:rPr/>
                  <a:t> as </a:t>
                </a:r>
                <a:r>
                  <a:rPr i="1"/>
                  <a:t>n</a:t>
                </a:r>
                <a:r>
                  <a:rPr/>
                  <a:t> increases → more data = more precise estimate</a:t>
                </a:r>
              </a:p>
            </p:txBody>
          </p:sp>
        </mc:Choice>
      </mc:AlternateContent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27000" y="1270000"/>
          <a:ext cx="4432300" cy="330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9800"/>
                <a:gridCol w="2209800"/>
              </a:tblGrid>
              <a:tr h="0">
                <a:tc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Describes</a:t>
                      </a: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 b="1"/>
                        <a:t>SD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spread of </a:t>
                      </a:r>
                      <a:r>
                        <a:rPr i="1"/>
                        <a:t>individual</a:t>
                      </a:r>
                      <a:r>
                        <a:rPr/>
                        <a:t> data points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 b="1"/>
                        <a:t>SE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precision of the </a:t>
                      </a:r>
                      <a:r>
                        <a:rPr i="1"/>
                        <a:t>sample mean</a:t>
                      </a:r>
                    </a:p>
                  </a:txBody>
                </a:tc>
              </a:tr>
            </a:tbl>
          </a:graphicData>
        </a:graphic>
      </p:graphicFrame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We report SE when making claims about group means.</a:t>
            </a:r>
          </a:p>
          <a:p>
            <a:pPr lvl="0" indent="0" marL="0">
              <a:buNone/>
            </a:pPr>
            <a:r>
              <a:rPr/>
              <a:t>📖 Whitlock &amp; Schluter, Ch. 4 — </a:t>
            </a:r>
            <a:r>
              <a:rPr i="1"/>
              <a:t>Estimating with Uncertainty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SE = SD / sqrt(n) — need correct n -----------------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n_sunny &lt;- </a:t>
            </a:r>
            <a:r>
              <a:rPr>
                <a:solidFill>
                  <a:srgbClr val="4758AB"/>
                </a:solidFill>
                <a:latin typeface="Courier"/>
              </a:rPr>
              <a:t>sum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5E5E5E"/>
                </a:solidFill>
                <a:latin typeface="Courier"/>
              </a:rPr>
              <a:t>!</a:t>
            </a:r>
            <a:r>
              <a:rPr>
                <a:solidFill>
                  <a:srgbClr val="4758AB"/>
                </a:solidFill>
                <a:latin typeface="Courier"/>
              </a:rPr>
              <a:t>is.na</a:t>
            </a:r>
            <a:r>
              <a:rPr>
                <a:solidFill>
                  <a:srgbClr val="003B4F"/>
                </a:solidFill>
                <a:latin typeface="Courier"/>
              </a:rPr>
              <a:t>(sunny_mass))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n_shady &lt;- </a:t>
            </a:r>
            <a:r>
              <a:rPr>
                <a:solidFill>
                  <a:srgbClr val="4758AB"/>
                </a:solidFill>
                <a:latin typeface="Courier"/>
              </a:rPr>
              <a:t>sum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5E5E5E"/>
                </a:solidFill>
                <a:latin typeface="Courier"/>
              </a:rPr>
              <a:t>!</a:t>
            </a:r>
            <a:r>
              <a:rPr>
                <a:solidFill>
                  <a:srgbClr val="4758AB"/>
                </a:solidFill>
                <a:latin typeface="Courier"/>
              </a:rPr>
              <a:t>is.na</a:t>
            </a:r>
            <a:r>
              <a:rPr>
                <a:solidFill>
                  <a:srgbClr val="003B4F"/>
                </a:solidFill>
                <a:latin typeface="Courier"/>
              </a:rPr>
              <a:t>(shady_mass))</a:t>
            </a:r>
            <a:br/>
            <a:br/>
            <a:r>
              <a:rPr>
                <a:solidFill>
                  <a:srgbClr val="003B4F"/>
                </a:solidFill>
                <a:latin typeface="Courier"/>
              </a:rPr>
              <a:t>se_sunny &lt;- sd_sunny </a:t>
            </a:r>
            <a:r>
              <a:rPr>
                <a:solidFill>
                  <a:srgbClr val="5E5E5E"/>
                </a:solidFill>
                <a:latin typeface="Courier"/>
              </a:rPr>
              <a:t>/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sqrt</a:t>
            </a:r>
            <a:r>
              <a:rPr>
                <a:solidFill>
                  <a:srgbClr val="003B4F"/>
                </a:solidFill>
                <a:latin typeface="Courier"/>
              </a:rPr>
              <a:t>(n_sunny)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se_shady &lt;- sd_shady </a:t>
            </a:r>
            <a:r>
              <a:rPr>
                <a:solidFill>
                  <a:srgbClr val="5E5E5E"/>
                </a:solidFill>
                <a:latin typeface="Courier"/>
              </a:rPr>
              <a:t>/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sqrt</a:t>
            </a:r>
            <a:r>
              <a:rPr>
                <a:solidFill>
                  <a:srgbClr val="003B4F"/>
                </a:solidFill>
                <a:latin typeface="Courier"/>
              </a:rPr>
              <a:t>(n_shady)</a:t>
            </a:r>
            <a:br/>
            <a:br/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"n sunny  ="</a:t>
            </a:r>
            <a:r>
              <a:rPr>
                <a:solidFill>
                  <a:srgbClr val="003B4F"/>
                </a:solidFill>
                <a:latin typeface="Courier"/>
              </a:rPr>
              <a:t>, n_sunny,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n sunny  = 25 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"SE sunny ="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(se_sunny,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"g</a:t>
            </a:r>
            <a:r>
              <a:rPr>
                <a:solidFill>
                  <a:srgbClr val="5E5E5E"/>
                </a:solidFill>
                <a:latin typeface="Courier"/>
              </a:rPr>
              <a:t>\n\n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SE sunny = 0.042 g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"n shady  ="</a:t>
            </a:r>
            <a:r>
              <a:rPr>
                <a:solidFill>
                  <a:srgbClr val="003B4F"/>
                </a:solidFill>
                <a:latin typeface="Courier"/>
              </a:rPr>
              <a:t>, n_shady,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n shady  = 28 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"SE shady ="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(se_shady,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"g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SE shady = 0.028 g</a:t>
            </a:r>
          </a:p>
        </p:txBody>
      </p:sp>
    </p:spTree>
  </p:cSld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The Problem with </a:t>
            </a:r>
            <a:r>
              <a:rPr>
                <a:latin typeface="Courier"/>
              </a:rPr>
              <a:t>length()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length() counts ALL positions — including NAs 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x &lt;- </a:t>
            </a:r>
            <a:r>
              <a:rPr>
                <a:solidFill>
                  <a:srgbClr val="4758AB"/>
                </a:solidFill>
                <a:latin typeface="Courier"/>
              </a:rPr>
              <a:t>c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AD0000"/>
                </a:solidFill>
                <a:latin typeface="Courier"/>
              </a:rPr>
              <a:t>4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8F5902"/>
                </a:solidFill>
                <a:latin typeface="Courier"/>
              </a:rPr>
              <a:t>NA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AD0000"/>
                </a:solidFill>
                <a:latin typeface="Courier"/>
              </a:rPr>
              <a:t>7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8F5902"/>
                </a:solidFill>
                <a:latin typeface="Courier"/>
              </a:rPr>
              <a:t>NA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# a vector with missing values</a:t>
            </a:r>
            <a:br/>
            <a:br/>
            <a:r>
              <a:rPr>
                <a:solidFill>
                  <a:srgbClr val="4758AB"/>
                </a:solidFill>
                <a:latin typeface="Courier"/>
              </a:rPr>
              <a:t>length</a:t>
            </a:r>
            <a:r>
              <a:rPr>
                <a:solidFill>
                  <a:srgbClr val="003B4F"/>
                </a:solidFill>
                <a:latin typeface="Courier"/>
              </a:rPr>
              <a:t>(x) </a:t>
            </a:r>
            <a:r>
              <a:rPr>
                <a:solidFill>
                  <a:srgbClr val="5E5E5E"/>
                </a:solidFill>
                <a:latin typeface="Courier"/>
              </a:rPr>
              <a:t># returns 5 — but 2 are NA!</a:t>
            </a:r>
          </a:p>
          <a:p>
            <a:pPr lvl="0" indent="0">
              <a:buNone/>
            </a:pPr>
            <a:r>
              <a:rPr>
                <a:latin typeface="Courier"/>
              </a:rPr>
              <a:t>[1] 5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sum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is.na</a:t>
            </a:r>
            <a:r>
              <a:rPr>
                <a:solidFill>
                  <a:srgbClr val="003B4F"/>
                </a:solidFill>
                <a:latin typeface="Courier"/>
              </a:rPr>
              <a:t>(x)) </a:t>
            </a:r>
            <a:r>
              <a:rPr>
                <a:solidFill>
                  <a:srgbClr val="5E5E5E"/>
                </a:solidFill>
                <a:latin typeface="Courier"/>
              </a:rPr>
              <a:t># how many NAs are there?</a:t>
            </a:r>
          </a:p>
          <a:p>
            <a:pPr lvl="0" indent="0">
              <a:buNone/>
            </a:pPr>
            <a:r>
              <a:rPr>
                <a:latin typeface="Courier"/>
              </a:rPr>
              <a:t>[1] 2</a:t>
            </a:r>
          </a:p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Using length() in SE gives the WRONG answer 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wrong_n &lt;- </a:t>
            </a:r>
            <a:r>
              <a:rPr>
                <a:solidFill>
                  <a:srgbClr val="4758AB"/>
                </a:solidFill>
                <a:latin typeface="Courier"/>
              </a:rPr>
              <a:t>length</a:t>
            </a:r>
            <a:r>
              <a:rPr>
                <a:solidFill>
                  <a:srgbClr val="003B4F"/>
                </a:solidFill>
                <a:latin typeface="Courier"/>
              </a:rPr>
              <a:t>(x)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wrong_se &lt;- </a:t>
            </a:r>
            <a:r>
              <a:rPr>
                <a:solidFill>
                  <a:srgbClr val="4758AB"/>
                </a:solidFill>
                <a:latin typeface="Courier"/>
              </a:rPr>
              <a:t>sd</a:t>
            </a:r>
            <a:r>
              <a:rPr>
                <a:solidFill>
                  <a:srgbClr val="003B4F"/>
                </a:solidFill>
                <a:latin typeface="Courier"/>
              </a:rPr>
              <a:t>(x,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/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sqrt</a:t>
            </a:r>
            <a:r>
              <a:rPr>
                <a:solidFill>
                  <a:srgbClr val="003B4F"/>
                </a:solidFill>
                <a:latin typeface="Courier"/>
              </a:rPr>
              <a:t>(wrong_n)</a:t>
            </a:r>
            <a:br/>
            <a:br/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"Wrong n  ="</a:t>
            </a:r>
            <a:r>
              <a:rPr>
                <a:solidFill>
                  <a:srgbClr val="003B4F"/>
                </a:solidFill>
                <a:latin typeface="Courier"/>
              </a:rPr>
              <a:t>, wrong_n,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Wrong n  = 5 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"Wrong SE ="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(wrong_se,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Wrong SE = 0.931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/>
            <a:r>
              <a:rPr>
                <a:latin typeface="Courier"/>
              </a:rPr>
              <a:t>length(x)</a:t>
            </a:r>
            <a:r>
              <a:rPr/>
              <a:t> counts </a:t>
            </a:r>
            <a:r>
              <a:rPr b="1"/>
              <a:t>all positions</a:t>
            </a:r>
            <a:r>
              <a:rPr/>
              <a:t> in the vector — including </a:t>
            </a:r>
            <a:r>
              <a:rPr>
                <a:latin typeface="Courier"/>
              </a:rPr>
              <a:t>NA</a:t>
            </a:r>
          </a:p>
          <a:p>
            <a:pPr lvl="0"/>
            <a:r>
              <a:rPr/>
              <a:t>This is a </a:t>
            </a:r>
            <a:r>
              <a:rPr b="1"/>
              <a:t>silent error</a:t>
            </a:r>
            <a:r>
              <a:rPr/>
              <a:t> — R will not warn you!</a:t>
            </a:r>
          </a:p>
          <a:p>
            <a:pPr lvl="0"/>
            <a:r>
              <a:rPr/>
              <a:t>Our leaf data has real NAs too: not every leaf got a </a:t>
            </a:r>
            <a:r>
              <a:rPr>
                <a:latin typeface="Courier"/>
              </a:rPr>
              <a:t>paper_mass_g</a:t>
            </a:r>
            <a:r>
              <a:rPr/>
              <a:t> measurement</a:t>
            </a:r>
          </a:p>
          <a:p>
            <a:pPr lvl="0"/>
            <a:r>
              <a:rPr/>
              <a:t>Using n = 5 in SE = SD / √n when n should be 3 gives the wrong answer</a:t>
            </a:r>
          </a:p>
          <a:p>
            <a:pPr lvl="0" indent="0" marL="0">
              <a:buNone/>
            </a:pPr>
            <a:r>
              <a:rPr/>
              <a:t>📖 </a:t>
            </a:r>
            <a:r>
              <a:rPr>
                <a:hlinkClick r:id="rId2"/>
              </a:rPr>
              <a:t>R4DS §18 — Missing Values</a:t>
            </a:r>
          </a:p>
        </p:txBody>
      </p:sp>
    </p:spTree>
  </p:cSld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Fix — </a:t>
            </a:r>
            <a:r>
              <a:rPr>
                <a:latin typeface="Courier"/>
              </a:rPr>
              <a:t>sum(!is.na())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Break it down step by step -------------------------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x &lt;- </a:t>
            </a:r>
            <a:r>
              <a:rPr>
                <a:solidFill>
                  <a:srgbClr val="4758AB"/>
                </a:solidFill>
                <a:latin typeface="Courier"/>
              </a:rPr>
              <a:t>c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AD0000"/>
                </a:solidFill>
                <a:latin typeface="Courier"/>
              </a:rPr>
              <a:t>4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8F5902"/>
                </a:solidFill>
                <a:latin typeface="Courier"/>
              </a:rPr>
              <a:t>NA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AD0000"/>
                </a:solidFill>
                <a:latin typeface="Courier"/>
              </a:rPr>
              <a:t>7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8F5902"/>
                </a:solidFill>
                <a:latin typeface="Courier"/>
              </a:rPr>
              <a:t>NA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br/>
            <a:r>
              <a:rPr>
                <a:solidFill>
                  <a:srgbClr val="4758AB"/>
                </a:solidFill>
                <a:latin typeface="Courier"/>
              </a:rPr>
              <a:t>is.na</a:t>
            </a:r>
            <a:r>
              <a:rPr>
                <a:solidFill>
                  <a:srgbClr val="003B4F"/>
                </a:solidFill>
                <a:latin typeface="Courier"/>
              </a:rPr>
              <a:t>(x) </a:t>
            </a:r>
            <a:r>
              <a:rPr>
                <a:solidFill>
                  <a:srgbClr val="5E5E5E"/>
                </a:solidFill>
                <a:latin typeface="Courier"/>
              </a:rPr>
              <a:t># TRUE where NA, FALSE where real</a:t>
            </a:r>
          </a:p>
          <a:p>
            <a:pPr lvl="0" indent="0">
              <a:buNone/>
            </a:pPr>
            <a:r>
              <a:rPr>
                <a:latin typeface="Courier"/>
              </a:rPr>
              <a:t>[1] FALSE FALSE  TRUE FALSE  TRUE</a:t>
            </a:r>
          </a:p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!</a:t>
            </a:r>
            <a:r>
              <a:rPr>
                <a:solidFill>
                  <a:srgbClr val="4758AB"/>
                </a:solidFill>
                <a:latin typeface="Courier"/>
              </a:rPr>
              <a:t>is.na</a:t>
            </a:r>
            <a:r>
              <a:rPr>
                <a:solidFill>
                  <a:srgbClr val="003B4F"/>
                </a:solidFill>
                <a:latin typeface="Courier"/>
              </a:rPr>
              <a:t>(x) </a:t>
            </a:r>
            <a:r>
              <a:rPr>
                <a:solidFill>
                  <a:srgbClr val="5E5E5E"/>
                </a:solidFill>
                <a:latin typeface="Courier"/>
              </a:rPr>
              <a:t># FLIP: TRUE where real, FALSE where NA</a:t>
            </a:r>
          </a:p>
          <a:p>
            <a:pPr lvl="0" indent="0">
              <a:buNone/>
            </a:pPr>
            <a:r>
              <a:rPr>
                <a:latin typeface="Courier"/>
              </a:rPr>
              <a:t>[1]  TRUE  TRUE FALSE  TRUE FALSE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sum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5E5E5E"/>
                </a:solidFill>
                <a:latin typeface="Courier"/>
              </a:rPr>
              <a:t>!</a:t>
            </a:r>
            <a:r>
              <a:rPr>
                <a:solidFill>
                  <a:srgbClr val="4758AB"/>
                </a:solidFill>
                <a:latin typeface="Courier"/>
              </a:rPr>
              <a:t>is.na</a:t>
            </a:r>
            <a:r>
              <a:rPr>
                <a:solidFill>
                  <a:srgbClr val="003B4F"/>
                </a:solidFill>
                <a:latin typeface="Courier"/>
              </a:rPr>
              <a:t>(x)) </a:t>
            </a:r>
            <a:r>
              <a:rPr>
                <a:solidFill>
                  <a:srgbClr val="5E5E5E"/>
                </a:solidFill>
                <a:latin typeface="Courier"/>
              </a:rPr>
              <a:t># count the TRUEs = number of real values</a:t>
            </a:r>
          </a:p>
          <a:p>
            <a:pPr lvl="0" indent="0">
              <a:buNone/>
            </a:pPr>
            <a:r>
              <a:rPr>
                <a:latin typeface="Courier"/>
              </a:rPr>
              <a:t>[1] 3</a:t>
            </a:r>
          </a:p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Apply to our real leaf data ------------------------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n_sun_check &lt;- </a:t>
            </a:r>
            <a:r>
              <a:rPr>
                <a:solidFill>
                  <a:srgbClr val="4758AB"/>
                </a:solidFill>
                <a:latin typeface="Courier"/>
              </a:rPr>
              <a:t>sum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5E5E5E"/>
                </a:solidFill>
                <a:latin typeface="Courier"/>
              </a:rPr>
              <a:t>!</a:t>
            </a:r>
            <a:r>
              <a:rPr>
                <a:solidFill>
                  <a:srgbClr val="4758AB"/>
                </a:solidFill>
                <a:latin typeface="Courier"/>
              </a:rPr>
              <a:t>is.na</a:t>
            </a:r>
            <a:r>
              <a:rPr>
                <a:solidFill>
                  <a:srgbClr val="003B4F"/>
                </a:solidFill>
                <a:latin typeface="Courier"/>
              </a:rPr>
              <a:t>(sunny_mass))</a:t>
            </a:r>
            <a:br/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"Non-missing sunny masses ="</a:t>
            </a:r>
            <a:r>
              <a:rPr>
                <a:solidFill>
                  <a:srgbClr val="003B4F"/>
                </a:solidFill>
                <a:latin typeface="Courier"/>
              </a:rPr>
              <a:t>, n_sun_check,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Non-missing sunny masses = 25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How it works step by step:</a:t>
            </a:r>
          </a:p>
          <a:p>
            <a:pPr lvl="0" indent="-342900" marL="342900">
              <a:buAutoNum type="arabicPeriod"/>
            </a:pPr>
            <a:r>
              <a:rPr>
                <a:latin typeface="Courier"/>
              </a:rPr>
              <a:t>is.na(x)</a:t>
            </a:r>
            <a:r>
              <a:rPr/>
              <a:t> → </a:t>
            </a:r>
            <a:r>
              <a:rPr>
                <a:latin typeface="Courier"/>
              </a:rPr>
              <a:t>TRUE</a:t>
            </a:r>
            <a:r>
              <a:rPr/>
              <a:t> for each </a:t>
            </a:r>
            <a:r>
              <a:rPr>
                <a:latin typeface="Courier"/>
              </a:rPr>
              <a:t>NA</a:t>
            </a:r>
          </a:p>
          <a:p>
            <a:pPr lvl="0" indent="-342900" marL="342900">
              <a:buAutoNum type="arabicPeriod"/>
            </a:pPr>
            <a:r>
              <a:rPr>
                <a:latin typeface="Courier"/>
              </a:rPr>
              <a:t>!is.na(x)</a:t>
            </a:r>
            <a:r>
              <a:rPr/>
              <a:t> → flips it: </a:t>
            </a:r>
            <a:r>
              <a:rPr>
                <a:latin typeface="Courier"/>
              </a:rPr>
              <a:t>TRUE</a:t>
            </a:r>
            <a:r>
              <a:rPr/>
              <a:t> for </a:t>
            </a:r>
            <a:r>
              <a:rPr b="1"/>
              <a:t>real</a:t>
            </a:r>
            <a:r>
              <a:rPr/>
              <a:t> values</a:t>
            </a:r>
          </a:p>
          <a:p>
            <a:pPr lvl="0" indent="-342900" marL="342900">
              <a:buAutoNum type="arabicPeriod"/>
            </a:pPr>
            <a:r>
              <a:rPr>
                <a:latin typeface="Courier"/>
              </a:rPr>
              <a:t>sum(...)</a:t>
            </a:r>
            <a:r>
              <a:rPr/>
              <a:t> → counts </a:t>
            </a:r>
            <a:r>
              <a:rPr>
                <a:latin typeface="Courier"/>
              </a:rPr>
              <a:t>TRUE</a:t>
            </a:r>
            <a:r>
              <a:rPr/>
              <a:t>s</a:t>
            </a:r>
          </a:p>
          <a:p>
            <a:pPr lvl="0" indent="0" marL="1270000">
              <a:buNone/>
            </a:pPr>
            <a:r>
              <a:rPr sz="2000" b="1"/>
              <a:t>Tip</a:t>
            </a:r>
          </a:p>
          <a:p>
            <a:pPr lvl="0" indent="0" marL="1270000">
              <a:buNone/>
            </a:pPr>
            <a:r>
              <a:rPr sz="2000" b="1"/>
              <a:t>Best practice:</a:t>
            </a:r>
            <a:r>
              <a:rPr sz="2000"/>
              <a:t> always use </a:t>
            </a:r>
            <a:r>
              <a:rPr sz="2000">
                <a:latin typeface="Courier"/>
              </a:rPr>
              <a:t>sum(!is.na(x))</a:t>
            </a:r>
            <a:r>
              <a:rPr sz="2000"/>
              <a:t> when you need </a:t>
            </a:r>
            <a:r>
              <a:rPr sz="2000" i="1"/>
              <a:t>n</a:t>
            </a:r>
            <a:r>
              <a:rPr sz="2000"/>
              <a:t> — even when you think there are no NAs.</a:t>
            </a:r>
          </a:p>
        </p:txBody>
      </p:sp>
    </p:spTree>
  </p:cSld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All Stats — Base R, One Group at a 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All stats for the sunny side -----------------------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n_s &lt;- </a:t>
            </a:r>
            <a:r>
              <a:rPr>
                <a:solidFill>
                  <a:srgbClr val="4758AB"/>
                </a:solidFill>
                <a:latin typeface="Courier"/>
              </a:rPr>
              <a:t>sum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5E5E5E"/>
                </a:solidFill>
                <a:latin typeface="Courier"/>
              </a:rPr>
              <a:t>!</a:t>
            </a:r>
            <a:r>
              <a:rPr>
                <a:solidFill>
                  <a:srgbClr val="4758AB"/>
                </a:solidFill>
                <a:latin typeface="Courier"/>
              </a:rPr>
              <a:t>is.na</a:t>
            </a:r>
            <a:r>
              <a:rPr>
                <a:solidFill>
                  <a:srgbClr val="003B4F"/>
                </a:solidFill>
                <a:latin typeface="Courier"/>
              </a:rPr>
              <a:t>(sunny_mass))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mean_s &lt;- </a:t>
            </a:r>
            <a:r>
              <a:rPr>
                <a:solidFill>
                  <a:srgbClr val="4758AB"/>
                </a:solidFill>
                <a:latin typeface="Courier"/>
              </a:rPr>
              <a:t>mean</a:t>
            </a:r>
            <a:r>
              <a:rPr>
                <a:solidFill>
                  <a:srgbClr val="003B4F"/>
                </a:solidFill>
                <a:latin typeface="Courier"/>
              </a:rPr>
              <a:t>(sunny_mass,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med_s &lt;- </a:t>
            </a:r>
            <a:r>
              <a:rPr>
                <a:solidFill>
                  <a:srgbClr val="4758AB"/>
                </a:solidFill>
                <a:latin typeface="Courier"/>
              </a:rPr>
              <a:t>median</a:t>
            </a:r>
            <a:r>
              <a:rPr>
                <a:solidFill>
                  <a:srgbClr val="003B4F"/>
                </a:solidFill>
                <a:latin typeface="Courier"/>
              </a:rPr>
              <a:t>(sunny_mass,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sd_s &lt;- </a:t>
            </a:r>
            <a:r>
              <a:rPr>
                <a:solidFill>
                  <a:srgbClr val="4758AB"/>
                </a:solidFill>
                <a:latin typeface="Courier"/>
              </a:rPr>
              <a:t>sd</a:t>
            </a:r>
            <a:r>
              <a:rPr>
                <a:solidFill>
                  <a:srgbClr val="003B4F"/>
                </a:solidFill>
                <a:latin typeface="Courier"/>
              </a:rPr>
              <a:t>(sunny_mass,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se_s &lt;- sd_s </a:t>
            </a:r>
            <a:r>
              <a:rPr>
                <a:solidFill>
                  <a:srgbClr val="5E5E5E"/>
                </a:solidFill>
                <a:latin typeface="Courier"/>
              </a:rPr>
              <a:t>/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sqrt</a:t>
            </a:r>
            <a:r>
              <a:rPr>
                <a:solidFill>
                  <a:srgbClr val="003B4F"/>
                </a:solidFill>
                <a:latin typeface="Courier"/>
              </a:rPr>
              <a:t>(n_s)</a:t>
            </a:r>
            <a:br/>
            <a:br/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"--- Sunny Leaves ---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--- Sunny Leaves ---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"n      ="</a:t>
            </a:r>
            <a:r>
              <a:rPr>
                <a:solidFill>
                  <a:srgbClr val="003B4F"/>
                </a:solidFill>
                <a:latin typeface="Courier"/>
              </a:rPr>
              <a:t>, n_s,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n      = 25 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"Mean   ="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(mean_s,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Mean   = 0.505 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"Median ="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(med_s,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Median = 0.48 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"SD     ="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(sd_s,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SD     = 0.21 </a:t>
            </a:r>
          </a:p>
          <a:p>
            <a:pPr lvl="0" indent="0">
              <a:buNone/>
            </a:pPr>
            <a:r>
              <a:rPr>
                <a:solidFill>
                  <a:srgbClr val="4758AB"/>
                </a:solidFill>
                <a:latin typeface="Courier"/>
              </a:rPr>
              <a:t>cat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"SE     ="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(se_s,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5E5E5E"/>
                </a:solidFill>
                <a:latin typeface="Courier"/>
              </a:rPr>
              <a:t>\n</a:t>
            </a:r>
            <a:r>
              <a:rPr>
                <a:solidFill>
                  <a:srgbClr val="20794D"/>
                </a:solidFill>
                <a:latin typeface="Courier"/>
              </a:rPr>
              <a:t>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  <a:p>
            <a:pPr lvl="0" indent="0">
              <a:buNone/>
            </a:pPr>
            <a:r>
              <a:rPr>
                <a:latin typeface="Courier"/>
              </a:rPr>
              <a:t>SE     = 0.042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/>
            <a:r>
              <a:rPr/>
              <a:t>Every function takes </a:t>
            </a:r>
            <a:r>
              <a:rPr>
                <a:latin typeface="Courier"/>
              </a:rPr>
              <a:t>na.rm = TRUE</a:t>
            </a:r>
          </a:p>
          <a:p>
            <a:pPr lvl="0"/>
            <a:r>
              <a:rPr>
                <a:latin typeface="Courier"/>
              </a:rPr>
              <a:t>cat()</a:t>
            </a:r>
            <a:r>
              <a:rPr/>
              <a:t> prints clean labelled output</a:t>
            </a:r>
          </a:p>
          <a:p>
            <a:pPr lvl="0"/>
            <a:r>
              <a:rPr/>
              <a:t>This is </a:t>
            </a:r>
            <a:r>
              <a:rPr b="1"/>
              <a:t>clear</a:t>
            </a:r>
            <a:r>
              <a:rPr/>
              <a:t> but repetitive for many groups → that is why we use </a:t>
            </a:r>
            <a:r>
              <a:rPr>
                <a:latin typeface="Courier"/>
              </a:rPr>
              <a:t>group_by()</a:t>
            </a:r>
            <a:r>
              <a:rPr/>
              <a:t> next</a:t>
            </a:r>
          </a:p>
        </p:txBody>
      </p:sp>
    </p:spTree>
  </p:cSld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🛑 Pause — Do Activity Parts 1–3 Now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🛑 Do Activity Parts 1–3 now</a:t>
            </a:r>
          </a:p>
          <a:p>
            <a:pPr lvl="0" indent="0" marL="0">
              <a:buNone/>
            </a:pPr>
            <a:r>
              <a:rPr/>
              <a:t>Load the data, work the NA problem, and compute mean / median / spread in base R. Predict each output, type it, then run it.</a:t>
            </a:r>
          </a:p>
        </p:txBody>
      </p:sp>
    </p:spTree>
  </p:cSld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🧩 Chunk 2 of 2 · Tidy Stats at Scale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We will cover:</a:t>
            </a:r>
            <a:r>
              <a:rPr/>
              <a:t> </a:t>
            </a:r>
            <a:r>
              <a:rPr>
                <a:latin typeface="Courier"/>
              </a:rPr>
              <a:t>group_by()</a:t>
            </a:r>
            <a:r>
              <a:rPr/>
              <a:t> + </a:t>
            </a:r>
            <a:r>
              <a:rPr>
                <a:latin typeface="Courier"/>
              </a:rPr>
              <a:t>summarize()</a:t>
            </a:r>
            <a:r>
              <a:rPr/>
              <a:t>, summarizing many columns at once with </a:t>
            </a:r>
            <a:r>
              <a:rPr>
                <a:latin typeface="Courier"/>
              </a:rPr>
              <a:t>across()</a:t>
            </a:r>
            <a:r>
              <a:rPr/>
              <a:t>, and </a:t>
            </a:r>
            <a:r>
              <a:rPr>
                <a:latin typeface="Courier"/>
              </a:rPr>
              <a:t>skimr</a:t>
            </a:r>
            <a:r>
              <a:rPr/>
              <a:t>.</a:t>
            </a:r>
          </a:p>
          <a:p>
            <a:pPr lvl="0" indent="0" marL="0">
              <a:buNone/>
            </a:pPr>
            <a:r>
              <a:rPr b="1"/>
              <a:t>🛑 After this chunk: Activity Parts 4–6.</a:t>
            </a:r>
          </a:p>
        </p:txBody>
      </p:sp>
    </p:spTree>
  </p:cSld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Stats the Tidy Way — </a:t>
            </a:r>
            <a:r>
              <a:rPr>
                <a:latin typeface="Courier"/>
              </a:rPr>
              <a:t>group_by()</a:t>
            </a:r>
            <a:r>
              <a:rPr/>
              <a:t> + </a:t>
            </a:r>
            <a:r>
              <a:rPr>
                <a:latin typeface="Courier"/>
              </a:rPr>
              <a:t>summarize()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🔮 Predict first:</a:t>
            </a:r>
            <a:r>
              <a:rPr sz="2000"/>
              <a:t> How many </a:t>
            </a:r>
            <a:r>
              <a:rPr sz="2000" b="1"/>
              <a:t>rows</a:t>
            </a:r>
            <a:r>
              <a:rPr sz="2000"/>
              <a:t> will </a:t>
            </a:r>
            <a:r>
              <a:rPr sz="2000">
                <a:latin typeface="Courier"/>
              </a:rPr>
              <a:t>stats_df</a:t>
            </a:r>
            <a:r>
              <a:rPr sz="2000"/>
              <a:t> have? (Hint: how many values does </a:t>
            </a:r>
            <a:r>
              <a:rPr sz="2000">
                <a:latin typeface="Courier"/>
              </a:rPr>
              <a:t>shade</a:t>
            </a:r>
            <a:r>
              <a:rPr sz="2000"/>
              <a:t> take?) Predict the number before you run it.</a:t>
            </a:r>
          </a:p>
        </p:txBody>
      </p:sp>
    </p:spTree>
  </p:cSld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Calculate all stats for both sides at once 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stats_df &lt;- 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group_by</a:t>
            </a:r>
            <a:r>
              <a:rPr>
                <a:solidFill>
                  <a:srgbClr val="003B4F"/>
                </a:solidFill>
                <a:latin typeface="Courier"/>
              </a:rPr>
              <a:t>(shade)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summarize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n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sum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5E5E5E"/>
                </a:solidFill>
                <a:latin typeface="Courier"/>
              </a:rPr>
              <a:t>!</a:t>
            </a:r>
            <a:r>
              <a:rPr>
                <a:solidFill>
                  <a:srgbClr val="4758AB"/>
                </a:solidFill>
                <a:latin typeface="Courier"/>
              </a:rPr>
              <a:t>is.na</a:t>
            </a:r>
            <a:r>
              <a:rPr>
                <a:solidFill>
                  <a:srgbClr val="003B4F"/>
                </a:solidFill>
                <a:latin typeface="Courier"/>
              </a:rPr>
              <a:t>(mass_g)),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mean_mass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mean</a:t>
            </a:r>
            <a:r>
              <a:rPr>
                <a:solidFill>
                  <a:srgbClr val="003B4F"/>
                </a:solidFill>
                <a:latin typeface="Courier"/>
              </a:rPr>
              <a:t>(mass_g,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med_mass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median</a:t>
            </a:r>
            <a:r>
              <a:rPr>
                <a:solidFill>
                  <a:srgbClr val="003B4F"/>
                </a:solidFill>
                <a:latin typeface="Courier"/>
              </a:rPr>
              <a:t>(mass_g,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sd_mass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sd</a:t>
            </a:r>
            <a:r>
              <a:rPr>
                <a:solidFill>
                  <a:srgbClr val="003B4F"/>
                </a:solidFill>
                <a:latin typeface="Courier"/>
              </a:rPr>
              <a:t>(mass_g,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se_mass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(sd_mass </a:t>
            </a:r>
            <a:r>
              <a:rPr>
                <a:solidFill>
                  <a:srgbClr val="5E5E5E"/>
                </a:solidFill>
                <a:latin typeface="Courier"/>
              </a:rPr>
              <a:t>/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sqrt</a:t>
            </a:r>
            <a:r>
              <a:rPr>
                <a:solidFill>
                  <a:srgbClr val="003B4F"/>
                </a:solidFill>
                <a:latin typeface="Courier"/>
              </a:rPr>
              <a:t>(n),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</a:t>
            </a:r>
            <a:br/>
            <a:br/>
            <a:r>
              <a:rPr>
                <a:solidFill>
                  <a:srgbClr val="003B4F"/>
                </a:solidFill>
                <a:latin typeface="Courier"/>
              </a:rPr>
              <a:t>stats_df</a:t>
            </a:r>
          </a:p>
          <a:p>
            <a:pPr lvl="0" indent="0">
              <a:buNone/>
            </a:pPr>
            <a:r>
              <a:rPr>
                <a:latin typeface="Courier"/>
              </a:rPr>
              <a:t># A tibble: 2 × 6
  shade     n mean_mass med_mass sd_mass se_mass
  &lt;chr&gt; &lt;int&gt;     &lt;dbl&gt;    &lt;dbl&gt;   &lt;dbl&gt;   &lt;dbl&gt;
1 shady    28     0.523    0.521   0.148   0.028
2 sunny    25     0.505    0.48    0.21    0.042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/>
            <a:r>
              <a:rPr>
                <a:latin typeface="Courier"/>
              </a:rPr>
              <a:t>group_by(shade)</a:t>
            </a:r>
            <a:r>
              <a:rPr/>
              <a:t> — splits the data by the </a:t>
            </a:r>
            <a:r>
              <a:rPr>
                <a:latin typeface="Courier"/>
              </a:rPr>
              <a:t>shade</a:t>
            </a:r>
            <a:r>
              <a:rPr/>
              <a:t> column</a:t>
            </a:r>
          </a:p>
          <a:p>
            <a:pPr lvl="0"/>
            <a:r>
              <a:rPr>
                <a:latin typeface="Courier"/>
              </a:rPr>
              <a:t>summarize()</a:t>
            </a:r>
            <a:r>
              <a:rPr/>
              <a:t> — collapses each group to one row of stats</a:t>
            </a:r>
          </a:p>
          <a:p>
            <a:pPr lvl="0"/>
            <a:r>
              <a:rPr/>
              <a:t>You get </a:t>
            </a:r>
            <a:r>
              <a:rPr b="1"/>
              <a:t>both groups in one clean table</a:t>
            </a:r>
          </a:p>
          <a:p>
            <a:pPr lvl="0"/>
            <a:r>
              <a:rPr/>
              <a:t>You can reference a column just created (</a:t>
            </a:r>
            <a:r>
              <a:rPr>
                <a:latin typeface="Courier"/>
              </a:rPr>
              <a:t>sd_mass</a:t>
            </a:r>
            <a:r>
              <a:rPr/>
              <a:t> → </a:t>
            </a:r>
            <a:r>
              <a:rPr>
                <a:latin typeface="Courier"/>
              </a:rPr>
              <a:t>se_mass</a:t>
            </a:r>
            <a:r>
              <a:rPr/>
              <a:t>)</a:t>
            </a:r>
          </a:p>
          <a:p>
            <a:pPr lvl="0" indent="0" marL="0">
              <a:buNone/>
            </a:pPr>
            <a:r>
              <a:rPr/>
              <a:t>📖 </a:t>
            </a:r>
            <a:r>
              <a:rPr>
                <a:hlinkClick r:id="rId2"/>
              </a:rPr>
              <a:t>R4DS §3.5 — </a:t>
            </a:r>
            <a:r>
              <a:rPr>
                <a:hlinkClick r:id="rId3"/>
                <a:latin typeface="Courier"/>
              </a:rPr>
              <a:t>summarize()</a:t>
            </a:r>
          </a:p>
        </p:txBody>
      </p:sp>
    </p:spTree>
  </p:cSld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Multiple Variables at Once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One group_by() pipe summarizes all measurements 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size_stats_df &lt;- 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group_by</a:t>
            </a:r>
            <a:r>
              <a:rPr>
                <a:solidFill>
                  <a:srgbClr val="003B4F"/>
                </a:solidFill>
                <a:latin typeface="Courier"/>
              </a:rPr>
              <a:t>(shade)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summarize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n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sum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5E5E5E"/>
                </a:solidFill>
                <a:latin typeface="Courier"/>
              </a:rPr>
              <a:t>!</a:t>
            </a:r>
            <a:r>
              <a:rPr>
                <a:solidFill>
                  <a:srgbClr val="4758AB"/>
                </a:solidFill>
                <a:latin typeface="Courier"/>
              </a:rPr>
              <a:t>is.na</a:t>
            </a:r>
            <a:r>
              <a:rPr>
                <a:solidFill>
                  <a:srgbClr val="003B4F"/>
                </a:solidFill>
                <a:latin typeface="Courier"/>
              </a:rPr>
              <a:t>(mass_g)),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mean_mass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mean</a:t>
            </a:r>
            <a:r>
              <a:rPr>
                <a:solidFill>
                  <a:srgbClr val="003B4F"/>
                </a:solidFill>
                <a:latin typeface="Courier"/>
              </a:rPr>
              <a:t>(mass_g,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mean_thick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mean</a:t>
            </a:r>
            <a:r>
              <a:rPr>
                <a:solidFill>
                  <a:srgbClr val="003B4F"/>
                </a:solidFill>
                <a:latin typeface="Courier"/>
              </a:rPr>
              <a:t>(thickness_mm,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mean_pet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mean</a:t>
            </a:r>
            <a:r>
              <a:rPr>
                <a:solidFill>
                  <a:srgbClr val="003B4F"/>
                </a:solidFill>
                <a:latin typeface="Courier"/>
              </a:rPr>
              <a:t>(petiole_mm,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AD0000"/>
                </a:solidFill>
                <a:latin typeface="Courier"/>
              </a:rPr>
              <a:t>1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</a:t>
            </a:r>
            <a:br/>
            <a:br/>
            <a:r>
              <a:rPr>
                <a:solidFill>
                  <a:srgbClr val="003B4F"/>
                </a:solidFill>
                <a:latin typeface="Courier"/>
              </a:rPr>
              <a:t>size_stats_df</a:t>
            </a:r>
          </a:p>
          <a:p>
            <a:pPr lvl="0" indent="0">
              <a:buNone/>
            </a:pPr>
            <a:r>
              <a:rPr>
                <a:latin typeface="Courier"/>
              </a:rPr>
              <a:t># A tibble: 2 × 5
  shade     n mean_mass mean_thick mean_pet
  &lt;chr&gt; &lt;int&gt;     &lt;dbl&gt;      &lt;dbl&gt;    &lt;dbl&gt;
1 shady    28     0.523      0.356     56.7
2 sunny    25     0.505      0.29      54.4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With one </a:t>
            </a:r>
            <a:r>
              <a:rPr b="1">
                <a:latin typeface="Courier"/>
              </a:rPr>
              <a:t>group_by()</a:t>
            </a:r>
            <a:r>
              <a:rPr b="1"/>
              <a:t> pipe</a:t>
            </a:r>
            <a:r>
              <a:rPr/>
              <a:t> you summarize </a:t>
            </a:r>
            <a:r>
              <a:rPr b="1"/>
              <a:t>all three measurements</a:t>
            </a:r>
            <a:r>
              <a:rPr/>
              <a:t> across both sides.</a:t>
            </a:r>
          </a:p>
          <a:p>
            <a:pPr lvl="0" indent="0" marL="0">
              <a:buNone/>
            </a:pPr>
            <a:r>
              <a:rPr b="1"/>
              <a:t>Do the numbers support our hypothesis?</a:t>
            </a:r>
          </a:p>
          <a:p>
            <a:pPr lvl="0"/>
            <a:r>
              <a:rPr/>
              <a:t>Shady heavier? → check </a:t>
            </a:r>
            <a:r>
              <a:rPr>
                <a:latin typeface="Courier"/>
              </a:rPr>
              <a:t>mean_mass</a:t>
            </a:r>
          </a:p>
          <a:p>
            <a:pPr lvl="0"/>
            <a:r>
              <a:rPr/>
              <a:t>Shady leaves thicker? → check </a:t>
            </a:r>
            <a:r>
              <a:rPr>
                <a:latin typeface="Courier"/>
              </a:rPr>
              <a:t>mean_thick</a:t>
            </a:r>
          </a:p>
          <a:p>
            <a:pPr lvl="0"/>
            <a:r>
              <a:rPr/>
              <a:t>Shady petioles longer? → check </a:t>
            </a:r>
            <a:r>
              <a:rPr>
                <a:latin typeface="Courier"/>
              </a:rPr>
              <a:t>mean_pet</a:t>
            </a:r>
          </a:p>
        </p:txBody>
      </p:sp>
    </p:spTree>
  </p:cSld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The Fast Way — </a:t>
            </a:r>
            <a:r>
              <a:rPr>
                <a:latin typeface="Courier"/>
              </a:rPr>
              <a:t>across()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Apply the SAME function to every numeric column 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mean_all_df &lt;- 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group_by</a:t>
            </a:r>
            <a:r>
              <a:rPr>
                <a:solidFill>
                  <a:srgbClr val="003B4F"/>
                </a:solidFill>
                <a:latin typeface="Courier"/>
              </a:rPr>
              <a:t>(shade)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summarize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4758AB"/>
                </a:solidFill>
                <a:latin typeface="Courier"/>
              </a:rPr>
              <a:t>across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  </a:t>
            </a:r>
            <a:r>
              <a:rPr>
                <a:solidFill>
                  <a:srgbClr val="4758AB"/>
                </a:solidFill>
                <a:latin typeface="Courier"/>
              </a:rPr>
              <a:t>c</a:t>
            </a:r>
            <a:r>
              <a:rPr>
                <a:solidFill>
                  <a:srgbClr val="003B4F"/>
                </a:solidFill>
                <a:latin typeface="Courier"/>
              </a:rPr>
              <a:t>(mass_g, petiole_mm, thickness_mm),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  </a:t>
            </a:r>
            <a:r>
              <a:rPr>
                <a:solidFill>
                  <a:srgbClr val="5E5E5E"/>
                </a:solidFill>
                <a:latin typeface="Courier"/>
              </a:rPr>
              <a:t>~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round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mean</a:t>
            </a:r>
            <a:r>
              <a:rPr>
                <a:solidFill>
                  <a:srgbClr val="003B4F"/>
                </a:solidFill>
                <a:latin typeface="Courier"/>
              </a:rPr>
              <a:t>(.x, </a:t>
            </a:r>
            <a:r>
              <a:rPr>
                <a:solidFill>
                  <a:srgbClr val="657422"/>
                </a:solidFill>
                <a:latin typeface="Courier"/>
              </a:rPr>
              <a:t>na.rm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TRUE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AD0000"/>
                </a:solidFill>
                <a:latin typeface="Courier"/>
              </a:rPr>
              <a:t>3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</a:t>
            </a:r>
            <a:br/>
            <a:br/>
            <a:r>
              <a:rPr>
                <a:solidFill>
                  <a:srgbClr val="003B4F"/>
                </a:solidFill>
                <a:latin typeface="Courier"/>
              </a:rPr>
              <a:t>mean_all_df</a:t>
            </a:r>
          </a:p>
          <a:p>
            <a:pPr lvl="0" indent="0">
              <a:buNone/>
            </a:pPr>
            <a:r>
              <a:rPr>
                <a:latin typeface="Courier"/>
              </a:rPr>
              <a:t># A tibble: 2 × 4
  shade mass_g petiole_mm thickness_mm
  &lt;chr&gt;  &lt;dbl&gt;      &lt;dbl&gt;        &lt;dbl&gt;
1 shady  0.523       56.7        0.356
2 sunny  0.505       54.4        0.29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/>
            <a:r>
              <a:rPr>
                <a:latin typeface="Courier"/>
              </a:rPr>
              <a:t>across(columns, function)</a:t>
            </a:r>
            <a:r>
              <a:rPr/>
              <a:t> applies one function to </a:t>
            </a:r>
            <a:r>
              <a:rPr b="1"/>
              <a:t>many columns</a:t>
            </a:r>
            <a:r>
              <a:rPr/>
              <a:t> at once</a:t>
            </a:r>
          </a:p>
          <a:p>
            <a:pPr lvl="0"/>
            <a:r>
              <a:rPr>
                <a:latin typeface="Courier"/>
              </a:rPr>
              <a:t>.x</a:t>
            </a:r>
            <a:r>
              <a:rPr/>
              <a:t> is a stand-in for “whichever column we’re on right now”</a:t>
            </a:r>
          </a:p>
          <a:p>
            <a:pPr lvl="0"/>
            <a:r>
              <a:rPr/>
              <a:t>Same idea as </a:t>
            </a:r>
            <a:r>
              <a:rPr>
                <a:latin typeface="Courier"/>
              </a:rPr>
              <a:t>mean_mass</a:t>
            </a:r>
            <a:r>
              <a:rPr/>
              <a:t>/</a:t>
            </a:r>
            <a:r>
              <a:rPr>
                <a:latin typeface="Courier"/>
              </a:rPr>
              <a:t>mean_thick</a:t>
            </a:r>
            <a:r>
              <a:rPr/>
              <a:t>/</a:t>
            </a:r>
            <a:r>
              <a:rPr>
                <a:latin typeface="Courier"/>
              </a:rPr>
              <a:t>mean_pet</a:t>
            </a:r>
            <a:r>
              <a:rPr/>
              <a:t> above — just without typing each one out</a:t>
            </a:r>
          </a:p>
          <a:p>
            <a:pPr lvl="0" indent="0" marL="1270000">
              <a:buNone/>
            </a:pPr>
            <a:r>
              <a:rPr sz="2000" b="1"/>
              <a:t>Tip</a:t>
            </a:r>
          </a:p>
          <a:p>
            <a:pPr lvl="0" indent="0" marL="1270000">
              <a:buNone/>
            </a:pPr>
            <a:r>
              <a:rPr sz="2000"/>
              <a:t>Once you have more than 3–4 measurement columns, </a:t>
            </a:r>
            <a:r>
              <a:rPr sz="2000">
                <a:latin typeface="Courier"/>
              </a:rPr>
              <a:t>across()</a:t>
            </a:r>
            <a:r>
              <a:rPr sz="2000"/>
              <a:t> saves real typing — and real typos.</a:t>
            </a:r>
          </a:p>
        </p:txBody>
      </p:sp>
    </p:spTree>
  </p:cSld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71538"/>
          </a:xfrm>
        </p:spPr>
        <p:txBody>
          <a:bodyPr/>
          <a:lstStyle/>
          <a:p>
            <a:pPr lvl="0" indent="0" marL="0">
              <a:buNone/>
            </a:pPr>
            <a:r>
              <a:rPr/>
              <a:t>Fast Summaries with </a:t>
            </a:r>
            <a:r>
              <a:rPr>
                <a:latin typeface="Courier"/>
              </a:rPr>
              <a:t>skimr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idx="2" sz="half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skim() grouped by shade — full column summaries 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group_by</a:t>
            </a:r>
            <a:r>
              <a:rPr>
                <a:solidFill>
                  <a:srgbClr val="003B4F"/>
                </a:solidFill>
                <a:latin typeface="Courier"/>
              </a:rPr>
              <a:t>(shade)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skim</a:t>
            </a:r>
            <a:r>
              <a:rPr>
                <a:solidFill>
                  <a:srgbClr val="003B4F"/>
                </a:solidFill>
                <a:latin typeface="Courier"/>
              </a:rPr>
              <a:t>()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27000" y="2819400"/>
          <a:ext cx="8750300" cy="1435100"/>
        </p:xfrm>
        <a:graphic>
          <a:graphicData uri="http://schemas.openxmlformats.org/drawingml/2006/table">
            <a:tbl>
              <a:tblPr firstRow="0" bandRow="1">
                <a:tableStyleId>{5C22544A-7EE6-4342-B048-85BDC9FD1C3A}</a:tableStyleId>
              </a:tblPr>
              <a:tblGrid>
                <a:gridCol w="4368800"/>
                <a:gridCol w="4368800"/>
              </a:tblGrid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Name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Piped data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Number of rows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53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Number of columns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8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_______________________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Column type frequency: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character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3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numeric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4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________________________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Group variables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shade</a:t>
                      </a:r>
                    </a:p>
                  </a:txBody>
                </a:tc>
              </a:tr>
            </a:tbl>
          </a:graphicData>
        </a:graphic>
      </p:graphicFrame>
      <p:sp>
        <p:nvSpPr>
          <p:cNvPr id="1" name="TextBox 3"/>
          <p:cNvSpPr txBox="1"/>
          <p:nvPr>
            <p:ph idx="1"/>
          </p:nvPr>
        </p:nvSpPr>
        <p:spPr>
          <a:xfrm>
            <a:off x="127000" y="4254500"/>
            <a:ext cx="8750300" cy="508000"/>
          </a:xfrm>
          <a:prstGeom prst="rect">
            <a:avLst/>
          </a:prstGeom>
          <a:noFill/>
        </p:spPr>
        <p:txBody>
          <a:bodyPr/>
          <a:lstStyle/>
          <a:p>
            <a:pPr lvl="0" indent="0" marL="0" algn="ctr">
              <a:buNone/>
            </a:pPr>
            <a:r>
              <a:rPr/>
              <a:t>Data summary</a:t>
            </a:r>
          </a:p>
        </p:txBody>
      </p:sp>
    </p:spTree>
  </p:cSld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idx="2" sz="half" type="body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Variable type: character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27000" y="2819400"/>
          <a:ext cx="8750300" cy="1943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4800"/>
                <a:gridCol w="673100"/>
                <a:gridCol w="1117600"/>
                <a:gridCol w="1574800"/>
                <a:gridCol w="444500"/>
                <a:gridCol w="444500"/>
                <a:gridCol w="673100"/>
                <a:gridCol w="1016000"/>
                <a:gridCol w="1231900"/>
              </a:tblGrid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skim_variable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shade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n_missing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complete_rate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max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empty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n_unique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whitespace</a:t>
                      </a: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twig_id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shady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22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0.21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6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6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3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twig_id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sunny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19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0.24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6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6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3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leaf_id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shady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16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0.43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3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12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leaf_id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sunny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13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0.48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3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12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teams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shady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1.00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5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18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5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teams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sunny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1.00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5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18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5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</a:tr>
            </a:tbl>
          </a:graphicData>
        </a:graphic>
      </p:graphicFrame>
    </p:spTree>
  </p:cSld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idx="2" sz="half" type="body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Variable type: numeric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27000" y="2819400"/>
          <a:ext cx="8750300" cy="1943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3500"/>
                <a:gridCol w="571500"/>
                <a:gridCol w="952500"/>
                <a:gridCol w="1333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</a:tblGrid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skim_variable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shade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n_missing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complete_rate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mean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sd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p0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p25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p50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p75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p100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hist</a:t>
                      </a: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mass_g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shady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1.00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0.52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0.15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0.34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0.42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0.52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0.59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0.92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▇▅▃▁▁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mass_g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sunny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1.00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0.51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0.21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0.19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0.35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0.48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0.65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1.08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▇▇▆▃▁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petiole_mm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shady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1.00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56.66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17.53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0.38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50.28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58.69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66.85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91.00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▁▁▅▇▂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petiole_mm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sunny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1.00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54.39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16.92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29.00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44.85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49.00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64.00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85.00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▆▇▂▃▅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thickness_mm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shady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0.96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0.36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0.16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0.12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0.23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0.36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0.48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0.67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▇▆▃▇▂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thickness_mm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sunny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1.00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0.29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0.19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0.10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0.14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0.23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0.40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0.69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▇▂▃▁▂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paper_mass_g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shady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7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0.75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0.28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0.04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0.20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0.25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0.27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0.30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0.36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▁▇▃▂▃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paper_mass_g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sunny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6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0.76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0.27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0.09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0.11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0.21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0.25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0.34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r">
                        <a:buNone/>
                      </a:pPr>
                      <a:r>
                        <a:rPr/>
                        <a:t>0.43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 algn="l">
                        <a:buNone/>
                      </a:pPr>
                      <a:r>
                        <a:rPr/>
                        <a:t>▂▇▃▅▅</a:t>
                      </a:r>
                    </a:p>
                  </a:txBody>
                </a:tc>
              </a:tr>
            </a:tbl>
          </a:graphicData>
        </a:graphic>
      </p:graphicFrame>
    </p:spTree>
  </p:cSld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Per column and per group: </a:t>
            </a:r>
            <a:r>
              <a:rPr>
                <a:latin typeface="Courier"/>
              </a:rPr>
              <a:t>n_missing</a:t>
            </a:r>
            <a:r>
              <a:rPr/>
              <a:t>, </a:t>
            </a:r>
            <a:r>
              <a:rPr>
                <a:latin typeface="Courier"/>
              </a:rPr>
              <a:t>mean</a:t>
            </a:r>
            <a:r>
              <a:rPr/>
              <a:t>, </a:t>
            </a:r>
            <a:r>
              <a:rPr>
                <a:latin typeface="Courier"/>
              </a:rPr>
              <a:t>sd</a:t>
            </a:r>
            <a:r>
              <a:rPr/>
              <a:t>, percentiles (</a:t>
            </a:r>
            <a:r>
              <a:rPr>
                <a:latin typeface="Courier"/>
              </a:rPr>
              <a:t>p0</a:t>
            </a:r>
            <a:r>
              <a:rPr/>
              <a:t> to </a:t>
            </a:r>
            <a:r>
              <a:rPr>
                <a:latin typeface="Courier"/>
              </a:rPr>
              <a:t>p100</a:t>
            </a:r>
            <a:r>
              <a:rPr/>
              <a:t>), and a mini histogram.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Tip</a:t>
            </a:r>
          </a:p>
          <a:p>
            <a:pPr lvl="0" indent="0" marL="1270000">
              <a:buNone/>
            </a:pPr>
            <a:r>
              <a:rPr sz="2000">
                <a:latin typeface="Courier"/>
              </a:rPr>
              <a:t>skim()</a:t>
            </a:r>
            <a:r>
              <a:rPr sz="2000"/>
              <a:t> is your fastest </a:t>
            </a:r>
            <a:r>
              <a:rPr sz="2000" b="1"/>
              <a:t>first look</a:t>
            </a:r>
            <a:r>
              <a:rPr sz="2000"/>
              <a:t> at any dataset. Pair it with </a:t>
            </a:r>
            <a:r>
              <a:rPr sz="2000">
                <a:latin typeface="Courier"/>
              </a:rPr>
              <a:t>group_by()</a:t>
            </a:r>
            <a:r>
              <a:rPr sz="2000"/>
              <a:t> to compare groups instantly.</a:t>
            </a:r>
          </a:p>
        </p:txBody>
      </p:sp>
    </p:spTree>
  </p:cSld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→ ACTIVITY 6 starts now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🛑 Go to Activity 6 — Summary Statistics</a:t>
            </a:r>
          </a:p>
          <a:p>
            <a:pPr lvl="0" indent="0" marL="0">
              <a:buNone/>
            </a:pPr>
            <a:r>
              <a:rPr/>
              <a:t>Close the slides. Finish Activity Parts 4–6: </a:t>
            </a:r>
            <a:r>
              <a:rPr>
                <a:latin typeface="Courier"/>
              </a:rPr>
              <a:t>group_by()</a:t>
            </a:r>
            <a:r>
              <a:rPr/>
              <a:t> + </a:t>
            </a:r>
            <a:r>
              <a:rPr>
                <a:latin typeface="Courier"/>
              </a:rPr>
              <a:t>summarize()</a:t>
            </a:r>
            <a:r>
              <a:rPr/>
              <a:t>, </a:t>
            </a:r>
            <a:r>
              <a:rPr>
                <a:latin typeface="Courier"/>
              </a:rPr>
              <a:t>across()</a:t>
            </a:r>
            <a:r>
              <a:rPr/>
              <a:t>, and </a:t>
            </a:r>
            <a:r>
              <a:rPr>
                <a:latin typeface="Courier"/>
              </a:rPr>
              <a:t>skimr</a:t>
            </a:r>
            <a:r>
              <a:rPr/>
              <a:t>.</a:t>
            </a:r>
          </a:p>
        </p:txBody>
      </p:sp>
    </p:spTree>
  </p:cSld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What We Learned 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/>
            <a:r>
              <a:rPr b="1"/>
              <a:t>Statistics concepts:</a:t>
            </a:r>
          </a:p>
          <a:p>
            <a:pPr lvl="1"/>
            <a:r>
              <a:rPr b="1"/>
              <a:t>Mean</a:t>
            </a:r>
            <a:r>
              <a:rPr/>
              <a:t> — balance point; sensitive to outliers</a:t>
            </a:r>
          </a:p>
          <a:p>
            <a:pPr lvl="1"/>
            <a:r>
              <a:rPr b="1"/>
              <a:t>Median</a:t>
            </a:r>
            <a:r>
              <a:rPr/>
              <a:t> — middle value; robust</a:t>
            </a:r>
          </a:p>
          <a:p>
            <a:pPr lvl="1"/>
            <a:r>
              <a:rPr b="1"/>
              <a:t>Variance / SD</a:t>
            </a:r>
            <a:r>
              <a:rPr/>
              <a:t> — spread of individual data</a:t>
            </a:r>
          </a:p>
          <a:p>
            <a:pPr lvl="1"/>
            <a:r>
              <a:rPr b="1"/>
              <a:t>SE</a:t>
            </a:r>
            <a:r>
              <a:rPr/>
              <a:t> — precision of the sample mean</a:t>
            </a:r>
          </a:p>
          <a:p>
            <a:pPr lvl="0"/>
            <a:r>
              <a:rPr b="1"/>
              <a:t>R skills:</a:t>
            </a:r>
          </a:p>
          <a:p>
            <a:pPr lvl="1"/>
            <a:r>
              <a:rPr>
                <a:latin typeface="Courier"/>
              </a:rPr>
              <a:t>sum(!is.na())</a:t>
            </a:r>
            <a:r>
              <a:rPr/>
              <a:t> — the right way to count </a:t>
            </a:r>
            <a:r>
              <a:rPr i="1"/>
              <a:t>n</a:t>
            </a:r>
          </a:p>
          <a:p>
            <a:pPr lvl="1"/>
            <a:r>
              <a:rPr>
                <a:latin typeface="Courier"/>
              </a:rPr>
              <a:t>group_by()</a:t>
            </a:r>
            <a:r>
              <a:rPr/>
              <a:t> + </a:t>
            </a:r>
            <a:r>
              <a:rPr>
                <a:latin typeface="Courier"/>
              </a:rPr>
              <a:t>summarize()</a:t>
            </a:r>
            <a:r>
              <a:rPr/>
              <a:t> — all stats for all groups at once</a:t>
            </a:r>
          </a:p>
          <a:p>
            <a:pPr lvl="1"/>
            <a:r>
              <a:rPr>
                <a:latin typeface="Courier"/>
              </a:rPr>
              <a:t>across()</a:t>
            </a:r>
            <a:r>
              <a:rPr/>
              <a:t> — one function, many columns</a:t>
            </a:r>
          </a:p>
          <a:p>
            <a:pPr lvl="1"/>
            <a:r>
              <a:rPr>
                <a:latin typeface="Courier"/>
              </a:rPr>
              <a:t>skim()</a:t>
            </a:r>
            <a:r>
              <a:rPr/>
              <a:t> — instant full dataset overview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References:</a:t>
            </a:r>
          </a:p>
          <a:p>
            <a:pPr lvl="0"/>
            <a:r>
              <a:rPr/>
              <a:t>📖 Whitlock &amp; Schluter, Ch. 3 — </a:t>
            </a:r>
            <a:r>
              <a:rPr i="1"/>
              <a:t>Describing Data</a:t>
            </a:r>
          </a:p>
          <a:p>
            <a:pPr lvl="0"/>
            <a:r>
              <a:rPr/>
              <a:t>📖 Whitlock &amp; Schluter, Ch. 4 — </a:t>
            </a:r>
            <a:r>
              <a:rPr i="1"/>
              <a:t>Estimating with Uncertainty</a:t>
            </a:r>
          </a:p>
          <a:p>
            <a:pPr lvl="0"/>
            <a:r>
              <a:rPr/>
              <a:t>📖 </a:t>
            </a:r>
            <a:r>
              <a:rPr>
                <a:hlinkClick r:id="rId2"/>
              </a:rPr>
              <a:t>R4DS §13</a:t>
            </a:r>
            <a:r>
              <a:rPr/>
              <a:t> — Numbers</a:t>
            </a:r>
          </a:p>
          <a:p>
            <a:pPr lvl="0"/>
            <a:r>
              <a:rPr/>
              <a:t>📖 </a:t>
            </a:r>
            <a:r>
              <a:rPr>
                <a:hlinkClick r:id="rId3"/>
              </a:rPr>
              <a:t>R4DS §18</a:t>
            </a:r>
            <a:r>
              <a:rPr/>
              <a:t> — Missing Values</a:t>
            </a:r>
          </a:p>
          <a:p>
            <a:pPr lvl="0" indent="0" marL="0">
              <a:buNone/>
            </a:pPr>
            <a:r>
              <a:rPr/>
              <a:t>Both W&amp;S PDFs are in the course </a:t>
            </a:r>
            <a:r>
              <a:rPr>
                <a:latin typeface="Courier"/>
              </a:rPr>
              <a:t>readings/</a:t>
            </a:r>
            <a:r>
              <a:rPr/>
              <a:t> folder.</a:t>
            </a:r>
          </a:p>
          <a:p>
            <a:pPr lvl="0" indent="0" marL="0">
              <a:buNone/>
            </a:pPr>
            <a:r>
              <a:rPr b="1"/>
              <a:t>Up next — Lecture 07, Quarto:</a:t>
            </a:r>
          </a:p>
          <a:p>
            <a:pPr lvl="0"/>
            <a:r>
              <a:rPr/>
              <a:t>Writing reproducible reports</a:t>
            </a:r>
          </a:p>
          <a:p>
            <a:pPr lvl="0"/>
            <a:r>
              <a:rPr/>
              <a:t>Mixing prose, code, and results in one document</a:t>
            </a:r>
          </a:p>
        </p:txBody>
      </p:sp>
    </p:spTree>
  </p:cSld>
</p:sld>
</file>

<file path=ppt/theme/theme1.xml><?xml version="1.0" encoding="utf-8"?>
<a:theme xmlns:a="http://schemas.openxmlformats.org/drawingml/2006/main" name="UMD Biostatistics">
  <a:themeElements>
    <a:clrScheme name="UMD">
      <a:dk1>
        <a:sysClr val="windowText" lastClr="000000"/>
      </a:dk1>
      <a:lt1>
        <a:sysClr val="window" lastClr="FFFFFF"/>
      </a:lt1>
      <a:dk2>
        <a:srgbClr val="4A4A4A"/>
      </a:dk2>
      <a:lt2>
        <a:srgbClr val="F0F4F8"/>
      </a:lt2>
      <a:accent1>
        <a:srgbClr val="F4CD54"/>
      </a:accent1>
      <a:accent2>
        <a:srgbClr val="002147"/>
      </a:accent2>
      <a:accent3>
        <a:srgbClr val="0072B2"/>
      </a:accent3>
      <a:accent4>
        <a:srgbClr val="009E73"/>
      </a:accent4>
      <a:accent5>
        <a:srgbClr val="E69F00"/>
      </a:accent5>
      <a:accent6>
        <a:srgbClr val="56B4E9"/>
      </a:accent6>
      <a:hlink>
        <a:srgbClr val="0563C1"/>
      </a:hlink>
      <a:folHlink>
        <a:srgbClr val="1A1A2E"/>
      </a:folHlink>
    </a:clrScheme>
    <a:fontScheme name="UMD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M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46</Words>
  <Application>Microsoft Macintosh PowerPoint</Application>
  <PresentationFormat>On-screen Show (16:9)</PresentationFormat>
  <Paragraphs>14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Cambria</vt:lpstr>
      <vt:lpstr>UMD Biostatistics</vt:lpstr>
      <vt:lpstr>Presentation Title</vt:lpstr>
      <vt:lpstr>Slide Title</vt:lpstr>
      <vt:lpstr>Section header</vt:lpstr>
      <vt:lpstr>Slide Title for Two-Content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06 — Summary Statistics</dc:title>
  <dc:creator>Bill Perry</dc:creator>
  <cp:keywords/>
  <dc:description>Mean, median, variance, SD, and SE by hand; counting correctly with NAs; group_by() + summarize(), across(), and skimr for describing our leaf data.</dc:description>
  <dcterms:created xsi:type="dcterms:W3CDTF">2026-09-10T14:26:06Z</dcterms:created>
  <dcterms:modified xsi:type="dcterms:W3CDTF">2026-09-10T14:26:06Z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uthors">
    <vt:lpwstr/>
  </property>
  <property fmtid="{D5CDD505-2E9C-101B-9397-08002B2CF9AE}" pid="3" name="biblio-config">
    <vt:lpwstr>True</vt:lpwstr>
  </property>
  <property fmtid="{D5CDD505-2E9C-101B-9397-08002B2CF9AE}" pid="4" name="by-author">
    <vt:lpwstr/>
  </property>
  <property fmtid="{D5CDD505-2E9C-101B-9397-08002B2CF9AE}" pid="5" name="categories">
    <vt:lpwstr/>
  </property>
  <property fmtid="{D5CDD505-2E9C-101B-9397-08002B2CF9AE}" pid="6" name="date">
    <vt:lpwstr>2026-09-10</vt:lpwstr>
  </property>
  <property fmtid="{D5CDD505-2E9C-101B-9397-08002B2CF9AE}" pid="7" name="execute">
    <vt:lpwstr/>
  </property>
  <property fmtid="{D5CDD505-2E9C-101B-9397-08002B2CF9AE}" pid="8" name="header-includes">
    <vt:lpwstr/>
  </property>
  <property fmtid="{D5CDD505-2E9C-101B-9397-08002B2CF9AE}" pid="9" name="include-after">
    <vt:lpwstr/>
  </property>
  <property fmtid="{D5CDD505-2E9C-101B-9397-08002B2CF9AE}" pid="10" name="include-before">
    <vt:lpwstr/>
  </property>
  <property fmtid="{D5CDD505-2E9C-101B-9397-08002B2CF9AE}" pid="11" name="labels">
    <vt:lpwstr/>
  </property>
  <property fmtid="{D5CDD505-2E9C-101B-9397-08002B2CF9AE}" pid="12" name="order">
    <vt:lpwstr>6</vt:lpwstr>
  </property>
  <property fmtid="{D5CDD505-2E9C-101B-9397-08002B2CF9AE}" pid="13" name="resources">
    <vt:lpwstr/>
  </property>
  <property fmtid="{D5CDD505-2E9C-101B-9397-08002B2CF9AE}" pid="14" name="subtitle">
    <vt:lpwstr>Mean, median, spread, and describing groups the tidy way</vt:lpwstr>
  </property>
  <property fmtid="{D5CDD505-2E9C-101B-9397-08002B2CF9AE}" pid="15" name="toc-title">
    <vt:lpwstr>Table of contents</vt:lpwstr>
  </property>
  <property fmtid="{D5CDD505-2E9C-101B-9397-08002B2CF9AE}" pid="16" name="type">
    <vt:lpwstr>lecture</vt:lpwstr>
  </property>
  <property fmtid="{D5CDD505-2E9C-101B-9397-08002B2CF9AE}" pid="17" name="week">
    <vt:lpwstr>3</vt:lpwstr>
  </property>
</Properties>
</file>