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slide" Target="slides/slide38.xml" /><Relationship Id="rId40" Type="http://schemas.openxmlformats.org/officeDocument/2006/relationships/slide" Target="slides/slide39.xml" /><Relationship Id="rId42" Type="http://schemas.openxmlformats.org/officeDocument/2006/relationships/viewProps" Target="viewProps.xml" /><Relationship Id="rId41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44" Type="http://schemas.openxmlformats.org/officeDocument/2006/relationships/tableStyles" Target="tableStyles.xml" /><Relationship Id="rId43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.pn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pn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3.png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data-transform" TargetMode="External" /><Relationship Id="rId3" Type="http://schemas.openxmlformats.org/officeDocument/2006/relationships/hyperlink" Target="https://datacarpentry.github.io/R-ecology-lesson/" TargetMode="Externa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4.png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5.png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data-transform" TargetMode="External" /><Relationship Id="rId3" Type="http://schemas.openxmlformats.org/officeDocument/2006/relationships/hyperlink" Target="https://r4ds.hadley.nz/numbers" TargetMode="External" /><Relationship Id="rId4" Type="http://schemas.openxmlformats.org/officeDocument/2006/relationships/hyperlink" Target="https://datacarpentry.github.io/R-ecology-lesson/" TargetMode="Externa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04 — Testing Our Hypothesis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two-sample Welch’s t-test from assumptions to results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Why Comparing Means Is Not Enough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Remind ourselves what the data look like 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recap_plot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position_jitter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stat_summary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fun =</a:t>
            </a:r>
            <a:r>
              <a:rPr>
                <a:solidFill>
                  <a:srgbClr val="003B4F"/>
                </a:solidFill>
                <a:latin typeface="Courier"/>
              </a:rPr>
              <a:t> mean, </a:t>
            </a:r>
            <a:r>
              <a:rPr>
                <a:solidFill>
                  <a:srgbClr val="657422"/>
                </a:solidFill>
                <a:latin typeface="Courier"/>
              </a:rPr>
              <a:t>geom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"point"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stat_summary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fun.data =</a:t>
            </a:r>
            <a:r>
              <a:rPr>
                <a:solidFill>
                  <a:srgbClr val="003B4F"/>
                </a:solidFill>
                <a:latin typeface="Courier"/>
              </a:rPr>
              <a:t> mean_se,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geom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"errorbar"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linewidth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0.9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(g)"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recap_plot</a:t>
            </a:r>
          </a:p>
        </p:txBody>
      </p:sp>
      <p:pic>
        <p:nvPicPr>
          <p:cNvPr descr="t_tests_lecture_files/figure-pptx/recap-plot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means look different — but:</a:t>
            </a:r>
          </a:p>
          <a:p>
            <a:pPr lvl="0"/>
            <a:r>
              <a:rPr/>
              <a:t>We only have </a:t>
            </a:r>
            <a:r>
              <a:rPr b="1"/>
              <a:t>10 leaves per group</a:t>
            </a:r>
          </a:p>
          <a:p>
            <a:pPr lvl="0"/>
            <a:r>
              <a:rPr/>
              <a:t>There is </a:t>
            </a:r>
            <a:r>
              <a:rPr b="1"/>
              <a:t>natural variability</a:t>
            </a:r>
            <a:r>
              <a:rPr/>
              <a:t> within each group</a:t>
            </a:r>
          </a:p>
          <a:p>
            <a:pPr lvl="0"/>
            <a:r>
              <a:rPr/>
              <a:t>The groups’ ranges </a:t>
            </a:r>
            <a:r>
              <a:rPr b="1"/>
              <a:t>overlap</a:t>
            </a:r>
            <a:r>
              <a:rPr/>
              <a:t> somewhat</a:t>
            </a:r>
          </a:p>
          <a:p>
            <a:pPr lvl="0" indent="0" marL="0">
              <a:buNone/>
            </a:pPr>
            <a:r>
              <a:rPr/>
              <a:t>A </a:t>
            </a:r>
            <a:r>
              <a:rPr i="1"/>
              <a:t>p</a:t>
            </a:r>
            <a:r>
              <a:rPr/>
              <a:t>-value tells us:</a:t>
            </a:r>
          </a:p>
          <a:p>
            <a:pPr lvl="0" indent="0" marL="1270000">
              <a:buNone/>
            </a:pPr>
            <a:r>
              <a:rPr sz="2000" i="1"/>
              <a:t>“If H₀ were true, how often would we see a gap this large just by chance?”</a:t>
            </a:r>
          </a:p>
          <a:p>
            <a:pPr lvl="0" indent="0" marL="0">
              <a:buNone/>
            </a:pPr>
            <a:r>
              <a:rPr/>
              <a:t>Small </a:t>
            </a:r>
            <a:r>
              <a:rPr i="1"/>
              <a:t>p</a:t>
            </a:r>
            <a:r>
              <a:rPr/>
              <a:t> → the gap is unlikely to be chance.</a:t>
            </a:r>
          </a:p>
        </p:txBody>
      </p:sp>
    </p:spTree>
  </p:cSld>
</p:sld>
</file>

<file path=ppt/slides/slide11.xml><?xml version="1.0" encoding="UTF-8"?><p:sld xmlns:a="http://schemas.openxmlformats.org/drawingml/2006/main" xmlns:r="http://schemas.openxmlformats.org/officeDocument/2006/relationships" xmlns:p="http://schemas.openxmlformats.org/presentationml/2006/main"><p:cSld><p:spTree><p:nvGrpSpPr><p:cNvPr id="1" name="" /><p:cNvGrpSpPr /><p:nvPr /></p:nvGrpSpPr><p:grpSpPr><a:xfrm><a:off x="0" y="0" /><a:ext cx="0" cy="0" /><a:chOff x="0" y="0" /><a:chExt cx="0" cy="0" /></a:xfrm></p:grpSpPr><p:sp><p:nvSpPr><p:cNvPr id="2" name="Title 1" /><p:cNvSpPr><a:spLocks noGrp="1" /></p:cNvSpPr><p:nvPr><p:ph type="title" /></p:nvPr></p:nvSpPr><p:spPr><a:xfrm><a:off x="0" y="0" /><a:ext cx="9144000" cy="602780" /></a:xfrm><a:solidFill><a:srgbClr val="1A1A2E" /></a:solidFill></p:spPr><p:txBody><a:bodyPr /><a:lstStyle /><a:p><a:pPr lvl="0" indent="0" marL="0"><a:buNone /></a:pPr><a:r><a:rPr /><a:t>What Is a Two-Sample t-Test?</a:t></a:r></a:p></p:txBody></p:sp><mc:AlternateContent xmlns:mc="http://schemas.openxmlformats.org/markup-compatibility/2006"><mc:Choice xmlns:a14="http://schemas.microsoft.com/office/drawing/2010/main" Requires="a14"><p:sp><p:nvSpPr><p:cNvPr id="3" name="Content Placeholder 2" /><p:cNvSpPr><a:spLocks noGrp="1" /></p:cNvSpPr><p:nvPr><p:ph idx="1" sz="half" /></p:nvPr></p:nvSpPr><p:spPr /><p:txBody><a:bodyPr /><a:lstStyle /><a:p><a:pPr lvl="0" indent="0" marL="0"><a:buNone /></a:pPr><a:r><a:rPr /><a:t>A two-sample t-test compares the </a:t></a:r><a:r><a:rPr b="1" /><a:t>means of two independent groups</a:t></a:r><a:r><a:rPr /><a:t>.</a:t></a:r></a:p><a:p><a:pPr lvl="0" indent="0" marL="0"><a:buNone /></a:pPr><a:r><a:rPr /><a:t>It asks: </a:t></a:r><a:r><a:rPr i="1" /><a:t>Could both groups plausibly be drawn from populations with the same mean?</a:t></a:r></a:p><a:p><a:pPr lvl="0" indent="0" marL="0"><a:buNone /></a:pPr><a:r><a:rPr /><a:t>The </a:t></a:r><a:r><a:rPr b="1" /><a:t>t-statistic</a:t></a:r><a:r><a:rPr /><a:t> is:</a:t></a:r></a:p><a:p><a:pPr lvl="0" indent="0" marL="0"><a:buNone /></a:pPr><a14:m><m:oMathPara xmlns:m="http://schemas.openxmlformats.org/officeDocument/2006/math"><m:oMathParaPr><m:jc m:val="center" /></m:oMathParaPr><m:oMath><m:r><m:t>t</m:t></m:r><m:r><m:rPr><m:sty m:val="p" /></m:rPr><m:t>=</m:t></m:r><m:f><m:fPr><m:type m:val="bar" /></m:fPr><m:num><m:sSub><m:e><m:acc><m:accPr><m:chr m:val="‾" /></m:accPr><m:e><m:r><m:t>x</m:t></m:r></m:e></m:acc></m:e><m:sub><m:r><m:t>1</m:t></m:r></m:sub></m:sSub><m:r><m:rPr><m:sty m:val="p" /></m:rPr><m:t>−</m:t></m:r><m:sSub><m:e><m:acc><m:accPr><m:chr m:val="‾" /></m:accPr><m:e><m:r><m:t>x</m:t></m:r></m:e></m:acc></m:e><m:sub><m:r><m:t>2</m:t></m:r></m:sub></m:sSub></m:num><m:den><m:sSub><m:e><m:r><m:rPr><m:nor /><m:sty m:val="p" /></m:rPr><m:t>SE</m:t></m:r></m:e><m:sub><m:r><m:rPr><m:nor /><m:sty m:val="p" /></m:rPr><m:t>diff</m:t></m:r></m:sub></m:sSub></m:den></m:f></m:oMath></m:oMathPara></a14:m></a:p><a:p><a:pPr lvl="0" /><a:r><a:rPr /><a:t>Numerator: the </a:t></a:r><a:r><a:rPr b="1" /><a:t>observed difference</a:t></a:r><a:r><a:rPr /><a:t> in means</a:t></a:r></a:p><a:p><a:pPr lvl="0" /><a:r><a:rPr /><a:t>Denominator: the </a:t></a:r><a:r><a:rPr b="1" /><a:t>uncertainty</a:t></a:r><a:r><a:rPr /><a:t> in that difference (SE of the difference)</a:t></a:r></a:p><a:p><a:pPr lvl="0" indent="0" marL="0"><a:buNone /></a:pPr><a:r><a:rPr b="1" /><a:t>Large |t|</a:t></a:r><a:r><a:rPr /><a:t> → the difference is large relative to the noise → small </a:t></a:r><a:r><a:rPr i="1" /><a:t>p</a:t></a:r><a:r><a:rPr /><a:t>-value</a:t></a:r></a:p></p:txBody></p:sp></mc:Choice></mc:AlternateContent><p:graphicFrame><p:nvGraphicFramePr><p:cNvPr id="6" name="Content Placeholder 5" /><p:cNvGraphicFramePr><a:graphicFrameLocks noGrp="1" /></p:cNvGraphicFramePr><p:nvPr><p:ph idx="1" /></p:nvPr></p:nvGraphicFramePr><p:xfrm><a:off x="4495800" y="660400" /><a:ext cx="4406900" cy="3810000" /></p:xfrm><a:graphic><a:graphicData uri="http://schemas.openxmlformats.org/drawingml/2006/table"><a:tbl><a:tblPr firstRow="1" bandRow="1"><a:tableStyleId>{5C22544A-7EE6-4342-B048-85BDC9FD1C3A}</a:tableStyleId></a:tblPr><a:tblGrid><a:gridCol w="2197100" /><a:gridCol w="2197100" /></a:tblGrid><a:tr h="0"><a:tc><a:txBody><a:bodyPr /><a:lstStyle /><a:p><a:pPr lvl="0" indent="0" marL="0"><a:buNone /></a:pPr><a:r><a:rPr /><a:t>Component</a:t></a:r></a:p></a:txBody><a:tcPr /></a:tc><a:tc><a:txBody><a:bodyPr /><a:lstStyle /><a:p><a:pPr lvl="0" indent="0" marL="0"><a:buNone /></a:pPr><a:r><a:rPr /><a:t>Our context</a:t></a:r></a:p></a:txBody><a:tcPr /></a:tc></a:tr><a:tr h="0"><a:tc><a:txBody><a:bodyPr /><a:lstStyle /><a:p><a:pPr lvl="0" indent="0" marL="0"><a:buNone /></a:pPr><a:r><a:rPr /><a:t>Group 1</a:t></a:r></a:p></a:txBody></a:tc><a:tc><a:txBody><a:bodyPr /><a:lstStyle /><a:p><a:pPr lvl="0" indent="0" marL="0"><a:buNone /></a:pPr><a:r><a:rPr /><a:t>Shady leaves</a:t></a:r></a:p></a:txBody></a:tc></a:tr><a:tr h="0"><a:tc><a:txBody><a:bodyPr /><a:lstStyle /><a:p><a:pPr lvl="0" indent="0" marL="0"><a:buNone /></a:pPr><a:r><a:rPr /><a:t>Group 2</a:t></a:r></a:p></a:txBody></a:tc><a:tc><a:txBody><a:bodyPr /><a:lstStyle /><a:p><a:pPr lvl="0" indent="0" marL="0"><a:buNone /></a:pPr><a:r><a:rPr /><a:t>Sunny leaves</a:t></a:r></a:p></a:txBody></a:tc></a:tr><a:tr h="0"><a:tc><a:txBody><a:bodyPr /><a:lstStyle /><a:p><a:pPr lvl="0" indent="0" marL="0"><a:buNone /></a:pPr><a:r><a:rPr /><a:t>Measurement</a:t></a:r></a:p></a:txBody></a:tc><a:tc><a:txBody><a:bodyPr /><a:lstStyle /><a:p><a:pPr lvl="0" indent="0" marL="0"><a:buNone /></a:pPr><a:r><a:rPr><a:latin typeface="Courier" /></a:rPr><a:t>weight_g</a:t></a:r></a:p></a:txBody></a:tc></a:tr><a:tr h="0"><a:tc><a:txBody><a:bodyPr /><a:lstStyle /><a:p><a:pPr lvl="0" indent="0" marL="0"><a:buNone /></a:pPr><a:r><a:rPr /><a:t>H₀</a:t></a:r></a:p></a:txBody></a:tc><a:tc><a:txBody><a:bodyPr /><a:lstStyle /><a:p><a:pPr lvl="0" indent="0" marL="0"><a:buNone /></a:pPr><a14:m><m:oMath xmlns:m="http://schemas.openxmlformats.org/officeDocument/2006/math"><m:sSub><m:e><m:r><m:t>μ</m:t></m:r></m:e><m:sub><m:r><m:t>s</m:t></m:r><m:r><m:t>h</m:t></m:r><m:r><m:t>a</m:t></m:r><m:r><m:t>d</m:t></m:r><m:r><m:t>y</m:t></m:r></m:sub></m:sSub><m:r><m:rPr><m:sty m:val="p" /></m:rPr><m:t>=</m:t></m:r><m:sSub><m:e><m:r><m:t>μ</m:t></m:r></m:e><m:sub><m:r><m:t>s</m:t></m:r><m:r><m:t>u</m:t></m:r><m:r><m:t>n</m:t></m:r><m:r><m:t>n</m:t></m:r><m:r><m:t>y</m:t></m:r></m:sub></m:sSub></m:oMath></a14:m></a:p></a:txBody></a:tc></a:tr><a:tr h="0"><a:tc><a:txBody><a:bodyPr /><a:lstStyle /><a:p><a:pPr lvl="0" indent="0" marL="0"><a:buNone /></a:pPr><a:r><a:rPr /><a:t>Hₐ</a:t></a:r></a:p></a:txBody></a:tc><a:tc><a:txBody><a:bodyPr /><a:lstStyle /><a:p><a:pPr lvl="0" indent="0" marL="0"><a:buNone /></a:pPr><a14:m><m:oMath xmlns:m="http://schemas.openxmlformats.org/officeDocument/2006/math"><m:sSub><m:e><m:r><m:t>μ</m:t></m:r></m:e><m:sub><m:r><m:t>s</m:t></m:r><m:r><m:t>h</m:t></m:r><m:r><m:t>a</m:t></m:r><m:r><m:t>d</m:t></m:r><m:r><m:t>y</m:t></m:r></m:sub></m:sSub><m:r><m:rPr><m:sty m:val="p" /></m:rPr><m:t>≠</m:t></m:r><m:sSub><m:e><m:r><m:t>μ</m:t></m:r></m:e><m:sub><m:r><m:t>s</m:t></m:r><m:r><m:t>u</m:t></m:r><m:r><m:t>n</m:t></m:r><m:r><m:t>n</m:t></m:r><m:r><m:t>y</m:t></m:r></m:sub></m:sSub></m:oMath></a14:m></a:p></a:txBody></a:tc></a:tr></a:tbl></a:graphicData></a:graphic></p:graphicFrame></p:spTree></p:cSld>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Why Welch’s? — Don’t Assume Equal Variance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/>
                  <a:t>Standard t-test</a:t>
                </a:r>
                <a:r>
                  <a:rPr/>
                  <a:t> — pools the two variances into one estimate. Requires both groups to have the </a:t>
                </a:r>
                <a:r>
                  <a:rPr b="1"/>
                  <a:t>same population variance</a:t>
                </a:r>
                <a:r>
                  <a:rPr/>
                  <a:t>.</a:t>
                </a:r>
              </a:p>
              <a:p>
                <a:pPr lvl="0" indent="0" marL="0">
                  <a:buNone/>
                </a:pPr>
                <a:r>
                  <a:rPr b="1"/>
                  <a:t>Welch’s t-test</a:t>
                </a:r>
                <a:r>
                  <a:rPr/>
                  <a:t> — uses each group’s variance separately. Does </a:t>
                </a:r>
                <a:r>
                  <a:rPr b="1"/>
                  <a:t>not</a:t>
                </a:r>
                <a:r>
                  <a:rPr/>
                  <a:t> require equal variance.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t</m:t>
                          </m:r>
                        </m:e>
                        <m:sub>
                          <m:r>
                            <m:t>W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f>
                        <m:fPr>
                          <m:type m:val="bar"/>
                        </m:fPr>
                        <m:num>
                          <m:sSub>
                            <m:e>
                              <m:acc>
                                <m:accPr>
                                  <m:chr m:val="‾"/>
                                </m:accPr>
                                <m:e>
                                  <m:r>
                                    <m:t>x</m:t>
                                  </m:r>
                                </m:e>
                              </m:acc>
                            </m:e>
                            <m:sub>
                              <m:r>
                                <m:t>1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m:t>−</m:t>
                          </m:r>
                          <m:sSub>
                            <m:e>
                              <m:acc>
                                <m:accPr>
                                  <m:chr m:val="‾"/>
                                </m:accPr>
                                <m:e>
                                  <m:r>
                                    <m:t>x</m:t>
                                  </m:r>
                                </m:e>
                              </m:acc>
                            </m:e>
                            <m:sub>
                              <m:r>
                                <m:t>2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</m:radPr>
                            <m:deg/>
                            <m:e>
                              <m:f>
                                <m:fPr>
                                  <m:type m:val="bar"/>
                                </m:fPr>
                                <m:num>
                                  <m:sSubSup>
                                    <m:e>
                                      <m:r>
                                        <m:t>s</m:t>
                                      </m:r>
                                    </m:e>
                                    <m:sub>
                                      <m:r>
                                        <m:t>1</m:t>
                                      </m:r>
                                    </m:sub>
                                    <m:sup>
                                      <m: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sSub>
                                    <m:e>
                                      <m:r>
                                        <m:t>n</m:t>
                                      </m:r>
                                    </m:e>
                                    <m:sub>
                                      <m: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m:rPr>
                                  <m:sty m:val="p"/>
                                </m:rPr>
                                <m:t>+</m:t>
                              </m:r>
                              <m:f>
                                <m:fPr>
                                  <m:type m:val="bar"/>
                                </m:fPr>
                                <m:num>
                                  <m:sSubSup>
                                    <m:e>
                                      <m:r>
                                        <m:t>s</m:t>
                                      </m:r>
                                    </m:e>
                                    <m:sub>
                                      <m:r>
                                        <m:t>2</m:t>
                                      </m:r>
                                    </m:sub>
                                    <m:sup>
                                      <m: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sSub>
                                    <m:e>
                                      <m:r>
                                        <m:t>n</m:t>
                                      </m:r>
                                    </m:e>
                                    <m:sub>
                                      <m: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</a:p>
              <a:p>
                <a:pPr lvl="0" indent="0" marL="0">
                  <a:buNone/>
                </a:pPr>
                <a:r>
                  <a:rPr/>
                  <a:t>The denominator is the </a:t>
                </a:r>
                <a:r>
                  <a:rPr b="1"/>
                  <a:t>true SE of the difference</a:t>
                </a:r>
                <a:r>
                  <a:rPr/>
                  <a:t> — no pooling.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Why always use Welch’s?</a:t>
            </a:r>
          </a:p>
          <a:p>
            <a:pPr lvl="0"/>
            <a:r>
              <a:rPr/>
              <a:t>When variances </a:t>
            </a:r>
            <a:r>
              <a:rPr b="1"/>
              <a:t>are</a:t>
            </a:r>
            <a:r>
              <a:rPr/>
              <a:t> equal: almost identical result — minimal loss of power</a:t>
            </a:r>
          </a:p>
          <a:p>
            <a:pPr lvl="0"/>
            <a:r>
              <a:rPr/>
              <a:t>When variances </a:t>
            </a:r>
            <a:r>
              <a:rPr b="1"/>
              <a:t>are not</a:t>
            </a:r>
            <a:r>
              <a:rPr/>
              <a:t> equal: standard t-test gives </a:t>
            </a:r>
            <a:r>
              <a:rPr b="1"/>
              <a:t>inflated Type I error</a:t>
            </a:r>
            <a:r>
              <a:rPr/>
              <a:t> (false positives)</a:t>
            </a:r>
          </a:p>
          <a:p>
            <a:pPr lvl="0"/>
            <a:r>
              <a:rPr b="1"/>
              <a:t>Welch’s protects you either way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Best practice:</a:t>
            </a:r>
            <a:r>
              <a:rPr sz="2000"/>
              <a:t> use Welch’s as your </a:t>
            </a:r>
            <a:r>
              <a:rPr sz="2000" b="1"/>
              <a:t>default</a:t>
            </a:r>
            <a:r>
              <a:rPr sz="2000"/>
              <a:t> for all two-group comparisons.</a:t>
            </a:r>
          </a:p>
          <a:p>
            <a:pPr lvl="0" indent="0" marL="1270000">
              <a:buNone/>
            </a:pPr>
            <a:r>
              <a:rPr sz="2000"/>
              <a:t>In R: </a:t>
            </a:r>
            <a:r>
              <a:rPr sz="2000" b="1">
                <a:latin typeface="Courier"/>
              </a:rPr>
              <a:t>var.equal = FALSE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Welch’s Formula in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t = difference ÷ SE-of-the-difference, and the difference is 4 g. Do you expect |t| to land nearer 1, 5, or 10? Predict before the numbers appear.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Pull stats and compute t by hand 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stats_df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(side)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(weight_g)),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(weight_g,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(weight_g,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m_sha &lt;- stats_df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m[stats_df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m_sun &lt;- stats_df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m[stats_df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s_sha &lt;- stats_df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s[stats_df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s_sun &lt;- stats_df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s[stats_df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n_sha &lt;- stats_df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n[stats_df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n_sun &lt;- stats_df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n[stats_df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se_diff &lt;-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((s_sha</a:t>
            </a:r>
            <a:r>
              <a:rPr>
                <a:solidFill>
                  <a:srgbClr val="5E5E5E"/>
                </a:solidFill>
                <a:latin typeface="Courier"/>
              </a:rPr>
              <a:t>^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n_sha)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(s_sun</a:t>
            </a:r>
            <a:r>
              <a:rPr>
                <a:solidFill>
                  <a:srgbClr val="5E5E5E"/>
                </a:solidFill>
                <a:latin typeface="Courier"/>
              </a:rPr>
              <a:t>^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n_sun))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t_manual &lt;- (m_sha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003B4F"/>
                </a:solidFill>
                <a:latin typeface="Courier"/>
              </a:rPr>
              <a:t> m_sun)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se_diff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"Difference in means:"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(m_sha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003B4F"/>
                </a:solidFill>
                <a:latin typeface="Courier"/>
              </a:rPr>
              <a:t> m_sun,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Difference in means: 4 g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"SE of difference:  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(se_diff,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SE of difference:    0.411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"t-statistic:       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(t_manual,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t-statistic:         9.733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idx="2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/>
                  <a:t>Step by step:</a:t>
                </a:r>
              </a:p>
              <a:p>
                <a:pPr lvl="0" indent="-342900" marL="342900">
                  <a:buAutoNum type="arabicPeriod"/>
                </a:pPr>
                <a:r>
                  <a:rPr/>
                  <a:t>Difference in means: 7.80 − 3.80 = </a:t>
                </a:r>
                <a:r>
                  <a:rPr b="1"/>
                  <a:t>4.0 g</a:t>
                </a:r>
              </a:p>
              <a:p>
                <a:pPr lvl="0" indent="-342900" marL="342900">
                  <a:buAutoNum type="arabicPeriod"/>
                </a:pPr>
                <a:r>
                  <a:rPr/>
                  <a:t>SE of the difference: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</m:radPr>
                      <m:deg/>
                      <m:e>
                        <m:f>
                          <m:fPr>
                            <m:type m:val="bar"/>
                          </m:fPr>
                          <m:num>
                            <m:sSubSup>
                              <m:e>
                                <m:r>
                                  <m:t>s</m:t>
                                </m:r>
                              </m:e>
                              <m:sub>
                                <m:r>
                                  <m:t>s</m:t>
                                </m:r>
                                <m:r>
                                  <m:t>h</m:t>
                                </m:r>
                                <m:r>
                                  <m:t>a</m:t>
                                </m:r>
                                <m:r>
                                  <m:t>d</m:t>
                                </m:r>
                                <m:r>
                                  <m:t>y</m:t>
                                </m:r>
                              </m:sub>
                              <m:sup>
                                <m: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m:t>10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m:t>+</m:t>
                        </m:r>
                        <m:f>
                          <m:fPr>
                            <m:type m:val="bar"/>
                          </m:fPr>
                          <m:num>
                            <m:sSubSup>
                              <m:e>
                                <m:r>
                                  <m:t>s</m:t>
                                </m:r>
                              </m:e>
                              <m:sub>
                                <m:r>
                                  <m:t>s</m:t>
                                </m:r>
                                <m:r>
                                  <m:t>u</m:t>
                                </m:r>
                                <m:r>
                                  <m:t>n</m:t>
                                </m:r>
                                <m:r>
                                  <m:t>n</m:t>
                                </m:r>
                                <m:r>
                                  <m:t>y</m:t>
                                </m:r>
                              </m:sub>
                              <m:sup>
                                <m:r>
                                  <m:t>2</m:t>
                                </m:r>
                              </m:sup>
                            </m:sSubSup>
                          </m:num>
                          <m:den>
                            <m:r>
                              <m:t>10</m:t>
                            </m:r>
                          </m:den>
                        </m:f>
                      </m:e>
                    </m:rad>
                  </m:oMath>
                </a14:m>
              </a:p>
              <a:p>
                <a:pPr lvl="0" indent="-342900" marL="342900">
                  <a:buAutoNum type="arabicPeriod"/>
                </a:pPr>
                <a:r>
                  <a:rPr/>
                  <a:t>t = difference / SE</a:t>
                </a:r>
              </a:p>
              <a:p>
                <a:pPr lvl="0" indent="0" marL="0">
                  <a:buNone/>
                </a:pPr>
                <a:r>
                  <a:rPr/>
                  <a:t>The observed difference is ~10 standard errors above zero — very far from what we’d expect if H₀ were true.</a:t>
                </a:r>
              </a:p>
            </p:txBody>
          </p:sp>
        </mc:Choice>
      </mc:AlternateContent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1–3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Load the data, write your hypotheses </a:t>
            </a:r>
            <a:r>
              <a:rPr i="1"/>
              <a:t>before</a:t>
            </a:r>
            <a:r>
              <a:rPr/>
              <a:t> looking at any results, and recompute the group means / SD / SE. Predict each output, type it, run it.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2 of 4 · Framework, Hypotheses &amp; Assumptions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the five-step framework, stating H₀ / Hₐ, and checking normality (histogram, QQ, Shapiro-Wilk) and equal variance (Levene’s).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4–7</a:t>
            </a:r>
            <a:r>
              <a:rPr sz="2000"/>
              <a:t> (histogram, QQ, Shapiro, Levene).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Five Steps to a Hypothesis Test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We will always follow this sequence: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209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Step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Action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State H₀ and Hₐ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Check </a:t>
                      </a:r>
                      <a:r>
                        <a:rPr b="1"/>
                        <a:t>normality</a:t>
                      </a:r>
                      <a:r>
                        <a:rPr/>
                        <a:t> — histogram/box plot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Check </a:t>
                      </a:r>
                      <a:r>
                        <a:rPr b="1"/>
                        <a:t>normality</a:t>
                      </a:r>
                      <a:r>
                        <a:rPr/>
                        <a:t> — QQ plot + Shapiro-Wilk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Check </a:t>
                      </a:r>
                      <a:r>
                        <a:rPr b="1"/>
                        <a:t>variance</a:t>
                      </a:r>
                      <a:r>
                        <a:rPr/>
                        <a:t> — Levene’s test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Run</a:t>
                      </a:r>
                      <a:r>
                        <a:rPr/>
                        <a:t> the test; </a:t>
                      </a:r>
                      <a:r>
                        <a:rPr b="1"/>
                        <a:t>interpret</a:t>
                      </a:r>
                      <a:r>
                        <a:rPr/>
                        <a:t> and </a:t>
                      </a:r>
                      <a:r>
                        <a:rPr b="1"/>
                        <a:t>report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Check assumptions BEFORE running the test.</a:t>
            </a:r>
          </a:p>
          <a:p>
            <a:pPr lvl="0" indent="0" marL="1270000">
              <a:buNone/>
            </a:pPr>
            <a:r>
              <a:rPr sz="2000"/>
              <a:t>If your data seriously violate assumptions, the </a:t>
            </a:r>
            <a:r>
              <a:rPr sz="2000" i="1"/>
              <a:t>p</a:t>
            </a:r>
            <a:r>
              <a:rPr sz="2000"/>
              <a:t>-value from the t-test is unreliable.</a:t>
            </a:r>
          </a:p>
          <a:p>
            <a:pPr lvl="0" indent="0" marL="1270000">
              <a:buNone/>
            </a:pPr>
            <a:r>
              <a:rPr sz="2000"/>
              <a:t>With n = 10 per group, our main concern is </a:t>
            </a:r>
            <a:r>
              <a:rPr sz="2000" b="1"/>
              <a:t>gross non-normality</a:t>
            </a:r>
            <a:r>
              <a:rPr sz="2000"/>
              <a:t>. The t-test is quite robust to mild departures.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Step 1 — Hypotheses (Formal)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/>
                  <a:t>Null hypothesis: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H</m:t>
                          </m:r>
                        </m:e>
                        <m:sub>
                          <m: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m:t>:</m:t>
                      </m:r>
                      <m:sSub>
                        <m:e>
                          <m:r>
                            <m:t>μ</m:t>
                          </m:r>
                        </m:e>
                        <m:sub>
                          <m:r>
                            <m:t>s</m:t>
                          </m:r>
                          <m:r>
                            <m:t>h</m:t>
                          </m:r>
                          <m:r>
                            <m:t>a</m:t>
                          </m:r>
                          <m:r>
                            <m:t>d</m:t>
                          </m:r>
                          <m:r>
                            <m:t>y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sSub>
                        <m:e>
                          <m:r>
                            <m:t>μ</m:t>
                          </m:r>
                        </m:e>
                        <m:sub>
                          <m:r>
                            <m:t>s</m:t>
                          </m:r>
                          <m:r>
                            <m:t>u</m:t>
                          </m:r>
                          <m:r>
                            <m:t>n</m:t>
                          </m:r>
                          <m:r>
                            <m:t>n</m:t>
                          </m:r>
                          <m:r>
                            <m:t>y</m:t>
                          </m:r>
                        </m:sub>
                      </m:sSub>
                    </m:oMath>
                  </m:oMathPara>
                </a14:m>
              </a:p>
              <a:p>
                <a:pPr lvl="0" indent="0" marL="0">
                  <a:buNone/>
                </a:pPr>
                <a:r>
                  <a:rPr/>
                  <a:t>Shady and sunny leaves have the </a:t>
                </a:r>
                <a:r>
                  <a:rPr b="1"/>
                  <a:t>same mean weight</a:t>
                </a:r>
                <a:r>
                  <a:rPr/>
                  <a:t> in the population.</a:t>
                </a:r>
              </a:p>
              <a:p>
                <a:pPr lvl="0" indent="0" marL="0">
                  <a:buNone/>
                </a:pPr>
                <a:r>
                  <a:rPr b="1"/>
                  <a:t>Alternate hypothesis (two-tailed):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H</m:t>
                          </m:r>
                        </m:e>
                        <m:sub>
                          <m:r>
                            <m:t>A</m:t>
                          </m:r>
                        </m:sub>
                      </m:sSub>
                      <m:r>
                        <m:rPr>
                          <m:sty m:val="p"/>
                        </m:rPr>
                        <m:t>:</m:t>
                      </m:r>
                      <m:sSub>
                        <m:e>
                          <m:r>
                            <m:t>μ</m:t>
                          </m:r>
                        </m:e>
                        <m:sub>
                          <m:r>
                            <m:t>s</m:t>
                          </m:r>
                          <m:r>
                            <m:t>h</m:t>
                          </m:r>
                          <m:r>
                            <m:t>a</m:t>
                          </m:r>
                          <m:r>
                            <m:t>d</m:t>
                          </m:r>
                          <m:r>
                            <m:t>y</m:t>
                          </m:r>
                        </m:sub>
                      </m:sSub>
                      <m:r>
                        <m:rPr>
                          <m:sty m:val="p"/>
                        </m:rPr>
                        <m:t>≠</m:t>
                      </m:r>
                      <m:sSub>
                        <m:e>
                          <m:r>
                            <m:t>μ</m:t>
                          </m:r>
                        </m:e>
                        <m:sub>
                          <m:r>
                            <m:t>s</m:t>
                          </m:r>
                          <m:r>
                            <m:t>u</m:t>
                          </m:r>
                          <m:r>
                            <m:t>n</m:t>
                          </m:r>
                          <m:r>
                            <m:t>n</m:t>
                          </m:r>
                          <m:r>
                            <m:t>y</m:t>
                          </m:r>
                        </m:sub>
                      </m:sSub>
                    </m:oMath>
                  </m:oMathPara>
                </a14:m>
              </a:p>
              <a:p>
                <a:pPr lvl="0" indent="0" marL="0">
                  <a:buNone/>
                </a:pPr>
                <a:r>
                  <a:rPr/>
                  <a:t>The mean leaf weights </a:t>
                </a:r>
                <a:r>
                  <a:rPr b="1"/>
                  <a:t>differ</a:t>
                </a:r>
                <a:r>
                  <a:rPr/>
                  <a:t> between sides — in either direction.</a:t>
                </a:r>
              </a:p>
              <a:p>
                <a:pPr lvl="0" indent="0" marL="0">
                  <a:buNone/>
                </a:pPr>
                <a:r>
                  <a:rPr b="1"/>
                  <a:t>Significance level:</a:t>
                </a:r>
                <a:r>
                  <a:rPr/>
                  <a:t> α = 0.05</a:t>
                </a:r>
              </a:p>
              <a:p>
                <a:pPr lvl="0" indent="0" marL="0">
                  <a:buNone/>
                </a:pPr>
                <a:r>
                  <a:rPr/>
                  <a:t>We will reject H₀ if </a:t>
                </a:r>
                <a:r>
                  <a:rPr i="1"/>
                  <a:t>p</a:t>
                </a:r>
                <a:r>
                  <a:rPr/>
                  <a:t> &lt; 0.05.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Why state hypotheses first?</a:t>
            </a:r>
          </a:p>
          <a:p>
            <a:pPr lvl="0"/>
            <a:r>
              <a:rPr/>
              <a:t>Keeps the analysis honest</a:t>
            </a:r>
          </a:p>
          <a:p>
            <a:pPr lvl="0"/>
            <a:r>
              <a:rPr/>
              <a:t>Prevents “HARKing” (Hypothesizing After Results are Known)</a:t>
            </a:r>
          </a:p>
          <a:p>
            <a:pPr lvl="0"/>
            <a:r>
              <a:rPr/>
              <a:t>Forces you to commit to a direction (one-tailed) or not (two-tailed) before seeing the data</a:t>
            </a:r>
          </a:p>
          <a:p>
            <a:pPr lvl="0" indent="0" marL="0">
              <a:buNone/>
            </a:pPr>
            <a:r>
              <a:rPr b="1"/>
              <a:t>Our commitment:</a:t>
            </a:r>
            <a:r>
              <a:rPr/>
              <a:t> two-tailed, α = 0.05, before running any test.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2 — Check Normality: Histogram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Histogram per group to visually check normality 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hist_norm_plot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weight_g,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geom_histogram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binwidth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"white"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0.8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facet_wrap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side, </a:t>
            </a:r>
            <a:r>
              <a:rPr>
                <a:solidFill>
                  <a:srgbClr val="657422"/>
                </a:solidFill>
                <a:latin typeface="Courier"/>
              </a:rPr>
              <a:t>ncol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Distribution by 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(g)"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"Count"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hist_norm_plot</a:t>
            </a:r>
          </a:p>
        </p:txBody>
      </p:sp>
      <p:pic>
        <p:nvPicPr>
          <p:cNvPr descr="t_tests_lecture_files/figure-pptx/histogram-norm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What to look for:</a:t>
            </a:r>
          </a:p>
          <a:p>
            <a:pPr lvl="0"/>
            <a:r>
              <a:rPr/>
              <a:t>Roughly </a:t>
            </a:r>
            <a:r>
              <a:rPr b="1"/>
              <a:t>bell-shaped</a:t>
            </a:r>
            <a:r>
              <a:rPr/>
              <a:t> — not heavily skewed</a:t>
            </a:r>
          </a:p>
          <a:p>
            <a:pPr lvl="0"/>
            <a:r>
              <a:rPr/>
              <a:t>No obvious </a:t>
            </a:r>
            <a:r>
              <a:rPr b="1"/>
              <a:t>bimodal</a:t>
            </a:r>
            <a:r>
              <a:rPr/>
              <a:t> peaks</a:t>
            </a:r>
          </a:p>
          <a:p>
            <a:pPr lvl="0"/>
            <a:r>
              <a:rPr/>
              <a:t>No extreme </a:t>
            </a:r>
            <a:r>
              <a:rPr b="1"/>
              <a:t>outliers</a:t>
            </a:r>
          </a:p>
          <a:p>
            <a:pPr lvl="0" indent="0" marL="0">
              <a:buNone/>
            </a:pPr>
            <a:r>
              <a:rPr/>
              <a:t>With n = 10 per group, histograms look lumpy — that is </a:t>
            </a:r>
            <a:r>
              <a:rPr b="1"/>
              <a:t>normal for small samples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Histograms are a visual check only. We also use QQ plots and Shapiro-Wilk.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Where we left off (Lecture 03)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Wrangling</a:t>
            </a:r>
            <a:r>
              <a:rPr/>
              <a:t> — </a:t>
            </a:r>
            <a:r>
              <a:rPr>
                <a:latin typeface="Courier"/>
              </a:rPr>
              <a:t>filter()</a:t>
            </a:r>
            <a:r>
              <a:rPr/>
              <a:t>, </a:t>
            </a:r>
            <a:r>
              <a:rPr>
                <a:latin typeface="Courier"/>
              </a:rPr>
              <a:t>select()</a:t>
            </a:r>
            <a:r>
              <a:rPr/>
              <a:t>, </a:t>
            </a:r>
            <a:r>
              <a:rPr>
                <a:latin typeface="Courier"/>
              </a:rPr>
              <a:t>mutate()</a:t>
            </a:r>
            <a:r>
              <a:rPr/>
              <a:t>, </a:t>
            </a:r>
            <a:r>
              <a:rPr>
                <a:latin typeface="Courier"/>
              </a:rPr>
              <a:t>arrange()</a:t>
            </a:r>
            <a:r>
              <a:rPr/>
              <a:t> as the core tidyverse verbs</a:t>
            </a:r>
          </a:p>
          <a:p>
            <a:pPr lvl="0"/>
            <a:r>
              <a:rPr b="1"/>
              <a:t>Descriptive stats</a:t>
            </a:r>
            <a:r>
              <a:rPr/>
              <a:t> — mean, median, SD, SE with </a:t>
            </a:r>
            <a:r>
              <a:rPr>
                <a:latin typeface="Courier"/>
              </a:rPr>
              <a:t>group_by()</a:t>
            </a:r>
            <a:r>
              <a:rPr/>
              <a:t> + </a:t>
            </a:r>
            <a:r>
              <a:rPr>
                <a:latin typeface="Courier"/>
              </a:rPr>
              <a:t>summarize()</a:t>
            </a:r>
          </a:p>
          <a:p>
            <a:pPr lvl="0"/>
            <a:r>
              <a:rPr b="1"/>
              <a:t>NA handling</a:t>
            </a:r>
            <a:r>
              <a:rPr/>
              <a:t> — </a:t>
            </a:r>
            <a:r>
              <a:rPr>
                <a:latin typeface="Courier"/>
              </a:rPr>
              <a:t>sum(!is.na())</a:t>
            </a:r>
            <a:r>
              <a:rPr/>
              <a:t> is the safe way to count </a:t>
            </a:r>
            <a:r>
              <a:rPr i="1"/>
              <a:t>n</a:t>
            </a:r>
          </a:p>
          <a:p>
            <a:pPr lvl="0"/>
            <a:r>
              <a:rPr b="1">
                <a:latin typeface="Courier"/>
              </a:rPr>
              <a:t>skimr</a:t>
            </a:r>
            <a:r>
              <a:rPr/>
              <a:t> — fast full-dataset overview in one line</a:t>
            </a:r>
          </a:p>
          <a:p>
            <a:pPr lvl="0"/>
            <a:r>
              <a:rPr b="1"/>
              <a:t>Boxplot</a:t>
            </a:r>
            <a:r>
              <a:rPr/>
              <a:t> + jittered points; </a:t>
            </a:r>
            <a:r>
              <a:rPr b="1"/>
              <a:t>mean ± SE</a:t>
            </a:r>
            <a:r>
              <a:rPr/>
              <a:t> with </a:t>
            </a:r>
            <a:r>
              <a:rPr>
                <a:latin typeface="Courier"/>
              </a:rPr>
              <a:t>stat_summary()</a:t>
            </a:r>
          </a:p>
          <a:p>
            <a:pPr lvl="0"/>
            <a:r>
              <a:rPr b="1"/>
              <a:t>Finding:</a:t>
            </a:r>
            <a:r>
              <a:rPr/>
              <a:t> shady leaves appear heavier, taller, and wider than sunny leaves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 from Lecture 03</a:t>
            </a:r>
          </a:p>
          <a:p>
            <a:pPr lvl="0" indent="0" marL="1270000">
              <a:buNone/>
            </a:pPr>
            <a:r>
              <a:rPr sz="2000"/>
              <a:t>We described the pattern in our data. Today we formally test whether that pattern is </a:t>
            </a:r>
            <a:r>
              <a:rPr sz="2000" i="1"/>
              <a:t>statistically significant</a:t>
            </a:r>
            <a:r>
              <a:rPr sz="2000"/>
              <a:t>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3 — Check Normality: QQ Plot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Q-Q plot — points should fall along the diagonal line 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qq_norm_plot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sample =</a:t>
            </a:r>
            <a:r>
              <a:rPr>
                <a:solidFill>
                  <a:srgbClr val="003B4F"/>
                </a:solidFill>
                <a:latin typeface="Courier"/>
              </a:rPr>
              <a:t> weight_g,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stat_qq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stat_qq_line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"black"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linewidth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0.8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facet_wrap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side, </a:t>
            </a:r>
            <a:r>
              <a:rPr>
                <a:solidFill>
                  <a:srgbClr val="657422"/>
                </a:solidFill>
                <a:latin typeface="Courier"/>
              </a:rPr>
              <a:t>scales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"free"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"Normal Q-Q Plots by 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"Theoretical Quantiles"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"Sample Quantiles"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qq_norm_plot</a:t>
            </a:r>
          </a:p>
        </p:txBody>
      </p:sp>
      <p:pic>
        <p:nvPicPr>
          <p:cNvPr descr="t_tests_lecture_files/figure-pptx/qq-norm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How to read a QQ plot:</a:t>
            </a:r>
          </a:p>
          <a:p>
            <a:pPr lvl="0"/>
            <a:r>
              <a:rPr/>
              <a:t>Points </a:t>
            </a:r>
            <a:r>
              <a:rPr b="1"/>
              <a:t>on the line</a:t>
            </a:r>
            <a:r>
              <a:rPr/>
              <a:t> → data follow a normal distribution</a:t>
            </a:r>
          </a:p>
          <a:p>
            <a:pPr lvl="0"/>
            <a:r>
              <a:rPr/>
              <a:t>Points </a:t>
            </a:r>
            <a:r>
              <a:rPr b="1"/>
              <a:t>curving away</a:t>
            </a:r>
            <a:r>
              <a:rPr/>
              <a:t> at ends → heavy tails or skew</a:t>
            </a:r>
          </a:p>
          <a:p>
            <a:pPr lvl="0"/>
            <a:r>
              <a:rPr/>
              <a:t>With only n = 10, some deviation is expected and acceptable</a:t>
            </a:r>
          </a:p>
          <a:p>
            <a:pPr lvl="0" indent="0" marL="0">
              <a:buNone/>
            </a:pPr>
            <a:r>
              <a:rPr/>
              <a:t>If points follow the line roughly, we are comfortable proceeding with the t-test.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3 — Check Normality: Shapiro-Wilk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Shapiro-Wilk’s H₀ is “the data are normal.” From the histogram and QQ plot you just saw, predict for each side: will </a:t>
            </a:r>
            <a:r>
              <a:rPr sz="2000" i="1"/>
              <a:t>p</a:t>
            </a:r>
            <a:r>
              <a:rPr sz="2000"/>
              <a:t> be </a:t>
            </a:r>
            <a:r>
              <a:rPr sz="2000" b="1"/>
              <a:t>above</a:t>
            </a:r>
            <a:r>
              <a:rPr sz="2000"/>
              <a:t> or </a:t>
            </a:r>
            <a:r>
              <a:rPr sz="2000" b="1"/>
              <a:t>below</a:t>
            </a:r>
            <a:r>
              <a:rPr sz="2000"/>
              <a:t> 0.05?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Shapiro-Wilk test for the sunny side 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pull</a:t>
            </a:r>
            <a:r>
              <a:rPr>
                <a:solidFill>
                  <a:srgbClr val="003B4F"/>
                </a:solidFill>
                <a:latin typeface="Courier"/>
              </a:rPr>
              <a:t>(weight_g)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
    Shapiro-Wilk normality test
data:  .
W = 0.8197, p-value = 0.02513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Shapiro-Wilk test for the shady side 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pull</a:t>
            </a:r>
            <a:r>
              <a:rPr>
                <a:solidFill>
                  <a:srgbClr val="003B4F"/>
                </a:solidFill>
                <a:latin typeface="Courier"/>
              </a:rPr>
              <a:t>(weight_g)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
    Shapiro-Wilk normality test
data:  .
W = 0.89461, p-value = 0.191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Shapiro-Wilk H₀:</a:t>
            </a:r>
            <a:r>
              <a:rPr/>
              <a:t> the data are normally distributed.</a:t>
            </a:r>
          </a:p>
          <a:p>
            <a:pPr lvl="0"/>
            <a:r>
              <a:rPr i="1"/>
              <a:t>p</a:t>
            </a:r>
            <a:r>
              <a:rPr/>
              <a:t> &gt; 0.05 → </a:t>
            </a:r>
            <a:r>
              <a:rPr b="1"/>
              <a:t>fail to reject</a:t>
            </a:r>
            <a:r>
              <a:rPr/>
              <a:t> normality → proceed with t-test</a:t>
            </a:r>
          </a:p>
          <a:p>
            <a:pPr lvl="0"/>
            <a:r>
              <a:rPr i="1"/>
              <a:t>p</a:t>
            </a:r>
            <a:r>
              <a:rPr/>
              <a:t> &lt; 0.05 → evidence of non-normality → consider a non-parametric alternative</a:t>
            </a:r>
          </a:p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Small-sample caution:</a:t>
            </a:r>
          </a:p>
          <a:p>
            <a:pPr lvl="0" indent="0" marL="1270000">
              <a:buNone/>
            </a:pPr>
            <a:r>
              <a:rPr sz="2000"/>
              <a:t>With n = 10, this test has </a:t>
            </a:r>
            <a:r>
              <a:rPr sz="2000" b="1"/>
              <a:t>low power</a:t>
            </a:r>
            <a:r>
              <a:rPr sz="2000"/>
              <a:t> — it rarely detects non-normality even when present. The QQ plot is equally important.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Step 4 — Check Variance: Levene’s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Levene's test — are the variances similar? 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leveneTest</a:t>
            </a:r>
            <a:r>
              <a:rPr>
                <a:solidFill>
                  <a:srgbClr val="003B4F"/>
                </a:solidFill>
                <a:latin typeface="Courier"/>
              </a:rPr>
              <a:t>(weight_g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tree_df)</a:t>
            </a:r>
          </a:p>
          <a:p>
            <a:pPr lvl="0" indent="0">
              <a:buNone/>
            </a:pPr>
            <a:r>
              <a:rPr>
                <a:latin typeface="Courier"/>
              </a:rPr>
              <a:t>Levene's Test for Homogeneity of Variance (center = median)
      Df F value Pr(&gt;F)
group  1     0.6 0.4486
      18             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Levene’s test H₀:</a:t>
            </a:r>
            <a:r>
              <a:rPr/>
              <a:t> the two groups have </a:t>
            </a:r>
            <a:r>
              <a:rPr b="1"/>
              <a:t>equal variance</a:t>
            </a:r>
            <a:r>
              <a:rPr/>
              <a:t>.</a:t>
            </a:r>
          </a:p>
          <a:p>
            <a:pPr lvl="0"/>
            <a:r>
              <a:rPr i="1"/>
              <a:t>p</a:t>
            </a:r>
            <a:r>
              <a:rPr/>
              <a:t> &gt; 0.05 → variances are not significantly different</a:t>
            </a:r>
          </a:p>
          <a:p>
            <a:pPr lvl="0"/>
            <a:r>
              <a:rPr i="1"/>
              <a:t>p</a:t>
            </a:r>
            <a:r>
              <a:rPr/>
              <a:t> &lt; 0.05 → variances are significantly different</a:t>
            </a:r>
          </a:p>
          <a:p>
            <a:pPr lvl="0" indent="0" marL="0">
              <a:buNone/>
            </a:pPr>
            <a:r>
              <a:rPr b="1"/>
              <a:t>Our response regardless of the result:</a:t>
            </a:r>
          </a:p>
          <a:p>
            <a:pPr lvl="0" indent="0" marL="0">
              <a:buNone/>
            </a:pPr>
            <a:r>
              <a:rPr/>
              <a:t>We will use Welch’s t-test (</a:t>
            </a:r>
            <a:r>
              <a:rPr>
                <a:latin typeface="Courier"/>
              </a:rPr>
              <a:t>var.equal = FALSE</a:t>
            </a:r>
            <a:r>
              <a:rPr/>
              <a:t>).</a:t>
            </a:r>
          </a:p>
          <a:p>
            <a:pPr lvl="0" indent="0" marL="0">
              <a:buNone/>
            </a:pPr>
            <a:r>
              <a:rPr/>
              <a:t>Welch’s is valid whether or not the variances are equal. We run Levene’s to </a:t>
            </a:r>
            <a:r>
              <a:rPr i="1"/>
              <a:t>understand our data</a:t>
            </a:r>
            <a:r>
              <a:rPr/>
              <a:t>, not to choose our test.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Live Demo — Watch It Break (on purpose)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Suppose I forgot </a:t>
            </a:r>
            <a:r>
              <a:rPr>
                <a:latin typeface="Courier"/>
              </a:rPr>
              <a:t>library(car)</a:t>
            </a:r>
            <a:r>
              <a:rPr/>
              <a:t> and run Levene’s: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leveneTest</a:t>
            </a:r>
            <a:r>
              <a:rPr>
                <a:solidFill>
                  <a:srgbClr val="003B4F"/>
                </a:solidFill>
                <a:latin typeface="Courier"/>
              </a:rPr>
              <a:t>(weight_g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tree_df)</a:t>
            </a:r>
          </a:p>
          <a:p>
            <a:pPr lvl="0" indent="0" marL="0">
              <a:buNone/>
            </a:pPr>
            <a:r>
              <a:rPr/>
              <a:t>R stops with:</a:t>
            </a:r>
          </a:p>
          <a:p>
            <a:pPr lvl="0" indent="0">
              <a:buNone/>
            </a:pPr>
            <a:r>
              <a:rPr>
                <a:latin typeface="Courier"/>
              </a:rPr>
              <a:t>Error in leveneTest(weight_g ~ side, data = tree_df) :
  could not find function "leveneTest"</a:t>
            </a:r>
          </a:p>
          <a:p>
            <a:pPr lvl="0" indent="0" marL="0">
              <a:buNone/>
            </a:pPr>
            <a:r>
              <a:rPr/>
              <a:t>The fix — load the package that </a:t>
            </a:r>
            <a:r>
              <a:rPr i="1"/>
              <a:t>contains</a:t>
            </a:r>
            <a:r>
              <a:rPr/>
              <a:t> the function: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(car)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leveneTest</a:t>
            </a:r>
            <a:r>
              <a:rPr>
                <a:solidFill>
                  <a:srgbClr val="003B4F"/>
                </a:solidFill>
                <a:latin typeface="Courier"/>
              </a:rPr>
              <a:t>(weight_g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tree_df)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✅ Why show a broken run?</a:t>
            </a:r>
          </a:p>
          <a:p>
            <a:pPr lvl="0" indent="0" marL="1270000">
              <a:buNone/>
            </a:pPr>
            <a:r>
              <a:rPr sz="2000"/>
              <a:t>“could not find function” almost always means a missing </a:t>
            </a:r>
            <a:r>
              <a:rPr sz="2000">
                <a:latin typeface="Courier"/>
              </a:rPr>
              <a:t>library()</a:t>
            </a:r>
            <a:r>
              <a:rPr sz="2000"/>
              <a:t> — not a typo. Watching me diagnose it here means you’ll fix it in seconds when it happens to you.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4–7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Check every assumption </a:t>
            </a:r>
            <a:r>
              <a:rPr i="1"/>
              <a:t>before</a:t>
            </a:r>
            <a:r>
              <a:rPr/>
              <a:t> you test: histogram, QQ plot, Shapiro-Wilk, and Levene’s. Predict each p-value before you run it.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3 of 4 · Run &amp; Interpret the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running Welch’s </a:t>
            </a:r>
            <a:r>
              <a:rPr>
                <a:latin typeface="Courier"/>
              </a:rPr>
              <a:t>t.test()</a:t>
            </a:r>
            <a:r>
              <a:rPr/>
              <a:t>, reading every line of the output, and making a formal reject / fail-to-reject decision.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8–11</a:t>
            </a:r>
            <a:r>
              <a:rPr sz="2000"/>
              <a:t> (run, decode, calculate t by hand, decide).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5 — Run the Welch’s t-Test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Write down a guess for the </a:t>
            </a:r>
            <a:r>
              <a:rPr sz="2000" i="1"/>
              <a:t>p</a:t>
            </a:r>
            <a:r>
              <a:rPr sz="2000"/>
              <a:t>-value before you run </a:t>
            </a:r>
            <a:r>
              <a:rPr sz="2000">
                <a:latin typeface="Courier"/>
              </a:rPr>
              <a:t>t.test()</a:t>
            </a:r>
            <a:r>
              <a:rPr sz="2000"/>
              <a:t> — above or below 0.05? Then see how close you were.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Welch's two-sample t-test — unequal variance 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leaf_ttest_model &lt;- </a:t>
            </a:r>
            <a:r>
              <a:rPr>
                <a:solidFill>
                  <a:srgbClr val="4758AB"/>
                </a:solidFill>
                <a:latin typeface="Courier"/>
              </a:rPr>
              <a:t>t.test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weight_g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5E5E5E"/>
                </a:solidFill>
                <a:latin typeface="Courier"/>
              </a:rPr>
              <a:t># formula: response ~ grouping variable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tree_df,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var.equal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FALSE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5E5E5E"/>
                </a:solidFill>
                <a:latin typeface="Courier"/>
              </a:rPr>
              <a:t># Welch's — no pooled variance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alternative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"two.sided"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# two-tailed test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leaf_ttest_model</a:t>
            </a:r>
          </a:p>
          <a:p>
            <a:pPr lvl="0" indent="0">
              <a:buNone/>
            </a:pPr>
            <a:r>
              <a:rPr>
                <a:latin typeface="Courier"/>
              </a:rPr>
              <a:t>
    Welch Two Sample t-test
data:  weight_g by side
t = 9.7333, df = 16.834, p-value = 2.514e-08
alternative hypothesis: true difference in means between group shady and group sunny is not equal to 0
95 percent confidence interval:
 3.132297 4.867703
sample estimates:
mean in group shady mean in group sunny 
                7.8                 3.8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Key arguments: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749800" y="1295400"/>
          <a:ext cx="40386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7500"/>
                <a:gridCol w="24511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argument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it does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weight_g ~ side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compare </a:t>
                      </a:r>
                      <a:r>
                        <a:rPr>
                          <a:latin typeface="Courier"/>
                        </a:rPr>
                        <a:t>weight_g</a:t>
                      </a:r>
                      <a:r>
                        <a:rPr/>
                        <a:t> between levels of </a:t>
                      </a:r>
                      <a:r>
                        <a:rPr>
                          <a:latin typeface="Courier"/>
                        </a:rPr>
                        <a:t>side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var.equal = FALSE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use Welch’s correction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alternative = "two.sided"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two-tailed test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result is a model object. We decode each line of the output on the next slide.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Reading the </a:t>
            </a:r>
            <a:r>
              <a:rPr>
                <a:latin typeface="Courier"/>
              </a:rPr>
              <a:t>t.test()</a:t>
            </a:r>
            <a:r>
              <a:rPr/>
              <a:t> Output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Extract individual values from the model object 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"t-statistic  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statistic,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t-statistic  : 9.733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"df (Welch)   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parameter,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df (Welch)   : 16.83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"p-value      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signif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p.value,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p-value      : 2.51e-08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"95% CI       :"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conf.int[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],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"to"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conf.int[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95% CI       : 3.13 to 4.87 g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"Mean shady   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estimate[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],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Mean shady   : 7.8 g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"Mean sunny   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estimate[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Mean sunny   : 3.8 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Line by line: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749800" y="1295400"/>
          <a:ext cx="40386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0000"/>
                <a:gridCol w="2768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output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meaning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our calculated t-statistic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df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Welch-Satterthwaite df (non-integer is normal!)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p-value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probability of this result if H₀ is true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95% CI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plausible range for the true difference in means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mean of shady/sunny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the two group means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</a:t>
            </a:r>
            <a:r>
              <a:rPr b="1"/>
              <a:t>95% CI</a:t>
            </a:r>
            <a:r>
              <a:rPr/>
              <a:t> is the range we could expect to see if we repeated this study many times.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Goals for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Understand</a:t>
            </a:r>
            <a:r>
              <a:rPr/>
              <a:t> why comparing means is not enough — we need a test</a:t>
            </a:r>
          </a:p>
          <a:p>
            <a:pPr lvl="0"/>
            <a:r>
              <a:rPr b="1"/>
              <a:t>State</a:t>
            </a:r>
            <a:r>
              <a:rPr/>
              <a:t> null and alternate hypotheses formally</a:t>
            </a:r>
          </a:p>
          <a:p>
            <a:pPr lvl="0"/>
            <a:r>
              <a:rPr b="1"/>
              <a:t>Check assumptions</a:t>
            </a:r>
            <a:r>
              <a:rPr/>
              <a:t> before running any test</a:t>
            </a:r>
          </a:p>
          <a:p>
            <a:pPr lvl="1"/>
            <a:r>
              <a:rPr/>
              <a:t>normality: histogram, QQ plot, Shapiro-Wilk</a:t>
            </a:r>
          </a:p>
          <a:p>
            <a:pPr lvl="1"/>
            <a:r>
              <a:rPr/>
              <a:t>variance: Levene’s test</a:t>
            </a:r>
          </a:p>
          <a:p>
            <a:pPr lvl="0"/>
            <a:r>
              <a:rPr b="1"/>
              <a:t>Run</a:t>
            </a:r>
            <a:r>
              <a:rPr/>
              <a:t> Welch’s two-sample t-test in R</a:t>
            </a:r>
          </a:p>
          <a:p>
            <a:pPr lvl="0"/>
            <a:r>
              <a:rPr b="1"/>
              <a:t>Read</a:t>
            </a:r>
            <a:r>
              <a:rPr/>
              <a:t> every line of the </a:t>
            </a:r>
            <a:r>
              <a:rPr>
                <a:latin typeface="Courier"/>
              </a:rPr>
              <a:t>t.test()</a:t>
            </a:r>
            <a:r>
              <a:rPr/>
              <a:t> output</a:t>
            </a:r>
          </a:p>
          <a:p>
            <a:pPr lvl="0"/>
            <a:r>
              <a:rPr b="1"/>
              <a:t>Report</a:t>
            </a:r>
            <a:r>
              <a:rPr/>
              <a:t> results in scientific writing format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By the end you will run and interpret a complete t-test on our leaf data.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Tools added today:</a:t>
            </a:r>
          </a:p>
          <a:p>
            <a:pPr lvl="0"/>
            <a:r>
              <a:rPr>
                <a:latin typeface="Courier"/>
              </a:rPr>
              <a:t>car</a:t>
            </a:r>
            <a:r>
              <a:rPr/>
              <a:t> — Levene’s variance test</a:t>
            </a:r>
          </a:p>
          <a:p>
            <a:pPr lvl="0" indent="0" marL="0">
              <a:buNone/>
            </a:pPr>
            <a:r>
              <a:rPr b="1"/>
              <a:t>References:</a:t>
            </a:r>
          </a:p>
          <a:p>
            <a:pPr lvl="0"/>
            <a:r>
              <a:rPr/>
              <a:t>📖 </a:t>
            </a:r>
            <a:r>
              <a:rPr>
                <a:hlinkClick r:id="rId2"/>
              </a:rPr>
              <a:t>R4DS §3</a:t>
            </a:r>
          </a:p>
          <a:p>
            <a:pPr lvl="0"/>
            <a:r>
              <a:rPr/>
              <a:t>🌐 </a:t>
            </a:r>
            <a:r>
              <a:rPr>
                <a:hlinkClick r:id="rId3"/>
              </a:rPr>
              <a:t>Data Carpentry</a:t>
            </a:r>
          </a:p>
          <a:p>
            <a:pPr lvl="0" indent="0" marL="0">
              <a:buNone/>
            </a:pPr>
            <a:r>
              <a:rPr b="1"/>
              <a:t>Today’s naming:</a:t>
            </a:r>
          </a:p>
          <a:p>
            <a:pPr lvl="0"/>
            <a:r>
              <a:rPr/>
              <a:t>test objects → </a:t>
            </a:r>
            <a:r>
              <a:rPr>
                <a:latin typeface="Courier"/>
              </a:rPr>
              <a:t>_model</a:t>
            </a:r>
          </a:p>
          <a:p>
            <a:pPr lvl="0"/>
            <a:r>
              <a:rPr/>
              <a:t>plots → </a:t>
            </a:r>
            <a:r>
              <a:rPr>
                <a:latin typeface="Courier"/>
              </a:rPr>
              <a:t>_plot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Step 5 — Make a Decision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State the decision formally --------------------------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if/else: R checks the condition and runs one of two blocks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We will learn these formally in the functions lecture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p_val &lt;- 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p.value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alpha &lt;- </a:t>
            </a:r>
            <a:r>
              <a:rPr>
                <a:solidFill>
                  <a:srgbClr val="AD0000"/>
                </a:solidFill>
                <a:latin typeface="Courier"/>
              </a:rPr>
              <a:t>0.05</a:t>
            </a:r>
            <a:br/>
            <a:br/>
            <a:r>
              <a:rPr b="1">
                <a:solidFill>
                  <a:srgbClr val="003B4F"/>
                </a:solidFill>
                <a:latin typeface="Courier"/>
              </a:rPr>
              <a:t>if</a:t>
            </a:r>
            <a:r>
              <a:rPr>
                <a:solidFill>
                  <a:srgbClr val="003B4F"/>
                </a:solidFill>
                <a:latin typeface="Courier"/>
              </a:rPr>
              <a:t> (p_val </a:t>
            </a:r>
            <a:r>
              <a:rPr>
                <a:solidFill>
                  <a:srgbClr val="5E5E5E"/>
                </a:solidFill>
                <a:latin typeface="Courier"/>
              </a:rPr>
              <a:t>&lt;</a:t>
            </a:r>
            <a:r>
              <a:rPr>
                <a:solidFill>
                  <a:srgbClr val="003B4F"/>
                </a:solidFill>
                <a:latin typeface="Courier"/>
              </a:rPr>
              <a:t> alpha) {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"p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signif</a:t>
            </a:r>
            <a:r>
              <a:rPr>
                <a:solidFill>
                  <a:srgbClr val="003B4F"/>
                </a:solidFill>
                <a:latin typeface="Courier"/>
              </a:rPr>
              <a:t>(p_val,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"&lt; α ="</a:t>
            </a:r>
            <a:r>
              <a:rPr>
                <a:solidFill>
                  <a:srgbClr val="003B4F"/>
                </a:solidFill>
                <a:latin typeface="Courier"/>
              </a:rPr>
              <a:t>, alpha,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"Decision: REJECT H₀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"Conclusion: leaf weight differs between sides.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} </a:t>
            </a:r>
            <a:r>
              <a:rPr b="1">
                <a:solidFill>
                  <a:srgbClr val="003B4F"/>
                </a:solidFill>
                <a:latin typeface="Courier"/>
              </a:rPr>
              <a:t>else</a:t>
            </a:r>
            <a:r>
              <a:rPr>
                <a:solidFill>
                  <a:srgbClr val="003B4F"/>
                </a:solidFill>
                <a:latin typeface="Courier"/>
              </a:rPr>
              <a:t> {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"p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signif</a:t>
            </a:r>
            <a:r>
              <a:rPr>
                <a:solidFill>
                  <a:srgbClr val="003B4F"/>
                </a:solidFill>
                <a:latin typeface="Courier"/>
              </a:rPr>
              <a:t>(p_val,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"&gt;= α ="</a:t>
            </a:r>
            <a:r>
              <a:rPr>
                <a:solidFill>
                  <a:srgbClr val="003B4F"/>
                </a:solidFill>
                <a:latin typeface="Courier"/>
              </a:rPr>
              <a:t>, alpha,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"Decision: FAIL TO REJECT H₀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"Conclusion: insufficient evidence of a difference.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}</a:t>
            </a:r>
          </a:p>
          <a:p>
            <a:pPr lvl="0" indent="0">
              <a:buNone/>
            </a:pPr>
            <a:r>
              <a:rPr>
                <a:latin typeface="Courier"/>
              </a:rPr>
              <a:t>p = 2.51e-08 &lt; α = 0.05 
Decision: REJECT H₀
Conclusion: leaf weight differs between sides.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What a small p-value means:</a:t>
            </a:r>
          </a:p>
          <a:p>
            <a:pPr lvl="0" indent="0" marL="1270000">
              <a:buNone/>
            </a:pPr>
            <a:r>
              <a:rPr sz="2000"/>
              <a:t>If H₀ were true (no real difference), we would get a t-statistic this large or larger less than </a:t>
            </a:r>
            <a:r>
              <a:rPr sz="2000">
                <a:latin typeface="Courier"/>
              </a:rPr>
              <a:t>p</a:t>
            </a:r>
            <a:r>
              <a:rPr sz="2000"/>
              <a:t> × 100% of the time just by chance.</a:t>
            </a:r>
          </a:p>
          <a:p>
            <a:pPr lvl="0" indent="0" marL="1270000">
              <a:buNone/>
            </a:pPr>
            <a:r>
              <a:rPr sz="2000"/>
              <a:t>We set α = 0.05 </a:t>
            </a:r>
            <a:r>
              <a:rPr sz="2000" i="1"/>
              <a:t>before</a:t>
            </a:r>
            <a:r>
              <a:rPr sz="2000"/>
              <a:t> the test. If </a:t>
            </a:r>
            <a:r>
              <a:rPr sz="2000" i="1"/>
              <a:t>p</a:t>
            </a:r>
            <a:r>
              <a:rPr sz="2000"/>
              <a:t> &lt; α, we reject H₀.</a:t>
            </a:r>
          </a:p>
          <a:p>
            <a:pPr lvl="0" indent="0" marL="0">
              <a:buNone/>
            </a:pPr>
            <a:r>
              <a:rPr b="1"/>
              <a:t>What a small p-value does NOT mean:</a:t>
            </a:r>
          </a:p>
          <a:p>
            <a:pPr lvl="0"/>
            <a:r>
              <a:rPr/>
              <a:t>It is not the probability that H₀ is true</a:t>
            </a:r>
          </a:p>
          <a:p>
            <a:pPr lvl="0"/>
            <a:r>
              <a:rPr/>
              <a:t>Statistical significance ≠ biological importance</a:t>
            </a:r>
          </a:p>
          <a:p>
            <a:pPr lvl="0"/>
            <a:r>
              <a:rPr/>
              <a:t>Report the effect size (difference in means) alongside </a:t>
            </a:r>
            <a:r>
              <a:rPr i="1"/>
              <a:t>p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8–11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Run the test, decode t / df / p / CI, reproduce t by hand, and state your decision in formal language. Predict the p-value first.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4 of 4 · Visualize &amp;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embedding the test result in a boxplot and a mean ± SE plot, writing a scientific results sentence, and saving publication-quality figures.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12–13</a:t>
            </a:r>
            <a:r>
              <a:rPr sz="2000"/>
              <a:t> (plots and the results sentence).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Visualize the Result — Boxplot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Final boxplot with all points 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leaf_box_04_plot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outlier.shape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position_jitter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2.5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by Tree 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subtitle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paste0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20794D"/>
                </a:solidFill>
                <a:latin typeface="Courier"/>
              </a:rPr>
              <a:t>"Welch's t-test: t = 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statistic,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20794D"/>
                </a:solidFill>
                <a:latin typeface="Courier"/>
              </a:rPr>
              <a:t>", p = 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4758AB"/>
                </a:solidFill>
                <a:latin typeface="Courier"/>
              </a:rPr>
              <a:t>signif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p.value,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(g)"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leaf_box_04_plot</a:t>
            </a:r>
          </a:p>
        </p:txBody>
      </p:sp>
      <p:pic>
        <p:nvPicPr>
          <p:cNvPr descr="t_tests_lecture_files/figure-pptx/boxplot-04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Including the test result in the figure:</a:t>
            </a:r>
          </a:p>
          <a:p>
            <a:pPr lvl="0"/>
            <a:r>
              <a:rPr>
                <a:latin typeface="Courier"/>
              </a:rPr>
              <a:t>subtitle</a:t>
            </a:r>
            <a:r>
              <a:rPr/>
              <a:t> pulls t and p directly from the model object</a:t>
            </a:r>
          </a:p>
          <a:p>
            <a:pPr lvl="0"/>
            <a:r>
              <a:rPr/>
              <a:t>R fills in the actual numbers automatically</a:t>
            </a:r>
          </a:p>
          <a:p>
            <a:pPr lvl="0"/>
            <a:r>
              <a:rPr/>
              <a:t>If you re-run with new data, the subtitle updates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/>
              <a:t>Embedding test statistics in the plot subtitle saves you from copying numbers by hand — and avoids typos in your report.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Visualize the Result — Mean ± 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Mean ± SE plot with individual points 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leaf_mean_se_04_plot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position_jitter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0.35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stat_summary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fun =</a:t>
            </a:r>
            <a:r>
              <a:rPr>
                <a:solidFill>
                  <a:srgbClr val="003B4F"/>
                </a:solidFill>
                <a:latin typeface="Courier"/>
              </a:rPr>
              <a:t> mean, </a:t>
            </a:r>
            <a:r>
              <a:rPr>
                <a:solidFill>
                  <a:srgbClr val="657422"/>
                </a:solidFill>
                <a:latin typeface="Courier"/>
              </a:rPr>
              <a:t>geom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"point"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stat_summary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fun.data =</a:t>
            </a:r>
            <a:r>
              <a:rPr>
                <a:solidFill>
                  <a:srgbClr val="003B4F"/>
                </a:solidFill>
                <a:latin typeface="Courier"/>
              </a:rPr>
              <a:t> mean_se,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geom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"errorbar"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linewidth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0.9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"Mean ± SE Leaf Weight by Tree 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subtitle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paste0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20794D"/>
                </a:solidFill>
                <a:latin typeface="Courier"/>
              </a:rPr>
              <a:t>"Welch's t: t("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parameter,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20794D"/>
                </a:solidFill>
                <a:latin typeface="Courier"/>
              </a:rPr>
              <a:t>") = 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statistic,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</a:t>
            </a:r>
            <a:r>
              <a:rPr>
                <a:solidFill>
                  <a:srgbClr val="20794D"/>
                </a:solidFill>
                <a:latin typeface="Courier"/>
              </a:rPr>
              <a:t>", p &lt; 0.001"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(g)"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leaf_mean_se_04_plot</a:t>
            </a:r>
          </a:p>
        </p:txBody>
      </p:sp>
      <p:pic>
        <p:nvPicPr>
          <p:cNvPr descr="t_tests_lecture_files/figure-pptx/mean-se-04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What the error bars tell you:</a:t>
            </a:r>
          </a:p>
          <a:p>
            <a:pPr lvl="0"/>
            <a:r>
              <a:rPr/>
              <a:t>Bars show </a:t>
            </a:r>
            <a:r>
              <a:rPr b="1"/>
              <a:t>± 1 SE</a:t>
            </a:r>
            <a:r>
              <a:rPr/>
              <a:t> — precision of the mean estimate</a:t>
            </a:r>
          </a:p>
          <a:p>
            <a:pPr lvl="0"/>
            <a:r>
              <a:rPr/>
              <a:t>Non-overlapping bars suggest a significant difference</a:t>
            </a:r>
          </a:p>
          <a:p>
            <a:pPr lvl="0" indent="0" marL="0">
              <a:buNone/>
            </a:pPr>
            <a:r>
              <a:rPr b="1"/>
              <a:t>Rule of thumb:</a:t>
            </a:r>
          </a:p>
          <a:p>
            <a:pPr lvl="0" indent="0" marL="0">
              <a:buNone/>
            </a:pPr>
            <a:r>
              <a:rPr/>
              <a:t>If error bars overlap by less than half the bar length, the difference is </a:t>
            </a:r>
            <a:r>
              <a:rPr i="1"/>
              <a:t>likely</a:t>
            </a:r>
            <a:r>
              <a:rPr/>
              <a:t> significant at α = 0.05. The </a:t>
            </a:r>
            <a:r>
              <a:rPr i="1"/>
              <a:t>p</a:t>
            </a:r>
            <a:r>
              <a:rPr/>
              <a:t>-value from the t-test is the definitive answer.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to Report Results in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Compute reporting values from the model object 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t_val &lt;-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statistic,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df_val &lt;-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parameter,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p_val2 &lt;- </a:t>
            </a:r>
            <a:r>
              <a:rPr>
                <a:solidFill>
                  <a:srgbClr val="4758AB"/>
                </a:solidFill>
                <a:latin typeface="Courier"/>
              </a:rPr>
              <a:t>signif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p.value,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"--- Results sentence ---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--- Results sentence ---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"Shady-side leaves were significantly heavier than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Shady-side leaves were significantly heavier than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"sunny-side leaves (Welch's t-test: t("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df_val,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") ="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t_val,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", p ="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p_val2,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").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sunny-side leaves (Welch's t-test: t( 16.8 ) = 9.73 , p = 2.5e-08 ).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"Mean ± SE: shady ="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estimate[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],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"±"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se_wt[recap_df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],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"g,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Mean ± SE: shady = 7.8 ± 0.33 g,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           sunny ="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estimate[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"±"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se_wt[recap_df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],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"g.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           sunny = 3.8 ± 0.25 g.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Standard format:</a:t>
            </a:r>
          </a:p>
          <a:p>
            <a:pPr lvl="0" indent="0" marL="1270000">
              <a:buNone/>
            </a:pPr>
            <a:r>
              <a:rPr sz="2000" i="1"/>
              <a:t>“[Finding] (Welch’s t-test: t(df) = X.XX, p = X.XXX; mean ± SE: group1 = X.X ± X.X units, group2 = X.X ± X.X units).”</a:t>
            </a:r>
          </a:p>
          <a:p>
            <a:pPr lvl="0" indent="0" marL="0">
              <a:buNone/>
            </a:pPr>
            <a:r>
              <a:rPr b="1"/>
              <a:t>Always include:</a:t>
            </a:r>
          </a:p>
          <a:p>
            <a:pPr lvl="0"/>
            <a:r>
              <a:rPr/>
              <a:t>Test type (Welch’s t-test)</a:t>
            </a:r>
          </a:p>
          <a:p>
            <a:pPr lvl="0"/>
            <a:r>
              <a:rPr/>
              <a:t>t-statistic and df</a:t>
            </a:r>
          </a:p>
          <a:p>
            <a:pPr lvl="0"/>
            <a:r>
              <a:rPr/>
              <a:t>Exact </a:t>
            </a:r>
            <a:r>
              <a:rPr i="1"/>
              <a:t>p</a:t>
            </a:r>
            <a:r>
              <a:rPr/>
              <a:t>-value (or &lt; 0.001)</a:t>
            </a:r>
          </a:p>
          <a:p>
            <a:pPr lvl="0"/>
            <a:r>
              <a:rPr/>
              <a:t>Group means ± SE</a:t>
            </a:r>
          </a:p>
          <a:p>
            <a:pPr lvl="0"/>
            <a:r>
              <a:rPr/>
              <a:t>Units</a:t>
            </a:r>
          </a:p>
          <a:p>
            <a:pPr lvl="0" indent="0" marL="0">
              <a:buNone/>
            </a:pPr>
            <a:r>
              <a:rPr b="1"/>
              <a:t>Never report</a:t>
            </a:r>
            <a:r>
              <a:rPr/>
              <a:t> “p = 0.000” — write “p &lt; 0.001” instead.</a:t>
            </a:r>
          </a:p>
        </p:txBody>
      </p:sp>
    </p:spTree>
  </p:cSld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Save Your Plots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Save both plots to the figures folder 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ggsave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"figures/leaf_weight_boxplot_ttest.png"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plot =</a:t>
            </a:r>
            <a:r>
              <a:rPr>
                <a:solidFill>
                  <a:srgbClr val="003B4F"/>
                </a:solidFill>
                <a:latin typeface="Courier"/>
              </a:rPr>
              <a:t> leaf_box_04_plot,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height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units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"in"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dpi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300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ggsave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"figures/leaf_weight_mean_se_ttest.png"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plot =</a:t>
            </a:r>
            <a:r>
              <a:rPr>
                <a:solidFill>
                  <a:srgbClr val="003B4F"/>
                </a:solidFill>
                <a:latin typeface="Courier"/>
              </a:rPr>
              <a:t> leaf_mean_se_04_plot,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height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units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"in"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dpi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300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</p:spTree>
  </p:cSld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Both plots are now in your </a:t>
            </a:r>
            <a:r>
              <a:rPr>
                <a:latin typeface="Courier"/>
              </a:rPr>
              <a:t>figures/</a:t>
            </a:r>
            <a:r>
              <a:rPr/>
              <a:t> folder with the test statistics embedded in the subtitle — ready for a lab report or paper.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dpi = 300</a:t>
            </a:r>
            <a:r>
              <a:rPr sz="2000"/>
              <a:t> is publication quality. Use it for any figure that will appear in a paper, poster, or formal report.</a:t>
            </a:r>
          </a:p>
        </p:txBody>
      </p:sp>
    </p:spTree>
  </p:cSld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12–13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Build both figures with the statistics embedded in the subtitle, then write your results sentence. Predict what the subtitle will say before you run it.</a:t>
            </a:r>
          </a:p>
        </p:txBody>
      </p:sp>
    </p:spTree>
  </p:cSld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We Learned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Concepts:</a:t>
            </a:r>
          </a:p>
          <a:p>
            <a:pPr lvl="0"/>
            <a:r>
              <a:rPr/>
              <a:t>Why we need a hypothesis test — means alone are not enough</a:t>
            </a:r>
          </a:p>
          <a:p>
            <a:pPr lvl="0"/>
            <a:r>
              <a:rPr b="1"/>
              <a:t>Welch’s t-test</a:t>
            </a:r>
            <a:r>
              <a:rPr/>
              <a:t> — use </a:t>
            </a:r>
            <a:r>
              <a:rPr>
                <a:latin typeface="Courier"/>
              </a:rPr>
              <a:t>var.equal = FALSE</a:t>
            </a:r>
            <a:r>
              <a:rPr/>
              <a:t> as the safe default</a:t>
            </a:r>
          </a:p>
          <a:p>
            <a:pPr lvl="0"/>
            <a:r>
              <a:rPr b="1"/>
              <a:t>Two-tailed</a:t>
            </a:r>
            <a:r>
              <a:rPr/>
              <a:t> test — detects differences in either direction</a:t>
            </a:r>
          </a:p>
          <a:p>
            <a:pPr lvl="0"/>
            <a:r>
              <a:rPr b="1"/>
              <a:t>Five-step framework</a:t>
            </a:r>
            <a:r>
              <a:rPr/>
              <a:t> — hypotheses → normality → variance → test → report</a:t>
            </a:r>
          </a:p>
          <a:p>
            <a:pPr lvl="0"/>
            <a:r>
              <a:rPr b="1"/>
              <a:t>Reading output</a:t>
            </a:r>
            <a:r>
              <a:rPr/>
              <a:t> — t, df, </a:t>
            </a:r>
            <a:r>
              <a:rPr i="1"/>
              <a:t>p</a:t>
            </a:r>
            <a:r>
              <a:rPr/>
              <a:t>, CI, group means</a:t>
            </a:r>
          </a:p>
          <a:p>
            <a:pPr lvl="0" indent="0" marL="0">
              <a:buNone/>
            </a:pPr>
            <a:r>
              <a:rPr b="1"/>
              <a:t>R skills:</a:t>
            </a:r>
          </a:p>
          <a:p>
            <a:pPr lvl="0"/>
            <a:r>
              <a:rPr>
                <a:latin typeface="Courier"/>
              </a:rPr>
              <a:t>library(car)</a:t>
            </a:r>
            <a:r>
              <a:rPr/>
              <a:t> + </a:t>
            </a:r>
            <a:r>
              <a:rPr>
                <a:latin typeface="Courier"/>
              </a:rPr>
              <a:t>leveneTest(y ~ group, data)</a:t>
            </a:r>
            <a:r>
              <a:rPr/>
              <a:t> — variance check</a:t>
            </a:r>
          </a:p>
          <a:p>
            <a:pPr lvl="0"/>
            <a:r>
              <a:rPr>
                <a:latin typeface="Courier"/>
              </a:rPr>
              <a:t>filter() %&gt;% pull() %&gt;% shapiro.test()</a:t>
            </a:r>
            <a:r>
              <a:rPr/>
              <a:t> — normality per group</a:t>
            </a:r>
          </a:p>
          <a:p>
            <a:pPr lvl="0"/>
            <a:r>
              <a:rPr>
                <a:latin typeface="Courier"/>
              </a:rPr>
              <a:t>t.test(y ~ group, data, var.equal = FALSE, alternative = "two.sided")</a:t>
            </a:r>
          </a:p>
          <a:p>
            <a:pPr lvl="0"/>
            <a:r>
              <a:rPr>
                <a:latin typeface="Courier"/>
              </a:rPr>
              <a:t>model$statistic</a:t>
            </a:r>
            <a:r>
              <a:rPr/>
              <a:t>, </a:t>
            </a:r>
            <a:r>
              <a:rPr>
                <a:latin typeface="Courier"/>
              </a:rPr>
              <a:t>model$p.value</a:t>
            </a:r>
            <a:r>
              <a:rPr/>
              <a:t>, </a:t>
            </a:r>
            <a:r>
              <a:rPr>
                <a:latin typeface="Courier"/>
              </a:rPr>
              <a:t>model$conf.int</a:t>
            </a:r>
            <a:r>
              <a:rPr/>
              <a:t> — extract results</a:t>
            </a:r>
          </a:p>
          <a:p>
            <a:pPr lvl="0"/>
            <a:r>
              <a:rPr>
                <a:latin typeface="Courier"/>
              </a:rPr>
              <a:t>paste0(...)</a:t>
            </a:r>
            <a:r>
              <a:rPr/>
              <a:t> in subtitle — embed test statistics in figures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References:</a:t>
            </a:r>
          </a:p>
          <a:p>
            <a:pPr lvl="0"/>
            <a:r>
              <a:rPr/>
              <a:t>📖 </a:t>
            </a:r>
            <a:r>
              <a:rPr>
                <a:hlinkClick r:id="rId2"/>
              </a:rPr>
              <a:t>R4DS §3</a:t>
            </a:r>
            <a:r>
              <a:rPr/>
              <a:t> — Data Transformation</a:t>
            </a:r>
          </a:p>
          <a:p>
            <a:pPr lvl="0"/>
            <a:r>
              <a:rPr/>
              <a:t>📖 </a:t>
            </a:r>
            <a:r>
              <a:rPr>
                <a:hlinkClick r:id="rId3"/>
              </a:rPr>
              <a:t>R4DS §13</a:t>
            </a:r>
            <a:r>
              <a:rPr/>
              <a:t> — Numbers</a:t>
            </a:r>
          </a:p>
          <a:p>
            <a:pPr lvl="0"/>
            <a:r>
              <a:rPr/>
              <a:t>🌐 </a:t>
            </a:r>
            <a:r>
              <a:rPr>
                <a:hlinkClick r:id="rId4"/>
              </a:rPr>
              <a:t>Data Carpentry</a:t>
            </a:r>
          </a:p>
          <a:p>
            <a:pPr lvl="0" indent="0" marL="0">
              <a:buNone/>
            </a:pPr>
            <a:r>
              <a:rPr b="1"/>
              <a:t>Up next — Lecture 05:</a:t>
            </a:r>
          </a:p>
          <a:p>
            <a:pPr lvl="0"/>
            <a:r>
              <a:rPr/>
              <a:t>Linear regression — predicting leaf area from paper tracing mass</a:t>
            </a:r>
          </a:p>
          <a:p>
            <a:pPr lvl="0"/>
            <a:r>
              <a:rPr/>
              <a:t>Building a calibration curve with </a:t>
            </a:r>
            <a:r>
              <a:rPr>
                <a:latin typeface="Courier"/>
              </a:rPr>
              <a:t>lm()</a:t>
            </a:r>
          </a:p>
          <a:p>
            <a:pPr lvl="0"/>
            <a:r>
              <a:rPr/>
              <a:t>R², residuals, and assumption checking</a:t>
            </a:r>
          </a:p>
        </p:txBody>
      </p:sp>
    </p:spTree>
  </p:cSld>
</p:sld>
</file>

<file path=ppt/slides/slide4.xml><?xml version="1.0" encoding="UTF-8"?><p:sld xmlns:a="http://schemas.openxmlformats.org/drawingml/2006/main" xmlns:r="http://schemas.openxmlformats.org/officeDocument/2006/relationships" xmlns:p="http://schemas.openxmlformats.org/presentationml/2006/main"><p:cSld><p:spTree><p:nvGrpSpPr><p:cNvPr id="1" name="" /><p:cNvGrpSpPr /><p:nvPr /></p:nvGrpSpPr><p:grpSpPr><a:xfrm><a:off x="0" y="0" /><a:ext cx="0" cy="0" /><a:chOff x="0" y="0" /><a:chExt cx="0" cy="0" /></a:xfrm></p:grpSpPr><p:sp><p:nvSpPr><p:cNvPr id="2" name="Title 1" /><p:cNvSpPr><a:spLocks noGrp="1" /></p:cNvSpPr><p:nvPr><p:ph type="title" /></p:nvPr></p:nvSpPr><p:spPr><a:xfrm><a:off x="139485" y="78119" /><a:ext cx="8229600" cy="607682" /></a:xfrm></p:spPr><p:txBody><a:bodyPr /><a:lstStyle /><a:p><a:pPr lvl="0" indent="0" marL="0"><a:buNone /></a:pPr><a:r><a:rPr /><a:t>Our Hypotheses — A Reminder</a:t></a:r></a:p></p:txBody></p:sp><p:sp><p:nvSpPr><p:cNvPr id="3" name="Text Placeholder 2" /><p:cNvSpPr><a:spLocks noGrp="1" /></p:cNvSpPr><p:nvPr><p:ph idx="1" type="body" /></p:nvPr></p:nvSpPr><p:spPr /><p:txBody><a:bodyPr /><a:lstStyle /><a:p><a:pPr lvl="0" indent="0" marL="0"><a:buNone /></a:pPr><a:r><a:rPr b="1" /><a:t>Biological prediction:</a:t></a:r></a:p><a:p><a:pPr lvl="0" indent="0" marL="0"><a:buNone /></a:pPr><a:r><a:rPr /><a:t>Shady-side leaves will be </a:t></a:r><a:r><a:rPr b="1" /><a:t>larger and heavier</a:t></a:r><a:r><a:rPr /><a:t> — they need more surface area to capture the limited light filtering through the canopy.</a:t></a:r></a:p></p:txBody></p:sp><p:graphicFrame><p:nvGraphicFramePr><p:cNvPr id="6" name="Content Placeholder 5" /><p:cNvGraphicFramePr><a:graphicFrameLocks noGrp="1" /></p:cNvGraphicFramePr><p:nvPr><p:ph idx="1" /></p:nvPr></p:nvGraphicFramePr><p:xfrm><a:off x="127000" y="1270000" /><a:ext cx="4432300" cy="3302000" /></p:xfrm><a:graphic><a:graphicData uri="http://schemas.openxmlformats.org/drawingml/2006/table"><a:tbl><a:tblPr firstRow="1" bandRow="1"><a:tableStyleId>{5C22544A-7EE6-4342-B048-85BDC9FD1C3A}</a:tableStyleId></a:tblPr><a:tblGrid><a:gridCol w="2209800" /><a:gridCol w="2209800" /></a:tblGrid><a:tr h="0"><a:tc><a:txBody><a:bodyPr /><a:lstStyle /><a:p><a:endParaRPr /></a:p></a:txBody><a:tcPr /></a:tc><a:tc><a:txBody><a:bodyPr /><a:lstStyle /><a:p><a:pPr lvl="0" indent="0" marL="0"><a:buNone /></a:pPr><a:r><a:rPr /><a:t>Formal statement</a:t></a:r></a:p></a:txBody><a:tcPr /></a:tc></a:tr><a:tr h="0"><a:tc><a:txBody><a:bodyPr /><a:lstStyle /><a:p><a:pPr lvl="0" indent="0" marL="0"><a:buNone /></a:pPr><a:r><a:rPr b="1" /><a:t>H₀ — null</a:t></a:r></a:p></a:txBody></a:tc><a:tc><a:txBody><a:bodyPr /><a:lstStyle /><a:p><a:pPr lvl="0" indent="0" marL="0"><a:buNone /></a:pPr><a14:m><m:oMath xmlns:m="http://schemas.openxmlformats.org/officeDocument/2006/math"><m:sSub><m:e><m:r><m:t>μ</m:t></m:r></m:e><m:sub><m:r><m:t>s</m:t></m:r><m:r><m:t>h</m:t></m:r><m:r><m:t>a</m:t></m:r><m:r><m:t>d</m:t></m:r><m:r><m:t>y</m:t></m:r></m:sub></m:sSub><m:r><m:rPr><m:sty m:val="p" /></m:rPr><m:t>=</m:t></m:r><m:sSub><m:e><m:r><m:t>μ</m:t></m:r></m:e><m:sub><m:r><m:t>s</m:t></m:r><m:r><m:t>u</m:t></m:r><m:r><m:t>n</m:t></m:r><m:r><m:t>n</m:t></m:r><m:r><m:t>y</m:t></m:r></m:sub></m:sSub></m:oMath></a14:m><a:r><a:rPr /><a:t> — no difference in mean leaf weight</a:t></a:r></a:p></a:txBody></a:tc></a:tr><a:tr h="0"><a:tc><a:txBody><a:bodyPr /><a:lstStyle /><a:p><a:pPr lvl="0" indent="0" marL="0"><a:buNone /></a:pPr><a:r><a:rPr b="1" /><a:t>Hₐ — alternate</a:t></a:r></a:p></a:txBody></a:tc><a:tc><a:txBody><a:bodyPr /><a:lstStyle /><a:p><a:pPr lvl="0" indent="0" marL="0"><a:buNone /></a:pPr><a14:m><m:oMath xmlns:m="http://schemas.openxmlformats.org/officeDocument/2006/math"><m:sSub><m:e><m:r><m:t>μ</m:t></m:r></m:e><m:sub><m:r><m:t>s</m:t></m:r><m:r><m:t>h</m:t></m:r><m:r><m:t>a</m:t></m:r><m:r><m:t>d</m:t></m:r><m:r><m:t>y</m:t></m:r></m:sub></m:sSub><m:r><m:rPr><m:sty m:val="p" /></m:rPr><m:t>≠</m:t></m:r><m:sSub><m:e><m:r><m:t>μ</m:t></m:r></m:e><m:sub><m:r><m:t>s</m:t></m:r><m:r><m:t>u</m:t></m:r><m:r><m:t>n</m:t></m:r><m:r><m:t>n</m:t></m:r><m:r><m:t>y</m:t></m:r></m:sub></m:sSub></m:oMath></a14:m><a:r><a:rPr /><a:t> — mean leaf weight differs by side</a:t></a:r></a:p></a:txBody></a:tc></a:tr></a:tbl></a:graphicData></a:graphic></p:graphicFrame><p:sp><p:nvSpPr><p:cNvPr id="4" name="Content Placeholder 3" /><p:cNvSpPr><a:spLocks noGrp="1" /></p:cNvSpPr><p:nvPr><p:ph idx="2" sz="half" /></p:nvPr></p:nvSpPr><p:spPr /><p:txBody><a:bodyPr /><a:lstStyle /><a:p><a:pPr lvl="0" indent="0" marL="0"><a:buNone /></a:pPr><a:r><a:rPr /><a:t>We use a </a:t></a:r><a:r><a:rPr b="1" /><a:t>two-tailed</a:t></a:r><a:r><a:rPr /><a:t> test — we will detect a difference in </a:t></a:r><a:r><a:rPr i="1" /><a:t>either</a:t></a:r><a:r><a:rPr /><a:t> direction.</a:t></a:r></a:p></p:txBody></p:sp><p:sp><p:nvSpPr><p:cNvPr id="5" name="Text Placeholder 4" /><p:cNvSpPr><a:spLocks noGrp="1" /></p:cNvSpPr><p:nvPr><p:ph idx="3" sz="quarter" type="body" /></p:nvPr></p:nvSpPr><p:spPr /><p:txBody><a:bodyPr /><a:lstStyle /><a:p><a:pPr lvl="0" indent="0" marL="0"><a:buNone /></a:pPr><a:r><a:rPr b="1" /><a:t>Why two-tailed?</a:t></a:r></a:p><a:p><a:pPr lvl="0" /><a:r><a:rPr /><a:t>We predicted shady &gt; sunny</a:t></a:r></a:p><a:p><a:pPr lvl="0" /><a:r><a:rPr /><a:t>A one-tailed test would only reject H₀ in that direction</a:t></a:r></a:p><a:p><a:pPr lvl="0" /><a:r><a:rPr /><a:t>Two-tailed is </a:t></a:r><a:r><a:rPr b="1" /><a:t>more conservative</a:t></a:r><a:r><a:rPr /><a:t> and more broadly accepted</a:t></a:r></a:p><a:p><a:pPr lvl="0" /><a:r><a:rPr /><a:t>If the result is significant two-tailed, it is also significant one-tailed</a:t></a:r></a:p><a:p><a:pPr lvl="0" indent="0" marL="0"><a:buNone /></a:pPr><a:r><a:rPr b="1" /><a:t>α = 0.05</a:t></a:r><a:r><a:rPr /><a:t> — our threshold for rejecting H₀</a:t></a:r></a:p></p:txBody></p:sp></p:spTree></p:cSld>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to Use These Slides — Predict · Type · Run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lecture runs in </a:t>
            </a:r>
            <a:r>
              <a:rPr b="1"/>
              <a:t>four short chunks</a:t>
            </a:r>
            <a:r>
              <a:rPr/>
              <a:t>. After each chunk you switch to the </a:t>
            </a:r>
            <a:r>
              <a:rPr b="1"/>
              <a:t>activity worksheet</a:t>
            </a:r>
            <a:r>
              <a:rPr/>
              <a:t> and type the code yourself.</a:t>
            </a:r>
          </a:p>
          <a:p>
            <a:pPr lvl="0" indent="0" marL="0">
              <a:buNone/>
            </a:pPr>
            <a:r>
              <a:rPr b="1"/>
              <a:t>For every code block, do three things:</a:t>
            </a:r>
          </a:p>
          <a:p>
            <a:pPr lvl="0" indent="-342900" marL="342900">
              <a:buAutoNum type="arabicPeriod"/>
            </a:pPr>
            <a:r>
              <a:rPr b="1"/>
              <a:t>Predict</a:t>
            </a:r>
            <a:r>
              <a:rPr/>
              <a:t> — before it runs, say what you think the output will be</a:t>
            </a:r>
          </a:p>
          <a:p>
            <a:pPr lvl="0" indent="-342900" marL="342900">
              <a:buAutoNum type="arabicPeriod"/>
            </a:pPr>
            <a:r>
              <a:rPr b="1"/>
              <a:t>Type</a:t>
            </a:r>
            <a:r>
              <a:rPr/>
              <a:t> it out by hand — do not copy-paste</a:t>
            </a:r>
          </a:p>
          <a:p>
            <a:pPr lvl="0" indent="-342900" marL="342900">
              <a:buAutoNum type="arabicPeriod"/>
            </a:pPr>
            <a:r>
              <a:rPr b="1"/>
              <a:t>Run</a:t>
            </a:r>
            <a:r>
              <a:rPr/>
              <a:t> it and compare to your prediction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Why bother? (the evidence)</a:t>
            </a:r>
          </a:p>
          <a:p>
            <a:pPr lvl="0"/>
            <a:r>
              <a:rPr sz="2000" b="1"/>
              <a:t>Predicting first</a:t>
            </a:r>
            <a:r>
              <a:rPr sz="2000"/>
              <a:t> forces your brain to </a:t>
            </a:r>
            <a:r>
              <a:rPr sz="2000" i="1"/>
              <a:t>retrieve</a:t>
            </a:r>
            <a:r>
              <a:rPr sz="2000"/>
              <a:t> what it knows. The gap between your guess and the real answer is what makes the idea stick — vital for slippery ideas like </a:t>
            </a:r>
            <a:r>
              <a:rPr sz="2000" i="1"/>
              <a:t>p</a:t>
            </a:r>
            <a:r>
              <a:rPr sz="2000"/>
              <a:t>-values.</a:t>
            </a:r>
          </a:p>
          <a:p>
            <a:pPr lvl="0"/>
            <a:r>
              <a:rPr sz="2000" b="1"/>
              <a:t>Typing by hand</a:t>
            </a:r>
            <a:r>
              <a:rPr sz="2000"/>
              <a:t> builds the finger-memory and error-spotting that copy-paste skips.</a:t>
            </a:r>
          </a:p>
          <a:p>
            <a:pPr lvl="0"/>
            <a:r>
              <a:rPr sz="2000" b="1"/>
              <a:t>Chunk → immediate practice</a:t>
            </a:r>
            <a:r>
              <a:rPr sz="2000"/>
              <a:t> keeps a new idea in working memory long enough to form a lasting schema.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Load Libraries and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all packages at the top ----------------------------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(readxl) </a:t>
            </a:r>
            <a:r>
              <a:rPr>
                <a:solidFill>
                  <a:srgbClr val="5E5E5E"/>
                </a:solidFill>
                <a:latin typeface="Courier"/>
              </a:rPr>
              <a:t># reading Excel files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 </a:t>
            </a:r>
            <a:r>
              <a:rPr>
                <a:solidFill>
                  <a:srgbClr val="5E5E5E"/>
                </a:solidFill>
                <a:latin typeface="Courier"/>
              </a:rPr>
              <a:t># data manipulation + ggplot2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(skimr) </a:t>
            </a:r>
            <a:r>
              <a:rPr>
                <a:solidFill>
                  <a:srgbClr val="5E5E5E"/>
                </a:solidFill>
                <a:latin typeface="Courier"/>
              </a:rPr>
              <a:t># fast summaries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(car) </a:t>
            </a:r>
            <a:r>
              <a:rPr>
                <a:solidFill>
                  <a:srgbClr val="5E5E5E"/>
                </a:solidFill>
                <a:latin typeface="Courier"/>
              </a:rPr>
              <a:t># Levene's test for variance equality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the leaf data from the data folder 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&lt;- </a:t>
            </a:r>
            <a:r>
              <a:rPr>
                <a:solidFill>
                  <a:srgbClr val="4758AB"/>
                </a:solidFill>
                <a:latin typeface="Courier"/>
              </a:rPr>
              <a:t>read_excel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"data/2026_06_25_tree_experiment_raw_data.xlsx"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car</a:t>
            </a:r>
            <a:r>
              <a:rPr sz="2000"/>
              <a:t> is the </a:t>
            </a:r>
            <a:r>
              <a:rPr sz="2000" b="1"/>
              <a:t>C</a:t>
            </a:r>
            <a:r>
              <a:rPr sz="2000"/>
              <a:t>ompanion to </a:t>
            </a:r>
            <a:r>
              <a:rPr sz="2000" b="1"/>
              <a:t>A</a:t>
            </a:r>
            <a:r>
              <a:rPr sz="2000"/>
              <a:t>pplied </a:t>
            </a:r>
            <a:r>
              <a:rPr sz="2000" b="1"/>
              <a:t>R</a:t>
            </a:r>
            <a:r>
              <a:rPr sz="2000"/>
              <a:t>egression package. It contains </a:t>
            </a:r>
            <a:r>
              <a:rPr sz="2000">
                <a:latin typeface="Courier"/>
              </a:rPr>
              <a:t>leveneTest()</a:t>
            </a:r>
            <a:r>
              <a:rPr sz="2000"/>
              <a:t>, which we use to check whether our two groups have similar variance.</a:t>
            </a:r>
          </a:p>
          <a:p>
            <a:pPr lvl="0" indent="0" marL="1270000">
              <a:buNone/>
            </a:pPr>
            <a:r>
              <a:rPr sz="2000"/>
              <a:t>Install once: </a:t>
            </a:r>
            <a:r>
              <a:rPr sz="2000">
                <a:latin typeface="Courier"/>
              </a:rPr>
              <a:t>install.packages("car")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We Know So Far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The two group means differ by about 4 g. With only 10 leaves per side — commit now to a yes/no: is that gap big enough to be </a:t>
            </a:r>
            <a:r>
              <a:rPr sz="2000" i="1"/>
              <a:t>statistically significant</a:t>
            </a:r>
            <a:r>
              <a:rPr sz="2000"/>
              <a:t>? You’ll find out in Chunk 3.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Quick recap from Lecture 03 ----------------------------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recap_df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(side)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(weight_g)),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mean_wt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(weight_g,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sd_wt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(weight_g,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se_wt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(sd_wt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(n),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recap_df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2 × 5
  side      n mean_wt sd_wt se_wt
  &lt;chr&gt; &lt;int&gt;   &lt;dbl&gt; &lt;dbl&gt; &lt;dbl&gt;
1 shady    10     7.8  1.03  0.33
2 sunny    10     3.8  0.79  0.25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RESULTS:</a:t>
            </a:r>
          </a:p>
          <a:p>
            <a:pPr lvl="1"/>
            <a:r>
              <a:rPr/>
              <a:t>Shady mean: </a:t>
            </a:r>
            <a:r>
              <a:rPr b="1"/>
              <a:t>7.80 g</a:t>
            </a:r>
          </a:p>
          <a:p>
            <a:pPr lvl="1"/>
            <a:r>
              <a:rPr/>
              <a:t>Sunny mean: </a:t>
            </a:r>
            <a:r>
              <a:rPr b="1"/>
              <a:t>3.80 g</a:t>
            </a:r>
          </a:p>
          <a:p>
            <a:pPr lvl="1"/>
            <a:r>
              <a:rPr/>
              <a:t>Difference: </a:t>
            </a:r>
            <a:r>
              <a:rPr b="1"/>
              <a:t>4.0 g</a:t>
            </a:r>
            <a:r>
              <a:rPr/>
              <a:t> — a big gap!</a:t>
            </a:r>
          </a:p>
          <a:p>
            <a:pPr lvl="0"/>
            <a:r>
              <a:rPr b="1"/>
              <a:t>But is that gap real, or could it just be sampling noise?</a:t>
            </a:r>
          </a:p>
          <a:p>
            <a:pPr lvl="0"/>
            <a:r>
              <a:rPr/>
              <a:t>With only n = 10 per group, random chance could produce apparent differences.</a:t>
            </a:r>
          </a:p>
          <a:p>
            <a:pPr lvl="0"/>
            <a:r>
              <a:rPr b="1"/>
              <a:t>We need a formal test to quantify the probability.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1 of 4 · Why We Test &amp; the t-Statistic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why comparing means isn’t enough, what a two-sample t-test is, why we default to Welch’s, and the formula in action.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1–3</a:t>
            </a:r>
            <a:r>
              <a:rPr sz="2000"/>
              <a:t> (load data, state hypotheses, recap the descriptive stats).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04 — Testing Our Hypothesis</dc:title>
  <dc:creator>Bill Perry</dc:creator>
  <cp:keywords/>
  <dc:description>What are T-Tests and how to run them and test assumptions and interpret.</dc:description>
  <dcterms:created xsi:type="dcterms:W3CDTF">2026-07-06T00:31:08Z</dcterms:created>
  <dcterms:modified xsi:type="dcterms:W3CDTF">2026-07-06T00:31:08Z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4</vt:lpwstr>
  </property>
  <property fmtid="{D5CDD505-2E9C-101B-9397-08002B2CF9AE}" pid="14" name="resources">
    <vt:lpwstr/>
  </property>
  <property fmtid="{D5CDD505-2E9C-101B-9397-08002B2CF9AE}" pid="15" name="subtitle">
    <vt:lpwstr>The two-sample Welch’s t-test from assumptions to results</vt:lpwstr>
  </property>
  <property fmtid="{D5CDD505-2E9C-101B-9397-08002B2CF9AE}" pid="16" name="toc-title">
    <vt:lpwstr>Table of contents</vt:lpwstr>
  </property>
  <property fmtid="{D5CDD505-2E9C-101B-9397-08002B2CF9AE}" pid="17" name="type">
    <vt:lpwstr>lecture</vt:lpwstr>
  </property>
  <property fmtid="{D5CDD505-2E9C-101B-9397-08002B2CF9AE}" pid="18" name="week">
    <vt:lpwstr>2</vt:lpwstr>
  </property>
</Properties>
</file>