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Override PartName="/docProps/app.xml" ContentType="application/vnd.openxmlformats-officedocument.extended-properties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viewProps.xml" ContentType="application/vnd.openxmlformats-officedocument.presentationml.view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</Types>
</file>

<file path=_rels/.rels><?xml version="1.0" encoding="UTF-8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package/2006/relationships/metadata/extended-properties" Target="docProps/app.xml" /><Relationship Id="rId4" Type="http://schemas.openxmlformats.org/officeDocument/2006/relationships/custom-properties" Target="docProps/custom.xml" />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autoCompressPictures="0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5143500" type="screen16x9"/>
  <p:notesSz cx="6858000" cy="9144000"/>
  <p:defaultTextStyle>
    <a:defPPr>
      <a:defRPr lang="en-US"/>
    </a:defPPr>
    <a:lvl1pPr algn="l" defTabSz="4572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4572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4572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4572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4572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4572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4572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4572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4572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C31"/>
    <a:srgbClr val="7012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p="http://schemas.openxmlformats.org/presentationml/2006/main" xmlns:r="http://schemas.openxmlformats.org/officeDocument/2006/relationships">
  <p:normalViewPr>
    <p:restoredLeft autoAdjust="0" sz="15643"/>
    <p:restoredTop autoAdjust="0" sz="94726"/>
  </p:normalViewPr>
  <p:slideViewPr>
    <p:cSldViewPr snapToGrid="0" snapToObjects="1">
      <p:cViewPr varScale="1">
        <p:scale>
          <a:sx d="100" n="165"/>
          <a:sy d="100" n="165"/>
        </p:scale>
        <p:origin x="560" y="184"/>
      </p:cViewPr>
      <p:guideLst>
        <p:guide orient="horz" pos="1620"/>
        <p:guide pos="2880"/>
      </p:guideLst>
    </p:cSldViewPr>
  </p:slideViewPr>
  <p:outlineViewPr>
    <p:cViewPr>
      <p:scale>
        <a:sx d="100" n="33"/>
        <a:sy d="100" n="33"/>
      </p:scale>
      <p:origin x="0" y="0"/>
    </p:cViewPr>
  </p:outlineViewPr>
  <p:notesTextViewPr>
    <p:cViewPr>
      <p:scale>
        <a:sx d="100" n="100"/>
        <a:sy d="100" n="100"/>
      </p:scale>
      <p:origin x="0" y="0"/>
    </p:cViewPr>
  </p:notesTextViewPr>
  <p:gridSpacing cx="76200" cy="76200"/>
</p:viewPr>
</file>

<file path=ppt/_rels/presentation.xml.rels><?xml version="1.0" encoding="UTF-8"?><Relationships xmlns="http://schemas.openxmlformats.org/package/2006/relationships"><Relationship Id="rId2" Type="http://schemas.openxmlformats.org/officeDocument/2006/relationships/slide" Target="slides/slide1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0" Type="http://schemas.openxmlformats.org/officeDocument/2006/relationships/slide" Target="slides/slide19.xml" /><Relationship Id="rId22" Type="http://schemas.openxmlformats.org/officeDocument/2006/relationships/viewProps" Target="viewProps.xml" /><Relationship Id="rId21" Type="http://schemas.openxmlformats.org/officeDocument/2006/relationships/presProps" Target="presProps.xml" /><Relationship Id="rId1" Type="http://schemas.openxmlformats.org/officeDocument/2006/relationships/slideMaster" Target="slideMasters/slideMaster1.xml" /><Relationship Id="rId24" Type="http://schemas.openxmlformats.org/officeDocument/2006/relationships/tableStyles" Target="tableStyles.xml" /><Relationship Id="rId23" Type="http://schemas.openxmlformats.org/officeDocument/2006/relationships/theme" Target="theme/theme1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65688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5722" y="565689"/>
            <a:ext cx="6400800" cy="131445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357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14605"/>
            <a:ext cx="9089756" cy="3914289"/>
          </a:xfrm>
        </p:spPr>
        <p:txBody>
          <a:bodyPr/>
          <a:lstStyle>
            <a:lvl1pPr marL="230188" indent="-230188">
              <a:tabLst/>
              <a:defRPr sz="2000"/>
            </a:lvl1pPr>
            <a:lvl2pPr marL="514350" indent="-284163">
              <a:spcBef>
                <a:spcPts val="0"/>
              </a:spcBef>
              <a:tabLst/>
              <a:defRPr sz="2000"/>
            </a:lvl2pPr>
            <a:lvl3pPr marL="692150" indent="-177800">
              <a:spcBef>
                <a:spcPts val="0"/>
              </a:spcBef>
              <a:tabLst/>
              <a:defRPr sz="1600"/>
            </a:lvl3pPr>
            <a:lvl4pPr marL="914400" indent="-222250">
              <a:spcBef>
                <a:spcPts val="0"/>
              </a:spcBef>
              <a:tabLst/>
              <a:defRPr sz="1600"/>
            </a:lvl4pPr>
            <a:lvl5pPr marL="1146175" indent="-231775">
              <a:spcBef>
                <a:spcPts val="0"/>
              </a:spcBef>
              <a:tabLst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46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21556"/>
          </a:xfrm>
        </p:spPr>
        <p:txBody>
          <a:bodyPr anchor="t">
            <a:normAutofit/>
          </a:bodyPr>
          <a:lstStyle>
            <a:lvl1pPr algn="l">
              <a:defRPr sz="2400" b="1" cap="all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41649"/>
            <a:ext cx="7772400" cy="1125140"/>
          </a:xfrm>
        </p:spPr>
        <p:txBody>
          <a:bodyPr anchor="b">
            <a:normAutofit/>
          </a:bodyPr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069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>
            <a:lvl1pPr algn="l">
              <a:defRPr b="0">
                <a:solidFill>
                  <a:srgbClr val="F4CD54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41" y="662663"/>
            <a:ext cx="4201332" cy="3818173"/>
          </a:xfrm>
        </p:spPr>
        <p:txBody>
          <a:bodyPr/>
          <a:lstStyle>
            <a:lvl1pPr marL="230188" indent="-230188">
              <a:tabLst/>
              <a:defRPr sz="2000"/>
            </a:lvl1pPr>
            <a:lvl2pPr marL="460375" indent="-230188">
              <a:tabLst/>
              <a:defRPr sz="1800"/>
            </a:lvl2pPr>
            <a:lvl3pPr marL="630238" indent="-169863">
              <a:tabLst/>
              <a:defRPr sz="1600"/>
            </a:lvl3pPr>
            <a:lvl4pPr marL="914400" indent="-284163">
              <a:tabLst/>
              <a:defRPr sz="1600"/>
            </a:lvl4pPr>
            <a:lvl5pPr marL="1146175" indent="-231775">
              <a:tabLst/>
              <a:defRPr sz="160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02258" y="662664"/>
            <a:ext cx="4418308" cy="3818172"/>
          </a:xfrm>
        </p:spPr>
        <p:txBody>
          <a:bodyPr/>
          <a:lstStyle>
            <a:lvl1pPr marL="342900" indent="-342900"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5937" indent="-285750"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46125" indent="-285750"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5987" indent="-285750"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00150" indent="-285750"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marL="230188" lvl="0" indent="-230188" algn="l" defTabSz="342900" rtl="0" eaLnBrk="1" latinLnBrk="0" hangingPunct="1">
              <a:spcBef>
                <a:spcPct val="20000"/>
              </a:spcBef>
              <a:buFont typeface="Arial"/>
              <a:buChar char="•"/>
              <a:tabLst/>
            </a:pPr>
            <a:r>
              <a:rPr lang="en-US" dirty="0"/>
              <a:t>Click to edit Master text styles</a:t>
            </a:r>
          </a:p>
          <a:p>
            <a:pPr marL="460375" lvl="1" indent="-230188" algn="l" defTabSz="342900" rtl="0" eaLnBrk="1" latinLnBrk="0" hangingPunct="1">
              <a:spcBef>
                <a:spcPct val="20000"/>
              </a:spcBef>
              <a:buFont typeface="Arial"/>
              <a:buChar char="–"/>
              <a:tabLst/>
            </a:pPr>
            <a:r>
              <a:rPr lang="en-US" dirty="0"/>
              <a:t>Second level</a:t>
            </a:r>
          </a:p>
          <a:p>
            <a:pPr marL="630238" lvl="2" indent="-169863" algn="l" defTabSz="342900" rtl="0" eaLnBrk="1" latinLnBrk="0" hangingPunct="1">
              <a:spcBef>
                <a:spcPct val="20000"/>
              </a:spcBef>
              <a:buFont typeface="Arial"/>
              <a:buChar char="•"/>
              <a:tabLst/>
            </a:pPr>
            <a:r>
              <a:rPr lang="en-US" dirty="0"/>
              <a:t>Third level</a:t>
            </a:r>
          </a:p>
          <a:p>
            <a:pPr marL="914400" lvl="3" indent="-284163" algn="l" defTabSz="342900" rtl="0" eaLnBrk="1" latinLnBrk="0" hangingPunct="1">
              <a:spcBef>
                <a:spcPct val="20000"/>
              </a:spcBef>
              <a:buFont typeface="Arial"/>
              <a:buChar char="–"/>
              <a:tabLst/>
            </a:pPr>
            <a:r>
              <a:rPr lang="en-US" dirty="0"/>
              <a:t>Fourth level</a:t>
            </a:r>
          </a:p>
          <a:p>
            <a:pPr marL="1146175" lvl="4" indent="-231775" algn="l" defTabSz="342900" rtl="0" eaLnBrk="1" latinLnBrk="0" hangingPunct="1">
              <a:spcBef>
                <a:spcPct val="20000"/>
              </a:spcBef>
              <a:buFont typeface="Arial"/>
              <a:buChar char="»"/>
              <a:tabLst/>
            </a:pPr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886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485" y="78119"/>
            <a:ext cx="8229600" cy="607682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201" y="802623"/>
            <a:ext cx="4435799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6201" y="1282444"/>
            <a:ext cx="4435799" cy="3305054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3514" y="823389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3514" y="1303210"/>
            <a:ext cx="4041775" cy="3284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793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721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901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71538"/>
          </a:xfrm>
        </p:spPr>
        <p:txBody>
          <a:bodyPr anchor="t" anchorCtr="0">
            <a:normAutofit/>
          </a:bodyPr>
          <a:lstStyle>
            <a:lvl1pPr algn="l">
              <a:defRPr sz="24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485" y="2822226"/>
            <a:ext cx="8756541" cy="19450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960803"/>
            <a:ext cx="3541363" cy="351829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895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899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14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529045"/>
      </p:ext>
    </p:extLst>
  </p:cSld>
  <p:clrMapOvr>
    <a:masterClrMapping/>
  </p:clrMapOvr>
</p:sldLayout>
</file>

<file path=ppt/slideMasters/_rels/slideMaster1.xml.rels><?xml version="1.0" encoding="UTF-8"?><Relationships xmlns="http://schemas.openxmlformats.org/package/2006/relationships"><Relationship Id="rId8" Target="../slideLayouts/slideLayout8.xml" Type="http://schemas.openxmlformats.org/officeDocument/2006/relationships/slideLayout" /><Relationship Id="rId3" Target="../slideLayouts/slideLayout3.xml" Type="http://schemas.openxmlformats.org/officeDocument/2006/relationships/slideLayout" /><Relationship Id="rId7" Target="../slideLayouts/slideLayout7.xml" Type="http://schemas.openxmlformats.org/officeDocument/2006/relationships/slideLayout" /><Relationship Id="rId12" Target="../theme/theme1.xml" Type="http://schemas.openxmlformats.org/officeDocument/2006/relationships/theme" /><Relationship Id="rId2" Target="../slideLayouts/slideLayout2.xml" Type="http://schemas.openxmlformats.org/officeDocument/2006/relationships/slideLayout" /><Relationship Id="rId1" Target="../slideLayouts/slideLayout1.xml" Type="http://schemas.openxmlformats.org/officeDocument/2006/relationships/slideLayout" /><Relationship Id="rId6" Target="../slideLayouts/slideLayout6.xml" Type="http://schemas.openxmlformats.org/officeDocument/2006/relationships/slideLayout" /><Relationship Id="rId11" Target="../slideLayouts/slideLayout11.xml" Type="http://schemas.openxmlformats.org/officeDocument/2006/relationships/slideLayout" /><Relationship Id="rId5" Target="../slideLayouts/slideLayout5.xml" Type="http://schemas.openxmlformats.org/officeDocument/2006/relationships/slideLayout" /><Relationship Id="rId10" Target="../slideLayouts/slideLayout10.xml" Type="http://schemas.openxmlformats.org/officeDocument/2006/relationships/slideLayout" /><Relationship Id="rId4" Target="../slideLayouts/slideLayout4.xml" Type="http://schemas.openxmlformats.org/officeDocument/2006/relationships/slideLayout" /><Relationship Id="rId9" Target="../slideLayouts/slideLayout9.xml" Type="http://schemas.openxmlformats.org/officeDocument/2006/relationships/slideLayout" />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490" y="102393"/>
            <a:ext cx="8934774" cy="582780"/>
          </a:xfrm>
          <a:prstGeom prst="rect">
            <a:avLst/>
          </a:prstGeom>
          <a:solidFill>
            <a:srgbClr val="1A1A2E"/>
          </a:solidFill>
        </p:spPr>
        <p:txBody>
          <a:bodyPr anchor="ctr" bIns="45720" lIns="91440" rIns="91440" rtlCol="0" tIns="45720" vert="horz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>
          <a:xfrm>
            <a:off x="77489" y="781696"/>
            <a:ext cx="8934773" cy="3914289"/>
          </a:xfrm>
          <a:prstGeom prst="rect">
            <a:avLst/>
          </a:prstGeom>
        </p:spPr>
        <p:txBody>
          <a:bodyPr bIns="45720" lIns="91440" rIns="91440" rtlCol="0" tIns="45720" vert="horz">
            <a:normAutofit/>
          </a:bodyPr>
          <a:lstStyle/>
          <a:p>
            <a:pPr lvl="0"/>
            <a:r>
              <a:rPr dirty="0" lang="en-US"/>
              <a:t>Click to edit Master text styles</a:t>
            </a:r>
          </a:p>
          <a:p>
            <a:pPr lvl="1"/>
            <a:r>
              <a:rPr dirty="0" lang="en-US"/>
              <a:t>Second level</a:t>
            </a:r>
          </a:p>
          <a:p>
            <a:pPr lvl="2"/>
            <a:r>
              <a:rPr dirty="0" lang="en-US"/>
              <a:t>Third level</a:t>
            </a:r>
          </a:p>
          <a:p>
            <a:pPr lvl="3"/>
            <a:r>
              <a:rPr dirty="0" lang="en-US"/>
              <a:t>Fourth level</a:t>
            </a:r>
          </a:p>
          <a:p>
            <a:pPr lvl="4"/>
            <a:r>
              <a:rPr dirty="0"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idx="2" sz="half" type="dt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anchor="ctr" bIns="45720" lIns="91440" rIns="91440" rtlCol="0" tIns="45720" vert="horz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idx="3" sz="quarter" type="ftr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anchor="ctr" bIns="45720" lIns="91440" rIns="91440" rtlCol="0" tIns="45720" vert="horz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idx="4" sz="quarter" type="sldNum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anchor="ctr" bIns="45720" lIns="91440" rIns="91440" rtlCol="0" tIns="45720" vert="horz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200875"/>
      </p:ext>
    </p:extLst>
  </p:cSld>
  <p:clrMap accent1="accent1" accent2="accent2" accent3="accent3" accent4="accent4" accent5="accent5" accent6="accent6" bg1="lt1" bg2="lt2" folHlink="folHlink" hlink="hlink" tx1="dk1" tx2="dk2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342900" eaLnBrk="1" hangingPunct="1" latinLnBrk="0" rtl="0">
        <a:spcBef>
          <a:spcPct val="0"/>
        </a:spcBef>
        <a:buNone/>
        <a:defRPr kern="1200" sz="2800">
          <a:solidFill>
            <a:srgbClr val="F4CD54"/>
          </a:solidFill>
          <a:latin typeface="+mj-lt"/>
          <a:ea typeface="+mj-ea"/>
          <a:cs typeface="+mj-cs"/>
        </a:defRPr>
      </a:lvl1pPr>
    </p:titleStyle>
    <p:bodyStyle>
      <a:lvl1pPr algn="l" defTabSz="342900" eaLnBrk="1" hangingPunct="1" indent="-342900" latinLnBrk="0" marL="342900" rtl="0">
        <a:spcBef>
          <a:spcPts val="0"/>
        </a:spcBef>
        <a:buFont typeface="Arial"/>
        <a:buChar char="•"/>
        <a:defRPr kern="1200" sz="2000">
          <a:solidFill>
            <a:schemeClr val="tx1"/>
          </a:solidFill>
          <a:latin typeface="+mn-lt"/>
          <a:ea typeface="+mn-ea"/>
          <a:cs typeface="+mn-cs"/>
        </a:defRPr>
      </a:lvl1pPr>
      <a:lvl2pPr algn="l" defTabSz="342900" eaLnBrk="1" hangingPunct="1" indent="-342900" latinLnBrk="0" marL="685800" rtl="0">
        <a:spcBef>
          <a:spcPts val="0"/>
        </a:spcBef>
        <a:buFont typeface="Arial"/>
        <a:buChar char="–"/>
        <a:defRPr kern="1200" sz="2000">
          <a:solidFill>
            <a:schemeClr val="tx1"/>
          </a:solidFill>
          <a:latin typeface="+mn-lt"/>
          <a:ea typeface="+mn-ea"/>
          <a:cs typeface="+mn-cs"/>
        </a:defRPr>
      </a:lvl2pPr>
      <a:lvl3pPr algn="l" defTabSz="342900" eaLnBrk="1" hangingPunct="1" indent="-342900" latinLnBrk="0" marL="1028700" rtl="0">
        <a:spcBef>
          <a:spcPts val="0"/>
        </a:spcBef>
        <a:buFont typeface="Arial"/>
        <a:buChar char="•"/>
        <a:defRPr kern="1200" sz="1800">
          <a:solidFill>
            <a:schemeClr val="tx1"/>
          </a:solidFill>
          <a:latin typeface="+mn-lt"/>
          <a:ea typeface="+mn-ea"/>
          <a:cs typeface="+mn-cs"/>
        </a:defRPr>
      </a:lvl3pPr>
      <a:lvl4pPr algn="l" defTabSz="342900" eaLnBrk="1" hangingPunct="1" indent="-342900" latinLnBrk="0" marL="1371600" rtl="0">
        <a:spcBef>
          <a:spcPts val="0"/>
        </a:spcBef>
        <a:buFont typeface="Arial"/>
        <a:buChar char="–"/>
        <a:defRPr kern="1200" sz="1500">
          <a:solidFill>
            <a:schemeClr val="tx1"/>
          </a:solidFill>
          <a:latin typeface="+mn-lt"/>
          <a:ea typeface="+mn-ea"/>
          <a:cs typeface="+mn-cs"/>
        </a:defRPr>
      </a:lvl4pPr>
      <a:lvl5pPr algn="l" defTabSz="342900" eaLnBrk="1" hangingPunct="1" indent="-342900" latinLnBrk="0" marL="1714500" rtl="0">
        <a:spcBef>
          <a:spcPts val="0"/>
        </a:spcBef>
        <a:buFont typeface="Arial"/>
        <a:buChar char="»"/>
        <a:defRPr kern="1200" sz="1500">
          <a:solidFill>
            <a:schemeClr val="tx1"/>
          </a:solidFill>
          <a:latin typeface="+mn-lt"/>
          <a:ea typeface="+mn-ea"/>
          <a:cs typeface="+mn-cs"/>
        </a:defRPr>
      </a:lvl5pPr>
      <a:lvl6pPr algn="l" defTabSz="342900" eaLnBrk="1" hangingPunct="1" indent="-342900" latinLnBrk="0" marL="2057400" rtl="0">
        <a:spcBef>
          <a:spcPct val="20000"/>
        </a:spcBef>
        <a:buFont typeface="Arial"/>
        <a:buChar char="•"/>
        <a:defRPr kern="1200" sz="1500">
          <a:solidFill>
            <a:schemeClr val="tx1"/>
          </a:solidFill>
          <a:latin typeface="+mn-lt"/>
          <a:ea typeface="+mn-ea"/>
          <a:cs typeface="+mn-cs"/>
        </a:defRPr>
      </a:lvl6pPr>
      <a:lvl7pPr algn="l" defTabSz="342900" eaLnBrk="1" hangingPunct="1" indent="-342900" latinLnBrk="0" marL="2400300" rtl="0">
        <a:spcBef>
          <a:spcPct val="20000"/>
        </a:spcBef>
        <a:buFont typeface="Arial"/>
        <a:buChar char="•"/>
        <a:defRPr kern="1200" sz="1500">
          <a:solidFill>
            <a:schemeClr val="tx1"/>
          </a:solidFill>
          <a:latin typeface="+mn-lt"/>
          <a:ea typeface="+mn-ea"/>
          <a:cs typeface="+mn-cs"/>
        </a:defRPr>
      </a:lvl7pPr>
      <a:lvl8pPr algn="l" defTabSz="342900" eaLnBrk="1" hangingPunct="1" indent="-342900" latinLnBrk="0" marL="2743200" rtl="0">
        <a:spcBef>
          <a:spcPct val="20000"/>
        </a:spcBef>
        <a:buFont typeface="Arial"/>
        <a:buChar char="•"/>
        <a:defRPr kern="1200" sz="1500">
          <a:solidFill>
            <a:schemeClr val="tx1"/>
          </a:solidFill>
          <a:latin typeface="+mn-lt"/>
          <a:ea typeface="+mn-ea"/>
          <a:cs typeface="+mn-cs"/>
        </a:defRPr>
      </a:lvl8pPr>
      <a:lvl9pPr algn="l" defTabSz="342900" eaLnBrk="1" hangingPunct="1" indent="-342900" latinLnBrk="0" marL="3086100" rtl="0">
        <a:spcBef>
          <a:spcPct val="20000"/>
        </a:spcBef>
        <a:buFont typeface="Arial"/>
        <a:buChar char="•"/>
        <a:defRPr kern="1200" sz="15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algn="l" defTabSz="342900" eaLnBrk="1" hangingPunct="1" latinLnBrk="0" marL="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1pPr>
      <a:lvl2pPr algn="l" defTabSz="342900" eaLnBrk="1" hangingPunct="1" latinLnBrk="0" marL="3429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2pPr>
      <a:lvl3pPr algn="l" defTabSz="342900" eaLnBrk="1" hangingPunct="1" latinLnBrk="0" marL="6858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3pPr>
      <a:lvl4pPr algn="l" defTabSz="342900" eaLnBrk="1" hangingPunct="1" latinLnBrk="0" marL="10287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4pPr>
      <a:lvl5pPr algn="l" defTabSz="342900" eaLnBrk="1" hangingPunct="1" latinLnBrk="0" marL="13716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5pPr>
      <a:lvl6pPr algn="l" defTabSz="342900" eaLnBrk="1" hangingPunct="1" latinLnBrk="0" marL="17145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6pPr>
      <a:lvl7pPr algn="l" defTabSz="342900" eaLnBrk="1" hangingPunct="1" latinLnBrk="0" marL="20574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7pPr>
      <a:lvl8pPr algn="l" defTabSz="342900" eaLnBrk="1" hangingPunct="1" latinLnBrk="0" marL="24003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8pPr>
      <a:lvl9pPr algn="l" defTabSz="342900" eaLnBrk="1" hangingPunct="1" latinLnBrk="0" marL="27432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hyperlink" Target="https://r4ds.hadley.nz/data-transform" TargetMode="External" /></Relationships>
</file>

<file path=ppt/slides/_rels/slide4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5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7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<?xml version="1.0" encoding="UTF-8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10.xml.rels><?xml version="1.0" encoding="UTF-8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11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12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<?xml version="1.0" encoding="UTF-8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1.png" /></Relationships>
</file>

<file path=ppt/slides/_rels/slide15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16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18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9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hyperlink" Target="https://r4ds.hadley.nz/data-transform" TargetMode="Externa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65688"/>
          </a:xfrm>
        </p:spPr>
        <p:txBody>
          <a:bodyPr/>
          <a:lstStyle/>
          <a:p>
            <a:pPr lvl="0" indent="0" marL="0">
              <a:buNone/>
            </a:pPr>
            <a:r>
              <a:rPr/>
              <a:t>Lecture 10 — T-Tests II: Running &amp; Reporting the Test</a:t>
            </a:r>
          </a:p>
        </p:txBody>
      </p:sp>
      <p:sp>
        <p:nvSpPr>
          <p:cNvPr id="3" name="Subtitle 2"/>
          <p:cNvSpPr>
            <a:spLocks noGrp="1"/>
          </p:cNvSpPr>
          <p:nvPr>
            <p:ph idx="1" type="subTitle"/>
          </p:nvPr>
        </p:nvSpPr>
        <p:spPr>
          <a:xfrm>
            <a:off x="255722" y="565689"/>
            <a:ext cx="6400800" cy="1314450"/>
          </a:xfrm>
        </p:spPr>
        <p:txBody>
          <a:bodyPr/>
          <a:lstStyle/>
          <a:p>
            <a:pPr lvl="0" indent="0" marL="0">
              <a:buNone/>
            </a:pPr>
            <a:r>
              <a:rPr/>
              <a:t>Running Welch’s t-test, reading the output, and writing it up</a:t>
            </a:r>
            <a:br/>
            <a:br/>
            <a:r>
              <a:rPr/>
              <a:t>Bill Perry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idx="10" sz="half" type="dt"/>
          </p:nvPr>
        </p:nvSpPr>
        <p:spPr/>
        <p:txBody>
          <a:bodyPr/>
          <a:lstStyle/>
          <a:p>
            <a:pPr lvl="0" indent="0" marL="0">
              <a:buNone/>
            </a:pPr>
            <a:r>
              <a:rPr/>
              <a:t>2026-09-10</a:t>
            </a:r>
          </a:p>
        </p:txBody>
      </p:sp>
    </p:spTree>
  </p:cSld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Where we left off (Lecture 09 — T-Tests I)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lvl="0"/>
                <a:r>
                  <a:rPr b="1"/>
                  <a:t>H₀:</a:t>
                </a:r>
                <a:r>
                  <a:rPr/>
                  <a:t> </a:t>
                </a:r>
                <a14:m>
                  <m:oMath xmlns:m="http://schemas.openxmlformats.org/officeDocument/2006/math">
                    <m:sSub>
                      <m:e>
                        <m:r>
                          <m:t>μ</m:t>
                        </m:r>
                      </m:e>
                      <m:sub>
                        <m:r>
                          <m:t>s</m:t>
                        </m:r>
                        <m:r>
                          <m:t>h</m:t>
                        </m:r>
                        <m:r>
                          <m:t>a</m:t>
                        </m:r>
                        <m:r>
                          <m:t>d</m:t>
                        </m:r>
                        <m:r>
                          <m:t>y</m:t>
                        </m:r>
                      </m:sub>
                    </m:sSub>
                    <m:r>
                      <m:rPr>
                        <m:sty m:val="p"/>
                      </m:rPr>
                      <m:t>=</m:t>
                    </m:r>
                    <m:sSub>
                      <m:e>
                        <m:r>
                          <m:t>μ</m:t>
                        </m:r>
                      </m:e>
                      <m:sub>
                        <m:r>
                          <m:t>s</m:t>
                        </m:r>
                        <m:r>
                          <m:t>u</m:t>
                        </m:r>
                        <m:r>
                          <m:t>n</m:t>
                        </m:r>
                        <m:r>
                          <m:t>n</m:t>
                        </m:r>
                        <m:r>
                          <m:t>y</m:t>
                        </m:r>
                      </m:sub>
                    </m:sSub>
                  </m:oMath>
                </a14:m>
                <a:r>
                  <a:rPr/>
                  <a:t> · </a:t>
                </a:r>
                <a:r>
                  <a:rPr b="1"/>
                  <a:t>Hₐ:</a:t>
                </a:r>
                <a:r>
                  <a:rPr/>
                  <a:t> </a:t>
                </a:r>
                <a14:m>
                  <m:oMath xmlns:m="http://schemas.openxmlformats.org/officeDocument/2006/math">
                    <m:sSub>
                      <m:e>
                        <m:r>
                          <m:t>μ</m:t>
                        </m:r>
                      </m:e>
                      <m:sub>
                        <m:r>
                          <m:t>s</m:t>
                        </m:r>
                        <m:r>
                          <m:t>h</m:t>
                        </m:r>
                        <m:r>
                          <m:t>a</m:t>
                        </m:r>
                        <m:r>
                          <m:t>d</m:t>
                        </m:r>
                        <m:r>
                          <m:t>y</m:t>
                        </m:r>
                      </m:sub>
                    </m:sSub>
                    <m:r>
                      <m:rPr>
                        <m:sty m:val="p"/>
                      </m:rPr>
                      <m:t>≠</m:t>
                    </m:r>
                    <m:sSub>
                      <m:e>
                        <m:r>
                          <m:t>μ</m:t>
                        </m:r>
                      </m:e>
                      <m:sub>
                        <m:r>
                          <m:t>s</m:t>
                        </m:r>
                        <m:r>
                          <m:t>u</m:t>
                        </m:r>
                        <m:r>
                          <m:t>n</m:t>
                        </m:r>
                        <m:r>
                          <m:t>n</m:t>
                        </m:r>
                        <m:r>
                          <m:t>y</m:t>
                        </m:r>
                      </m:sub>
                    </m:sSub>
                  </m:oMath>
                </a14:m>
                <a:r>
                  <a:rPr/>
                  <a:t> (two-tailed, α = 0.05)</a:t>
                </a:r>
              </a:p>
              <a:p>
                <a:pPr lvl="0"/>
                <a:r>
                  <a:rPr b="1"/>
                  <a:t>Normality checked</a:t>
                </a:r>
                <a:r>
                  <a:rPr/>
                  <a:t> — histogram + Shapiro-Wilk, roughly bell-shaped for ~25 per group</a:t>
                </a:r>
              </a:p>
              <a:p>
                <a:pPr lvl="0"/>
                <a:r>
                  <a:rPr b="1"/>
                  <a:t>Variance checked</a:t>
                </a:r>
                <a:r>
                  <a:rPr/>
                  <a:t> — Levene’s test run (we use Welch’s either way)</a:t>
                </a:r>
              </a:p>
              <a:p>
                <a:pPr lvl="0"/>
                <a:r>
                  <a:rPr b="1"/>
                  <a:t>Decision:</a:t>
                </a:r>
                <a:r>
                  <a:rPr/>
                  <a:t> proceed with Welch’s two-sample t-test</a:t>
                </a:r>
              </a:p>
              <a:p>
                <a:pPr lvl="0" indent="0" marL="1270000">
                  <a:buNone/>
                </a:pPr>
                <a:r>
                  <a:rPr sz="2000" b="1"/>
                  <a:t>Note</a:t>
                </a:r>
              </a:p>
              <a:p>
                <a:pPr lvl="0" indent="0" marL="1270000">
                  <a:buNone/>
                </a:pPr>
                <a:r>
                  <a:rPr sz="2000" b="1"/>
                  <a:t>✅ Key idea from Lecture 09</a:t>
                </a:r>
              </a:p>
              <a:p>
                <a:pPr lvl="0" indent="0" marL="1270000">
                  <a:buNone/>
                </a:pPr>
                <a:r>
                  <a:rPr sz="2000"/>
                  <a:t>Every box is checked. Today we actually run the test, decode what R hands back, and turn it into a sentence a reader can trust.</a:t>
                </a:r>
              </a:p>
            </p:txBody>
          </p:sp>
        </mc:Choice>
      </mc:AlternateContent>
    </p:spTree>
  </p:cSld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/>
          <a:p>
            <a:pPr lvl="0" indent="0" marL="0">
              <a:buNone/>
            </a:pPr>
            <a:r>
              <a:rPr/>
              <a:t>Goals for Today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pPr lvl="0"/>
            <a:r>
              <a:rPr b="1"/>
              <a:t>Run</a:t>
            </a:r>
            <a:r>
              <a:rPr/>
              <a:t> Welch’s two-sample t-test in R</a:t>
            </a:r>
          </a:p>
          <a:p>
            <a:pPr lvl="0"/>
            <a:r>
              <a:rPr b="1"/>
              <a:t>Read</a:t>
            </a:r>
            <a:r>
              <a:rPr/>
              <a:t> every line of the </a:t>
            </a:r>
            <a:r>
              <a:rPr>
                <a:latin typeface="Courier"/>
              </a:rPr>
              <a:t>t.test()</a:t>
            </a:r>
            <a:r>
              <a:rPr/>
              <a:t> output</a:t>
            </a:r>
          </a:p>
          <a:p>
            <a:pPr lvl="0"/>
            <a:r>
              <a:rPr b="1"/>
              <a:t>Decide</a:t>
            </a:r>
            <a:r>
              <a:rPr/>
              <a:t>: reject or fail to reject H₀</a:t>
            </a:r>
          </a:p>
          <a:p>
            <a:pPr lvl="0"/>
            <a:r>
              <a:rPr b="1"/>
              <a:t>Visualize</a:t>
            </a:r>
            <a:r>
              <a:rPr/>
              <a:t> the result with the test statistics embedded</a:t>
            </a:r>
          </a:p>
          <a:p>
            <a:pPr lvl="0"/>
            <a:r>
              <a:rPr b="1"/>
              <a:t>Report</a:t>
            </a:r>
            <a:r>
              <a:rPr/>
              <a:t> results in proper scientific writing format</a:t>
            </a:r>
          </a:p>
          <a:p>
            <a:pPr lvl="0" indent="0" marL="1270000">
              <a:buNone/>
            </a:pPr>
            <a:r>
              <a:rPr sz="2000" b="1"/>
              <a:t>Tip</a:t>
            </a:r>
          </a:p>
          <a:p>
            <a:pPr lvl="0" indent="0" marL="1270000">
              <a:buNone/>
            </a:pPr>
            <a:r>
              <a:rPr sz="2000" b="1"/>
              <a:t>🖐 Try it yourself</a:t>
            </a:r>
          </a:p>
          <a:p>
            <a:pPr lvl="0" indent="0" marL="1270000">
              <a:buNone/>
            </a:pPr>
            <a:r>
              <a:rPr sz="2000"/>
              <a:t>By the end you will have a complete, reportable t-test result and a publication-style figure to go with it — whatever the test says.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References:</a:t>
            </a:r>
          </a:p>
          <a:p>
            <a:pPr lvl="0"/>
            <a:r>
              <a:rPr/>
              <a:t>📖 Whitlock &amp; Schluter, Ch. 4 — </a:t>
            </a:r>
            <a:r>
              <a:rPr i="1"/>
              <a:t>Estimating with Uncertainty</a:t>
            </a:r>
          </a:p>
          <a:p>
            <a:pPr lvl="0"/>
            <a:r>
              <a:rPr/>
              <a:t>📖 </a:t>
            </a:r>
            <a:r>
              <a:rPr>
                <a:hlinkClick r:id="rId2"/>
              </a:rPr>
              <a:t>R4DS §3</a:t>
            </a:r>
          </a:p>
          <a:p>
            <a:pPr lvl="0" indent="0" marL="0">
              <a:buNone/>
            </a:pPr>
            <a:r>
              <a:rPr/>
              <a:t>Both are in the course </a:t>
            </a:r>
            <a:r>
              <a:rPr>
                <a:latin typeface="Courier"/>
              </a:rPr>
              <a:t>readings/</a:t>
            </a:r>
            <a:r>
              <a:rPr/>
              <a:t> folder.</a:t>
            </a:r>
          </a:p>
          <a:p>
            <a:pPr lvl="0" indent="0" marL="0">
              <a:buNone/>
            </a:pPr>
            <a:r>
              <a:rPr b="1"/>
              <a:t>Today’s naming:</a:t>
            </a:r>
          </a:p>
          <a:p>
            <a:pPr lvl="0"/>
            <a:r>
              <a:rPr/>
              <a:t>test objects → </a:t>
            </a:r>
            <a:r>
              <a:rPr>
                <a:latin typeface="Courier"/>
              </a:rPr>
              <a:t>_model</a:t>
            </a:r>
          </a:p>
          <a:p>
            <a:pPr lvl="0"/>
            <a:r>
              <a:rPr/>
              <a:t>plots → </a:t>
            </a:r>
            <a:r>
              <a:rPr>
                <a:latin typeface="Courier"/>
              </a:rPr>
              <a:t>_plot</a:t>
            </a:r>
          </a:p>
        </p:txBody>
      </p:sp>
    </p:spTree>
  </p:cSld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/>
          <a:p>
            <a:pPr lvl="0" indent="0" marL="0">
              <a:buNone/>
            </a:pPr>
            <a:r>
              <a:rPr/>
              <a:t>How to Use These Slides — Predict · Type · Run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pPr lvl="0" indent="0" marL="0">
              <a:buNone/>
            </a:pPr>
            <a:r>
              <a:rPr/>
              <a:t>This lecture runs in </a:t>
            </a:r>
            <a:r>
              <a:rPr b="1"/>
              <a:t>two short chunks</a:t>
            </a:r>
            <a:r>
              <a:rPr/>
              <a:t>. After each chunk you switch to the </a:t>
            </a:r>
            <a:r>
              <a:rPr b="1"/>
              <a:t>activity</a:t>
            </a:r>
            <a:r>
              <a:rPr/>
              <a:t> and type the code yourself into your R script.</a:t>
            </a:r>
          </a:p>
          <a:p>
            <a:pPr lvl="0" indent="0" marL="0">
              <a:buNone/>
            </a:pPr>
            <a:r>
              <a:rPr b="1"/>
              <a:t>For every code block, do three things:</a:t>
            </a:r>
          </a:p>
          <a:p>
            <a:pPr lvl="0" indent="-342900" marL="342900">
              <a:buAutoNum type="arabicPeriod"/>
            </a:pPr>
            <a:r>
              <a:rPr b="1"/>
              <a:t>Predict</a:t>
            </a:r>
            <a:r>
              <a:rPr/>
              <a:t> — before it runs, say what you think the output will be</a:t>
            </a:r>
          </a:p>
          <a:p>
            <a:pPr lvl="0" indent="-342900" marL="342900">
              <a:buAutoNum type="arabicPeriod"/>
            </a:pPr>
            <a:r>
              <a:rPr b="1"/>
              <a:t>Type</a:t>
            </a:r>
            <a:r>
              <a:rPr/>
              <a:t> it out by hand — do not copy-paste</a:t>
            </a:r>
          </a:p>
          <a:p>
            <a:pPr lvl="0" indent="-342900" marL="342900">
              <a:buAutoNum type="arabicPeriod"/>
            </a:pPr>
            <a:r>
              <a:rPr b="1"/>
              <a:t>Run</a:t>
            </a:r>
            <a:r>
              <a:rPr/>
              <a:t> it and compare to your prediction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 indent="0" marL="1270000">
              <a:buNone/>
            </a:pPr>
            <a:r>
              <a:rPr sz="2000" b="1"/>
              <a:t>Note</a:t>
            </a:r>
          </a:p>
          <a:p>
            <a:pPr lvl="0" indent="0" marL="1270000">
              <a:buNone/>
            </a:pPr>
            <a:r>
              <a:rPr sz="2000" b="1"/>
              <a:t>✅ Why bother?</a:t>
            </a:r>
          </a:p>
          <a:p>
            <a:pPr lvl="0" indent="0" marL="1270000">
              <a:buNone/>
            </a:pPr>
            <a:r>
              <a:rPr sz="2000"/>
              <a:t>Guessing “above or below 0.05” before you see </a:t>
            </a:r>
            <a:r>
              <a:rPr sz="2000">
                <a:latin typeface="Courier"/>
              </a:rPr>
              <a:t>t.test()</a:t>
            </a:r>
            <a:r>
              <a:rPr sz="2000"/>
              <a:t> output forces you to reason about the test instead of just reading a number off the screen — that habit is what makes a p-value meaningful instead of magic.</a:t>
            </a:r>
          </a:p>
        </p:txBody>
      </p:sp>
    </p:spTree>
  </p:cSld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Load Libraries and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Load all packages at the top ----------------------------</a:t>
            </a:r>
            <a:br/>
            <a:r>
              <a:rPr>
                <a:solidFill>
                  <a:srgbClr val="4758AB"/>
                </a:solidFill>
                <a:latin typeface="Courier"/>
              </a:rPr>
              <a:t>library</a:t>
            </a:r>
            <a:r>
              <a:rPr>
                <a:solidFill>
                  <a:srgbClr val="003B4F"/>
                </a:solidFill>
                <a:latin typeface="Courier"/>
              </a:rPr>
              <a:t>(readxl) </a:t>
            </a:r>
            <a:r>
              <a:rPr>
                <a:solidFill>
                  <a:srgbClr val="5E5E5E"/>
                </a:solidFill>
                <a:latin typeface="Courier"/>
              </a:rPr>
              <a:t># reading Excel files</a:t>
            </a:r>
            <a:br/>
            <a:r>
              <a:rPr>
                <a:solidFill>
                  <a:srgbClr val="4758AB"/>
                </a:solidFill>
                <a:latin typeface="Courier"/>
              </a:rPr>
              <a:t>library</a:t>
            </a:r>
            <a:r>
              <a:rPr>
                <a:solidFill>
                  <a:srgbClr val="003B4F"/>
                </a:solidFill>
                <a:latin typeface="Courier"/>
              </a:rPr>
              <a:t>(tidyverse) </a:t>
            </a:r>
            <a:r>
              <a:rPr>
                <a:solidFill>
                  <a:srgbClr val="5E5E5E"/>
                </a:solidFill>
                <a:latin typeface="Courier"/>
              </a:rPr>
              <a:t># data manipulation + ggplot2</a:t>
            </a:r>
            <a:br/>
            <a:r>
              <a:rPr>
                <a:solidFill>
                  <a:srgbClr val="4758AB"/>
                </a:solidFill>
                <a:latin typeface="Courier"/>
              </a:rPr>
              <a:t>library</a:t>
            </a:r>
            <a:r>
              <a:rPr>
                <a:solidFill>
                  <a:srgbClr val="003B4F"/>
                </a:solidFill>
                <a:latin typeface="Courier"/>
              </a:rPr>
              <a:t>(janitor) </a:t>
            </a:r>
            <a:r>
              <a:rPr>
                <a:solidFill>
                  <a:srgbClr val="5E5E5E"/>
                </a:solidFill>
                <a:latin typeface="Courier"/>
              </a:rPr>
              <a:t># clean_names()</a:t>
            </a:r>
            <a:br/>
            <a:r>
              <a:rPr>
                <a:solidFill>
                  <a:srgbClr val="4758AB"/>
                </a:solidFill>
                <a:latin typeface="Courier"/>
              </a:rPr>
              <a:t>library</a:t>
            </a:r>
            <a:r>
              <a:rPr>
                <a:solidFill>
                  <a:srgbClr val="003B4F"/>
                </a:solidFill>
                <a:latin typeface="Courier"/>
              </a:rPr>
              <a:t>(car) </a:t>
            </a:r>
            <a:r>
              <a:rPr>
                <a:solidFill>
                  <a:srgbClr val="5E5E5E"/>
                </a:solidFill>
                <a:latin typeface="Courier"/>
              </a:rPr>
              <a:t># Levene's test for variance equality</a:t>
            </a:r>
          </a:p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Load the leaf data from the data folder -----------------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leaf_df &lt;- </a:t>
            </a:r>
            <a:r>
              <a:rPr>
                <a:solidFill>
                  <a:srgbClr val="4758AB"/>
                </a:solidFill>
                <a:latin typeface="Courier"/>
              </a:rPr>
              <a:t>read_excel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"data/2026_09_03_data_sci_leaf_area.xlsx"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5E5E5E"/>
                </a:solidFill>
                <a:latin typeface="Courier"/>
              </a:rPr>
              <a:t>%&gt;%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clean_names</a:t>
            </a:r>
            <a:r>
              <a:rPr>
                <a:solidFill>
                  <a:srgbClr val="003B4F"/>
                </a:solidFill>
                <a:latin typeface="Courier"/>
              </a:rPr>
              <a:t>()</a:t>
            </a:r>
          </a:p>
        </p:txBody>
      </p:sp>
    </p:spTree>
  </p:cSld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/>
          <a:p>
            <a:pPr lvl="0" indent="0" marL="0">
              <a:buNone/>
            </a:pPr>
            <a:r>
              <a:rPr/>
              <a:t>Quick Recap of Our Assumption Checks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Rerun the assumption checks quickly for reference -----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recap_df &lt;- leaf_df </a:t>
            </a:r>
            <a:r>
              <a:rPr>
                <a:solidFill>
                  <a:srgbClr val="5E5E5E"/>
                </a:solidFill>
                <a:latin typeface="Courier"/>
              </a:rPr>
              <a:t>%&gt;%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group_by</a:t>
            </a:r>
            <a:r>
              <a:rPr>
                <a:solidFill>
                  <a:srgbClr val="003B4F"/>
                </a:solidFill>
                <a:latin typeface="Courier"/>
              </a:rPr>
              <a:t>(shade) </a:t>
            </a:r>
            <a:r>
              <a:rPr>
                <a:solidFill>
                  <a:srgbClr val="5E5E5E"/>
                </a:solidFill>
                <a:latin typeface="Courier"/>
              </a:rPr>
              <a:t>%&gt;%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summarize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n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4758AB"/>
                </a:solidFill>
                <a:latin typeface="Courier"/>
              </a:rPr>
              <a:t>sum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5E5E5E"/>
                </a:solidFill>
                <a:latin typeface="Courier"/>
              </a:rPr>
              <a:t>!</a:t>
            </a:r>
            <a:r>
              <a:rPr>
                <a:solidFill>
                  <a:srgbClr val="4758AB"/>
                </a:solidFill>
                <a:latin typeface="Courier"/>
              </a:rPr>
              <a:t>is.na</a:t>
            </a:r>
            <a:r>
              <a:rPr>
                <a:solidFill>
                  <a:srgbClr val="003B4F"/>
                </a:solidFill>
                <a:latin typeface="Courier"/>
              </a:rPr>
              <a:t>(mass_g)),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mean_mass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4758AB"/>
                </a:solidFill>
                <a:latin typeface="Courier"/>
              </a:rPr>
              <a:t>mean</a:t>
            </a:r>
            <a:r>
              <a:rPr>
                <a:solidFill>
                  <a:srgbClr val="003B4F"/>
                </a:solidFill>
                <a:latin typeface="Courier"/>
              </a:rPr>
              <a:t>(mass_g, </a:t>
            </a:r>
            <a:r>
              <a:rPr>
                <a:solidFill>
                  <a:srgbClr val="657422"/>
                </a:solidFill>
                <a:latin typeface="Courier"/>
              </a:rPr>
              <a:t>na.rm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8F5902"/>
                </a:solidFill>
                <a:latin typeface="Courier"/>
              </a:rPr>
              <a:t>TRUE</a:t>
            </a:r>
            <a:r>
              <a:rPr>
                <a:solidFill>
                  <a:srgbClr val="003B4F"/>
                </a:solidFill>
                <a:latin typeface="Courier"/>
              </a:rPr>
              <a:t>),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),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sd_mass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4758AB"/>
                </a:solidFill>
                <a:latin typeface="Courier"/>
              </a:rPr>
              <a:t>sd</a:t>
            </a:r>
            <a:r>
              <a:rPr>
                <a:solidFill>
                  <a:srgbClr val="003B4F"/>
                </a:solidFill>
                <a:latin typeface="Courier"/>
              </a:rPr>
              <a:t>(mass_g, </a:t>
            </a:r>
            <a:r>
              <a:rPr>
                <a:solidFill>
                  <a:srgbClr val="657422"/>
                </a:solidFill>
                <a:latin typeface="Courier"/>
              </a:rPr>
              <a:t>na.rm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8F5902"/>
                </a:solidFill>
                <a:latin typeface="Courier"/>
              </a:rPr>
              <a:t>TRUE</a:t>
            </a:r>
            <a:r>
              <a:rPr>
                <a:solidFill>
                  <a:srgbClr val="003B4F"/>
                </a:solidFill>
                <a:latin typeface="Courier"/>
              </a:rPr>
              <a:t>),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),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se_mass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(sd_mass </a:t>
            </a:r>
            <a:r>
              <a:rPr>
                <a:solidFill>
                  <a:srgbClr val="5E5E5E"/>
                </a:solidFill>
                <a:latin typeface="Courier"/>
              </a:rPr>
              <a:t>/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4758AB"/>
                </a:solidFill>
                <a:latin typeface="Courier"/>
              </a:rPr>
              <a:t>sqrt</a:t>
            </a:r>
            <a:r>
              <a:rPr>
                <a:solidFill>
                  <a:srgbClr val="003B4F"/>
                </a:solidFill>
                <a:latin typeface="Courier"/>
              </a:rPr>
              <a:t>(n),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)</a:t>
            </a:r>
            <a:br/>
            <a:r>
              <a:rPr>
                <a:solidFill>
                  <a:srgbClr val="003B4F"/>
                </a:solidFill>
                <a:latin typeface="Courier"/>
              </a:rPr>
              <a:t>recap_df</a:t>
            </a:r>
          </a:p>
          <a:p>
            <a:pPr lvl="0" indent="0">
              <a:buNone/>
            </a:pPr>
            <a:r>
              <a:rPr>
                <a:latin typeface="Courier"/>
              </a:rPr>
              <a:t># A tibble: 2 × 5
  shade     n mean_mass sd_mass se_mass
  &lt;chr&gt; &lt;int&gt;     &lt;dbl&gt;   &lt;dbl&gt;   &lt;dbl&gt;
1 shady    28     0.523   0.148   0.028
2 sunny    25     0.505   0.21    0.042</a:t>
            </a:r>
          </a:p>
          <a:p>
            <a:pPr lvl="0" indent="0">
              <a:buNone/>
            </a:pPr>
            <a:r>
              <a:rPr>
                <a:solidFill>
                  <a:srgbClr val="4758AB"/>
                </a:solidFill>
                <a:latin typeface="Courier"/>
              </a:rPr>
              <a:t>leveneTest</a:t>
            </a:r>
            <a:r>
              <a:rPr>
                <a:solidFill>
                  <a:srgbClr val="003B4F"/>
                </a:solidFill>
                <a:latin typeface="Courier"/>
              </a:rPr>
              <a:t>(mass_g </a:t>
            </a:r>
            <a:r>
              <a:rPr>
                <a:solidFill>
                  <a:srgbClr val="5E5E5E"/>
                </a:solidFill>
                <a:latin typeface="Courier"/>
              </a:rPr>
              <a:t>~</a:t>
            </a:r>
            <a:r>
              <a:rPr>
                <a:solidFill>
                  <a:srgbClr val="003B4F"/>
                </a:solidFill>
                <a:latin typeface="Courier"/>
              </a:rPr>
              <a:t> shade, </a:t>
            </a:r>
            <a:r>
              <a:rPr>
                <a:solidFill>
                  <a:srgbClr val="657422"/>
                </a:solidFill>
                <a:latin typeface="Courier"/>
              </a:rPr>
              <a:t>data =</a:t>
            </a:r>
            <a:r>
              <a:rPr>
                <a:solidFill>
                  <a:srgbClr val="003B4F"/>
                </a:solidFill>
                <a:latin typeface="Courier"/>
              </a:rPr>
              <a:t> leaf_df)</a:t>
            </a:r>
          </a:p>
          <a:p>
            <a:pPr lvl="0" indent="0">
              <a:buNone/>
            </a:pPr>
            <a:r>
              <a:rPr>
                <a:latin typeface="Courier"/>
              </a:rPr>
              <a:t>Levene's Test for Homogeneity of Variance (center = median)
      Df F value  Pr(&gt;F)  
group  1  2.9667 0.09105 .
      51                  
---
Signif. codes:  0 '***' 0.001 '**' 0.01 '*' 0.05 '.' 0.1 ' ' 1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/>
            <a:r>
              <a:rPr/>
              <a:t>Both groups: roughly normal (Lecture 09)</a:t>
            </a:r>
          </a:p>
          <a:p>
            <a:pPr lvl="0"/>
            <a:r>
              <a:rPr/>
              <a:t>Levene’s: recorded, but </a:t>
            </a:r>
            <a:r>
              <a:rPr b="1"/>
              <a:t>does not change our test choice</a:t>
            </a:r>
          </a:p>
          <a:p>
            <a:pPr lvl="0"/>
            <a:r>
              <a:rPr/>
              <a:t>We proceed with </a:t>
            </a:r>
            <a:r>
              <a:rPr b="1"/>
              <a:t>Welch’s</a:t>
            </a:r>
            <a:r>
              <a:rPr/>
              <a:t> (</a:t>
            </a:r>
            <a:r>
              <a:rPr>
                <a:latin typeface="Courier"/>
              </a:rPr>
              <a:t>var.equal = FALSE</a:t>
            </a:r>
            <a:r>
              <a:rPr/>
              <a:t>)</a:t>
            </a:r>
          </a:p>
          <a:p>
            <a:pPr lvl="0" indent="0" marL="1270000">
              <a:buNone/>
            </a:pPr>
            <a:r>
              <a:rPr sz="2000" b="1"/>
              <a:t>Tip</a:t>
            </a:r>
          </a:p>
          <a:p>
            <a:pPr lvl="0" indent="0" marL="1270000">
              <a:buNone/>
            </a:pPr>
            <a:r>
              <a:rPr sz="2000"/>
              <a:t>If your Activity 09 numbers don’t match exactly, that’s fine — small rounding differences don’t change the conclusion.</a:t>
            </a:r>
          </a:p>
        </p:txBody>
      </p:sp>
    </p:spTree>
  </p:cSld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🧩 Chunk 1 of 2 · Run &amp; Interpret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We will cover:</a:t>
            </a:r>
            <a:r>
              <a:rPr/>
              <a:t> running Welch’s </a:t>
            </a:r>
            <a:r>
              <a:rPr>
                <a:latin typeface="Courier"/>
              </a:rPr>
              <a:t>t.test()</a:t>
            </a:r>
            <a:r>
              <a:rPr/>
              <a:t>, reading every line of the output, and making a formal reject / fail-to-reject decision.</a:t>
            </a:r>
          </a:p>
          <a:p>
            <a:pPr lvl="0" indent="0" marL="0">
              <a:buNone/>
            </a:pPr>
            <a:r>
              <a:rPr b="1"/>
              <a:t>🛑 After this chunk: Activity Parts 1–3</a:t>
            </a:r>
            <a:r>
              <a:rPr/>
              <a:t> (run, decode, decide).</a:t>
            </a:r>
          </a:p>
        </p:txBody>
      </p:sp>
    </p:spTree>
  </p:cSld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Step 4 — Run the Welch’s t-Test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 marL="1270000">
              <a:buNone/>
            </a:pPr>
            <a:r>
              <a:rPr sz="2000" b="1"/>
              <a:t>Note</a:t>
            </a:r>
          </a:p>
          <a:p>
            <a:pPr lvl="0" indent="0" marL="1270000">
              <a:buNone/>
            </a:pPr>
            <a:r>
              <a:rPr sz="2000" b="1"/>
              <a:t>🔮 Predict first:</a:t>
            </a:r>
            <a:r>
              <a:rPr sz="2000"/>
              <a:t> Write down a guess for the </a:t>
            </a:r>
            <a:r>
              <a:rPr sz="2000" i="1"/>
              <a:t>p</a:t>
            </a:r>
            <a:r>
              <a:rPr sz="2000"/>
              <a:t>-value before you run </a:t>
            </a:r>
            <a:r>
              <a:rPr sz="2000">
                <a:latin typeface="Courier"/>
              </a:rPr>
              <a:t>t.test()</a:t>
            </a:r>
            <a:r>
              <a:rPr sz="2000"/>
              <a:t> — above or below 0.05? Then see how close you were.</a:t>
            </a:r>
          </a:p>
        </p:txBody>
      </p:sp>
    </p:spTree>
  </p:cSld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Welch's two-sample t-test — unequal variance ---------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leaf_ttest_model &lt;- </a:t>
            </a:r>
            <a:r>
              <a:rPr>
                <a:solidFill>
                  <a:srgbClr val="4758AB"/>
                </a:solidFill>
                <a:latin typeface="Courier"/>
              </a:rPr>
              <a:t>t.test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mass_g </a:t>
            </a:r>
            <a:r>
              <a:rPr>
                <a:solidFill>
                  <a:srgbClr val="5E5E5E"/>
                </a:solidFill>
                <a:latin typeface="Courier"/>
              </a:rPr>
              <a:t>~</a:t>
            </a:r>
            <a:r>
              <a:rPr>
                <a:solidFill>
                  <a:srgbClr val="003B4F"/>
                </a:solidFill>
                <a:latin typeface="Courier"/>
              </a:rPr>
              <a:t> shade, </a:t>
            </a:r>
            <a:r>
              <a:rPr>
                <a:solidFill>
                  <a:srgbClr val="5E5E5E"/>
                </a:solidFill>
                <a:latin typeface="Courier"/>
              </a:rPr>
              <a:t># formula: response ~ grouping variable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657422"/>
                </a:solidFill>
                <a:latin typeface="Courier"/>
              </a:rPr>
              <a:t>data =</a:t>
            </a:r>
            <a:r>
              <a:rPr>
                <a:solidFill>
                  <a:srgbClr val="003B4F"/>
                </a:solidFill>
                <a:latin typeface="Courier"/>
              </a:rPr>
              <a:t> leaf_df,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657422"/>
                </a:solidFill>
                <a:latin typeface="Courier"/>
              </a:rPr>
              <a:t>var.equal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8F5902"/>
                </a:solidFill>
                <a:latin typeface="Courier"/>
              </a:rPr>
              <a:t>FALSE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5E5E5E"/>
                </a:solidFill>
                <a:latin typeface="Courier"/>
              </a:rPr>
              <a:t># Welch's — no pooled variance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657422"/>
                </a:solidFill>
                <a:latin typeface="Courier"/>
              </a:rPr>
              <a:t>alternative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"two.sided"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5E5E5E"/>
                </a:solidFill>
                <a:latin typeface="Courier"/>
              </a:rPr>
              <a:t># two-tailed test</a:t>
            </a:r>
            <a:br/>
            <a:r>
              <a:rPr>
                <a:solidFill>
                  <a:srgbClr val="003B4F"/>
                </a:solidFill>
                <a:latin typeface="Courier"/>
              </a:rPr>
              <a:t>)</a:t>
            </a:r>
            <a:br/>
            <a:br/>
            <a:r>
              <a:rPr>
                <a:solidFill>
                  <a:srgbClr val="003B4F"/>
                </a:solidFill>
                <a:latin typeface="Courier"/>
              </a:rPr>
              <a:t>leaf_ttest_model</a:t>
            </a:r>
          </a:p>
          <a:p>
            <a:pPr lvl="0" indent="0">
              <a:buNone/>
            </a:pPr>
            <a:r>
              <a:rPr>
                <a:latin typeface="Courier"/>
              </a:rPr>
              <a:t>
    Welch Two Sample t-test
data:  mass_g by shade
t = 0.35579, df = 42.527, p-value = 0.7238
alternative hypothesis: true difference in means between group shady and group sunny is not equal to 0
95 percent confidence interval:
 -0.08392774  0.11987117
sample estimates:
mean in group shady mean in group sunny 
          0.5230357           0.5050640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idx="3" sz="quarter" type="body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Key arguments: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749800" y="1295400"/>
          <a:ext cx="4038600" cy="3276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6700"/>
                <a:gridCol w="2501900"/>
              </a:tblGrid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argument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what it does</a:t>
                      </a: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>
                          <a:latin typeface="Courier"/>
                        </a:rPr>
                        <a:t>mass_g ~ shade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compare </a:t>
                      </a:r>
                      <a:r>
                        <a:rPr>
                          <a:latin typeface="Courier"/>
                        </a:rPr>
                        <a:t>mass_g</a:t>
                      </a:r>
                      <a:r>
                        <a:rPr/>
                        <a:t> between levels of </a:t>
                      </a:r>
                      <a:r>
                        <a:rPr>
                          <a:latin typeface="Courier"/>
                        </a:rPr>
                        <a:t>shade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>
                          <a:latin typeface="Courier"/>
                        </a:rPr>
                        <a:t>var.equal = FALSE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use Welch’s correction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>
                          <a:latin typeface="Courier"/>
                        </a:rPr>
                        <a:t>alternative = "two.sided"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two-tailed test</a:t>
                      </a:r>
                    </a:p>
                  </a:txBody>
                </a:tc>
              </a:tr>
            </a:tbl>
          </a:graphicData>
        </a:graphic>
      </p:graphicFrame>
      <p:sp>
        <p:nvSpPr>
          <p:cNvPr id="6" name="Content Placeholder 5"/>
          <p:cNvSpPr>
            <a:spLocks noGrp="1"/>
          </p:cNvSpPr>
          <p:nvPr>
            <p:ph idx="4" sz="quarter"/>
          </p:nvPr>
        </p:nvSpPr>
        <p:spPr/>
        <p:txBody>
          <a:bodyPr/>
          <a:lstStyle/>
          <a:p>
            <a:pPr lvl="0" indent="0" marL="0">
              <a:buNone/>
            </a:pPr>
            <a:r>
              <a:rPr/>
              <a:t>The result is a model object. We decode each line of the output on the next slide.</a:t>
            </a:r>
          </a:p>
        </p:txBody>
      </p:sp>
    </p:spTree>
  </p:cSld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485" y="78119"/>
            <a:ext cx="8229600" cy="607682"/>
          </a:xfrm>
        </p:spPr>
        <p:txBody>
          <a:bodyPr/>
          <a:lstStyle/>
          <a:p>
            <a:pPr lvl="0" indent="0" marL="0">
              <a:buNone/>
            </a:pPr>
            <a:r>
              <a:rPr/>
              <a:t>Reading the </a:t>
            </a:r>
            <a:r>
              <a:rPr>
                <a:latin typeface="Courier"/>
              </a:rPr>
              <a:t>t.test()</a:t>
            </a:r>
            <a:r>
              <a:rPr/>
              <a:t> Output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Extract individual values from the model object ------</a:t>
            </a:r>
            <a:br/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"t-statistic  :"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(leaf_ttest_model</a:t>
            </a:r>
            <a:r>
              <a:rPr>
                <a:solidFill>
                  <a:srgbClr val="5E5E5E"/>
                </a:solidFill>
                <a:latin typeface="Courier"/>
              </a:rPr>
              <a:t>$</a:t>
            </a:r>
            <a:r>
              <a:rPr>
                <a:solidFill>
                  <a:srgbClr val="003B4F"/>
                </a:solidFill>
                <a:latin typeface="Courier"/>
              </a:rPr>
              <a:t>statistic,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), 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5E5E5E"/>
                </a:solidFill>
                <a:latin typeface="Courier"/>
              </a:rPr>
              <a:t>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  <a:p>
            <a:pPr lvl="0" indent="0">
              <a:buNone/>
            </a:pPr>
            <a:r>
              <a:rPr>
                <a:latin typeface="Courier"/>
              </a:rPr>
              <a:t>t-statistic  : 0.356 </a:t>
            </a:r>
          </a:p>
          <a:p>
            <a:pPr lvl="0" indent="0">
              <a:buNone/>
            </a:pPr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"df (Welch)   :"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(leaf_ttest_model</a:t>
            </a:r>
            <a:r>
              <a:rPr>
                <a:solidFill>
                  <a:srgbClr val="5E5E5E"/>
                </a:solidFill>
                <a:latin typeface="Courier"/>
              </a:rPr>
              <a:t>$</a:t>
            </a:r>
            <a:r>
              <a:rPr>
                <a:solidFill>
                  <a:srgbClr val="003B4F"/>
                </a:solidFill>
                <a:latin typeface="Courier"/>
              </a:rPr>
              <a:t>parameter, </a:t>
            </a:r>
            <a:r>
              <a:rPr>
                <a:solidFill>
                  <a:srgbClr val="AD0000"/>
                </a:solidFill>
                <a:latin typeface="Courier"/>
              </a:rPr>
              <a:t>2</a:t>
            </a:r>
            <a:r>
              <a:rPr>
                <a:solidFill>
                  <a:srgbClr val="003B4F"/>
                </a:solidFill>
                <a:latin typeface="Courier"/>
              </a:rPr>
              <a:t>), 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5E5E5E"/>
                </a:solidFill>
                <a:latin typeface="Courier"/>
              </a:rPr>
              <a:t>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  <a:p>
            <a:pPr lvl="0" indent="0">
              <a:buNone/>
            </a:pPr>
            <a:r>
              <a:rPr>
                <a:latin typeface="Courier"/>
              </a:rPr>
              <a:t>df (Welch)   : 42.53 </a:t>
            </a:r>
          </a:p>
          <a:p>
            <a:pPr lvl="0" indent="0">
              <a:buNone/>
            </a:pPr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"p-value      :"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4758AB"/>
                </a:solidFill>
                <a:latin typeface="Courier"/>
              </a:rPr>
              <a:t>signif</a:t>
            </a:r>
            <a:r>
              <a:rPr>
                <a:solidFill>
                  <a:srgbClr val="003B4F"/>
                </a:solidFill>
                <a:latin typeface="Courier"/>
              </a:rPr>
              <a:t>(leaf_ttest_model</a:t>
            </a:r>
            <a:r>
              <a:rPr>
                <a:solidFill>
                  <a:srgbClr val="5E5E5E"/>
                </a:solidFill>
                <a:latin typeface="Courier"/>
              </a:rPr>
              <a:t>$</a:t>
            </a:r>
            <a:r>
              <a:rPr>
                <a:solidFill>
                  <a:srgbClr val="003B4F"/>
                </a:solidFill>
                <a:latin typeface="Courier"/>
              </a:rPr>
              <a:t>p.value,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), 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5E5E5E"/>
                </a:solidFill>
                <a:latin typeface="Courier"/>
              </a:rPr>
              <a:t>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  <a:p>
            <a:pPr lvl="0" indent="0">
              <a:buNone/>
            </a:pPr>
            <a:r>
              <a:rPr>
                <a:latin typeface="Courier"/>
              </a:rPr>
              <a:t>p-value      : 0.724 </a:t>
            </a:r>
          </a:p>
          <a:p>
            <a:pPr lvl="0" indent="0">
              <a:buNone/>
            </a:pPr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20794D"/>
                </a:solidFill>
                <a:latin typeface="Courier"/>
              </a:rPr>
              <a:t>"95% CI       :"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(leaf_ttest_model</a:t>
            </a:r>
            <a:r>
              <a:rPr>
                <a:solidFill>
                  <a:srgbClr val="5E5E5E"/>
                </a:solidFill>
                <a:latin typeface="Courier"/>
              </a:rPr>
              <a:t>$</a:t>
            </a:r>
            <a:r>
              <a:rPr>
                <a:solidFill>
                  <a:srgbClr val="003B4F"/>
                </a:solidFill>
                <a:latin typeface="Courier"/>
              </a:rPr>
              <a:t>conf.int[</a:t>
            </a:r>
            <a:r>
              <a:rPr>
                <a:solidFill>
                  <a:srgbClr val="AD0000"/>
                </a:solidFill>
                <a:latin typeface="Courier"/>
              </a:rPr>
              <a:t>1</a:t>
            </a:r>
            <a:r>
              <a:rPr>
                <a:solidFill>
                  <a:srgbClr val="003B4F"/>
                </a:solidFill>
                <a:latin typeface="Courier"/>
              </a:rPr>
              <a:t>],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),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20794D"/>
                </a:solidFill>
                <a:latin typeface="Courier"/>
              </a:rPr>
              <a:t>"to"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(leaf_ttest_model</a:t>
            </a:r>
            <a:r>
              <a:rPr>
                <a:solidFill>
                  <a:srgbClr val="5E5E5E"/>
                </a:solidFill>
                <a:latin typeface="Courier"/>
              </a:rPr>
              <a:t>$</a:t>
            </a:r>
            <a:r>
              <a:rPr>
                <a:solidFill>
                  <a:srgbClr val="003B4F"/>
                </a:solidFill>
                <a:latin typeface="Courier"/>
              </a:rPr>
              <a:t>conf.int[</a:t>
            </a:r>
            <a:r>
              <a:rPr>
                <a:solidFill>
                  <a:srgbClr val="AD0000"/>
                </a:solidFill>
                <a:latin typeface="Courier"/>
              </a:rPr>
              <a:t>2</a:t>
            </a:r>
            <a:r>
              <a:rPr>
                <a:solidFill>
                  <a:srgbClr val="003B4F"/>
                </a:solidFill>
                <a:latin typeface="Courier"/>
              </a:rPr>
              <a:t>],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),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20794D"/>
                </a:solidFill>
                <a:latin typeface="Courier"/>
              </a:rPr>
              <a:t>"g</a:t>
            </a:r>
            <a:r>
              <a:rPr>
                <a:solidFill>
                  <a:srgbClr val="5E5E5E"/>
                </a:solidFill>
                <a:latin typeface="Courier"/>
              </a:rPr>
              <a:t>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br/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  <a:p>
            <a:pPr lvl="0" indent="0">
              <a:buNone/>
            </a:pPr>
            <a:r>
              <a:rPr>
                <a:latin typeface="Courier"/>
              </a:rPr>
              <a:t>95% CI       : -0.084 to 0.12 g</a:t>
            </a:r>
          </a:p>
          <a:p>
            <a:pPr lvl="0" indent="0">
              <a:buNone/>
            </a:pPr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"Mean shady   :"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(leaf_ttest_model</a:t>
            </a:r>
            <a:r>
              <a:rPr>
                <a:solidFill>
                  <a:srgbClr val="5E5E5E"/>
                </a:solidFill>
                <a:latin typeface="Courier"/>
              </a:rPr>
              <a:t>$</a:t>
            </a:r>
            <a:r>
              <a:rPr>
                <a:solidFill>
                  <a:srgbClr val="003B4F"/>
                </a:solidFill>
                <a:latin typeface="Courier"/>
              </a:rPr>
              <a:t>estimate[</a:t>
            </a:r>
            <a:r>
              <a:rPr>
                <a:solidFill>
                  <a:srgbClr val="AD0000"/>
                </a:solidFill>
                <a:latin typeface="Courier"/>
              </a:rPr>
              <a:t>1</a:t>
            </a:r>
            <a:r>
              <a:rPr>
                <a:solidFill>
                  <a:srgbClr val="003B4F"/>
                </a:solidFill>
                <a:latin typeface="Courier"/>
              </a:rPr>
              <a:t>],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), </a:t>
            </a:r>
            <a:r>
              <a:rPr>
                <a:solidFill>
                  <a:srgbClr val="20794D"/>
                </a:solidFill>
                <a:latin typeface="Courier"/>
              </a:rPr>
              <a:t>"g</a:t>
            </a:r>
            <a:r>
              <a:rPr>
                <a:solidFill>
                  <a:srgbClr val="5E5E5E"/>
                </a:solidFill>
                <a:latin typeface="Courier"/>
              </a:rPr>
              <a:t>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  <a:p>
            <a:pPr lvl="0" indent="0">
              <a:buNone/>
            </a:pPr>
            <a:r>
              <a:rPr>
                <a:latin typeface="Courier"/>
              </a:rPr>
              <a:t>Mean shady   : 0.523 g</a:t>
            </a:r>
          </a:p>
          <a:p>
            <a:pPr lvl="0" indent="0">
              <a:buNone/>
            </a:pPr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"Mean sunny   :"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(leaf_ttest_model</a:t>
            </a:r>
            <a:r>
              <a:rPr>
                <a:solidFill>
                  <a:srgbClr val="5E5E5E"/>
                </a:solidFill>
                <a:latin typeface="Courier"/>
              </a:rPr>
              <a:t>$</a:t>
            </a:r>
            <a:r>
              <a:rPr>
                <a:solidFill>
                  <a:srgbClr val="003B4F"/>
                </a:solidFill>
                <a:latin typeface="Courier"/>
              </a:rPr>
              <a:t>estimate[</a:t>
            </a:r>
            <a:r>
              <a:rPr>
                <a:solidFill>
                  <a:srgbClr val="AD0000"/>
                </a:solidFill>
                <a:latin typeface="Courier"/>
              </a:rPr>
              <a:t>2</a:t>
            </a:r>
            <a:r>
              <a:rPr>
                <a:solidFill>
                  <a:srgbClr val="003B4F"/>
                </a:solidFill>
                <a:latin typeface="Courier"/>
              </a:rPr>
              <a:t>],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), </a:t>
            </a:r>
            <a:r>
              <a:rPr>
                <a:solidFill>
                  <a:srgbClr val="20794D"/>
                </a:solidFill>
                <a:latin typeface="Courier"/>
              </a:rPr>
              <a:t>"g</a:t>
            </a:r>
            <a:r>
              <a:rPr>
                <a:solidFill>
                  <a:srgbClr val="5E5E5E"/>
                </a:solidFill>
                <a:latin typeface="Courier"/>
              </a:rPr>
              <a:t>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  <a:p>
            <a:pPr lvl="0" indent="0">
              <a:buNone/>
            </a:pPr>
            <a:r>
              <a:rPr>
                <a:latin typeface="Courier"/>
              </a:rPr>
              <a:t>Mean sunny   : 0.505 g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idx="3" sz="quarter" type="body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Line by line: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749800" y="1295400"/>
          <a:ext cx="4038600" cy="3276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0000"/>
                <a:gridCol w="2768600"/>
              </a:tblGrid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output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meaning</a:t>
                      </a: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>
                          <a:latin typeface="Courier"/>
                        </a:rPr>
                        <a:t>t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our calculated t-statistic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>
                          <a:latin typeface="Courier"/>
                        </a:rPr>
                        <a:t>df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Welch-Satterthwaite df (non-integer is normal!)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>
                          <a:latin typeface="Courier"/>
                        </a:rPr>
                        <a:t>p-value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probability of this result if H₀ is true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>
                          <a:latin typeface="Courier"/>
                        </a:rPr>
                        <a:t>95% CI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plausible range for the true difference in means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>
                          <a:latin typeface="Courier"/>
                        </a:rPr>
                        <a:t>mean of shady/sunny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the two group means</a:t>
                      </a:r>
                    </a:p>
                  </a:txBody>
                </a:tc>
              </a:tr>
            </a:tbl>
          </a:graphicData>
        </a:graphic>
      </p:graphicFrame>
      <p:sp>
        <p:nvSpPr>
          <p:cNvPr id="6" name="Content Placeholder 5"/>
          <p:cNvSpPr>
            <a:spLocks noGrp="1"/>
          </p:cNvSpPr>
          <p:nvPr>
            <p:ph idx="4" sz="quarter"/>
          </p:nvPr>
        </p:nvSpPr>
        <p:spPr/>
        <p:txBody>
          <a:bodyPr/>
          <a:lstStyle/>
          <a:p>
            <a:pPr lvl="0" indent="0" marL="0">
              <a:buNone/>
            </a:pPr>
            <a:r>
              <a:rPr/>
              <a:t>If the </a:t>
            </a:r>
            <a:r>
              <a:rPr b="1"/>
              <a:t>95% CI includes zero</a:t>
            </a:r>
            <a:r>
              <a:rPr/>
              <a:t>, “no difference” is one of the plausible values — consistent with a </a:t>
            </a:r>
            <a:r>
              <a:rPr i="1"/>
              <a:t>p</a:t>
            </a:r>
            <a:r>
              <a:rPr/>
              <a:t> above 0.05.</a:t>
            </a:r>
          </a:p>
        </p:txBody>
      </p:sp>
    </p:spTree>
  </p:cSld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/>
          <a:p>
            <a:pPr lvl="0" indent="0" marL="0">
              <a:buNone/>
            </a:pPr>
            <a:r>
              <a:rPr/>
              <a:t>Step 5 — Make a Decision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State the decision formally --------------------------</a:t>
            </a:r>
            <a:br/>
            <a:r>
              <a:rPr>
                <a:solidFill>
                  <a:srgbClr val="5E5E5E"/>
                </a:solidFill>
                <a:latin typeface="Courier"/>
              </a:rPr>
              <a:t># if/else: R checks the condition and runs one of two blocks</a:t>
            </a:r>
            <a:br/>
            <a:r>
              <a:rPr>
                <a:solidFill>
                  <a:srgbClr val="5E5E5E"/>
                </a:solidFill>
                <a:latin typeface="Courier"/>
              </a:rPr>
              <a:t># We will learn these formally in the functions lecture</a:t>
            </a:r>
            <a:br/>
            <a:r>
              <a:rPr>
                <a:solidFill>
                  <a:srgbClr val="003B4F"/>
                </a:solidFill>
                <a:latin typeface="Courier"/>
              </a:rPr>
              <a:t>p_val &lt;- leaf_ttest_model</a:t>
            </a:r>
            <a:r>
              <a:rPr>
                <a:solidFill>
                  <a:srgbClr val="5E5E5E"/>
                </a:solidFill>
                <a:latin typeface="Courier"/>
              </a:rPr>
              <a:t>$</a:t>
            </a:r>
            <a:r>
              <a:rPr>
                <a:solidFill>
                  <a:srgbClr val="003B4F"/>
                </a:solidFill>
                <a:latin typeface="Courier"/>
              </a:rPr>
              <a:t>p.value</a:t>
            </a:r>
            <a:br/>
            <a:r>
              <a:rPr>
                <a:solidFill>
                  <a:srgbClr val="003B4F"/>
                </a:solidFill>
                <a:latin typeface="Courier"/>
              </a:rPr>
              <a:t>alpha &lt;- </a:t>
            </a:r>
            <a:r>
              <a:rPr>
                <a:solidFill>
                  <a:srgbClr val="AD0000"/>
                </a:solidFill>
                <a:latin typeface="Courier"/>
              </a:rPr>
              <a:t>0.05</a:t>
            </a:r>
            <a:br/>
            <a:br/>
            <a:r>
              <a:rPr b="1">
                <a:solidFill>
                  <a:srgbClr val="003B4F"/>
                </a:solidFill>
                <a:latin typeface="Courier"/>
              </a:rPr>
              <a:t>if</a:t>
            </a:r>
            <a:r>
              <a:rPr>
                <a:solidFill>
                  <a:srgbClr val="003B4F"/>
                </a:solidFill>
                <a:latin typeface="Courier"/>
              </a:rPr>
              <a:t> (p_val </a:t>
            </a:r>
            <a:r>
              <a:rPr>
                <a:solidFill>
                  <a:srgbClr val="5E5E5E"/>
                </a:solidFill>
                <a:latin typeface="Courier"/>
              </a:rPr>
              <a:t>&lt;</a:t>
            </a:r>
            <a:r>
              <a:rPr>
                <a:solidFill>
                  <a:srgbClr val="003B4F"/>
                </a:solidFill>
                <a:latin typeface="Courier"/>
              </a:rPr>
              <a:t> alpha) {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"p ="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4758AB"/>
                </a:solidFill>
                <a:latin typeface="Courier"/>
              </a:rPr>
              <a:t>signif</a:t>
            </a:r>
            <a:r>
              <a:rPr>
                <a:solidFill>
                  <a:srgbClr val="003B4F"/>
                </a:solidFill>
                <a:latin typeface="Courier"/>
              </a:rPr>
              <a:t>(p_val,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), </a:t>
            </a:r>
            <a:r>
              <a:rPr>
                <a:solidFill>
                  <a:srgbClr val="20794D"/>
                </a:solidFill>
                <a:latin typeface="Courier"/>
              </a:rPr>
              <a:t>"&lt; α ="</a:t>
            </a:r>
            <a:r>
              <a:rPr>
                <a:solidFill>
                  <a:srgbClr val="003B4F"/>
                </a:solidFill>
                <a:latin typeface="Courier"/>
              </a:rPr>
              <a:t>, alpha, 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5E5E5E"/>
                </a:solidFill>
                <a:latin typeface="Courier"/>
              </a:rPr>
              <a:t>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"Decision: REJECT H₀</a:t>
            </a:r>
            <a:r>
              <a:rPr>
                <a:solidFill>
                  <a:srgbClr val="5E5E5E"/>
                </a:solidFill>
                <a:latin typeface="Courier"/>
              </a:rPr>
              <a:t>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"Conclusion: mean leaf mass differs between sides.</a:t>
            </a:r>
            <a:r>
              <a:rPr>
                <a:solidFill>
                  <a:srgbClr val="5E5E5E"/>
                </a:solidFill>
                <a:latin typeface="Courier"/>
              </a:rPr>
              <a:t>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  <a:br/>
            <a:r>
              <a:rPr>
                <a:solidFill>
                  <a:srgbClr val="003B4F"/>
                </a:solidFill>
                <a:latin typeface="Courier"/>
              </a:rPr>
              <a:t>} </a:t>
            </a:r>
            <a:r>
              <a:rPr b="1">
                <a:solidFill>
                  <a:srgbClr val="003B4F"/>
                </a:solidFill>
                <a:latin typeface="Courier"/>
              </a:rPr>
              <a:t>else</a:t>
            </a:r>
            <a:r>
              <a:rPr>
                <a:solidFill>
                  <a:srgbClr val="003B4F"/>
                </a:solidFill>
                <a:latin typeface="Courier"/>
              </a:rPr>
              <a:t> {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"p ="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4758AB"/>
                </a:solidFill>
                <a:latin typeface="Courier"/>
              </a:rPr>
              <a:t>signif</a:t>
            </a:r>
            <a:r>
              <a:rPr>
                <a:solidFill>
                  <a:srgbClr val="003B4F"/>
                </a:solidFill>
                <a:latin typeface="Courier"/>
              </a:rPr>
              <a:t>(p_val,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), </a:t>
            </a:r>
            <a:r>
              <a:rPr>
                <a:solidFill>
                  <a:srgbClr val="20794D"/>
                </a:solidFill>
                <a:latin typeface="Courier"/>
              </a:rPr>
              <a:t>"&gt;= α ="</a:t>
            </a:r>
            <a:r>
              <a:rPr>
                <a:solidFill>
                  <a:srgbClr val="003B4F"/>
                </a:solidFill>
                <a:latin typeface="Courier"/>
              </a:rPr>
              <a:t>, alpha, 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5E5E5E"/>
                </a:solidFill>
                <a:latin typeface="Courier"/>
              </a:rPr>
              <a:t>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"Decision: FAIL TO REJECT H₀</a:t>
            </a:r>
            <a:r>
              <a:rPr>
                <a:solidFill>
                  <a:srgbClr val="5E5E5E"/>
                </a:solidFill>
                <a:latin typeface="Courier"/>
              </a:rPr>
              <a:t>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"Conclusion: no evidence that mean leaf mass differs between sides.</a:t>
            </a:r>
            <a:r>
              <a:rPr>
                <a:solidFill>
                  <a:srgbClr val="5E5E5E"/>
                </a:solidFill>
                <a:latin typeface="Courier"/>
              </a:rPr>
              <a:t>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  <a:br/>
            <a:r>
              <a:rPr>
                <a:solidFill>
                  <a:srgbClr val="003B4F"/>
                </a:solidFill>
                <a:latin typeface="Courier"/>
              </a:rPr>
              <a:t>}</a:t>
            </a:r>
          </a:p>
          <a:p>
            <a:pPr lvl="0" indent="0">
              <a:buNone/>
            </a:pPr>
            <a:r>
              <a:rPr>
                <a:latin typeface="Courier"/>
              </a:rPr>
              <a:t>p = 0.724 &gt;= α = 0.05 
Decision: FAIL TO REJECT H₀
Conclusion: no evidence that mean leaf mass differs between sides.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 indent="0" marL="1270000">
              <a:buNone/>
            </a:pPr>
            <a:r>
              <a:rPr sz="2000" b="1"/>
              <a:t>Important</a:t>
            </a:r>
          </a:p>
          <a:p>
            <a:pPr lvl="0" indent="0" marL="1270000">
              <a:buNone/>
            </a:pPr>
            <a:r>
              <a:rPr sz="2000" b="1"/>
              <a:t>What the p-value means:</a:t>
            </a:r>
          </a:p>
          <a:p>
            <a:pPr lvl="0" indent="0" marL="1270000">
              <a:buNone/>
            </a:pPr>
            <a:r>
              <a:rPr sz="2000"/>
              <a:t>If H₀ were true (no real difference), we would get a t-statistic at least this large </a:t>
            </a:r>
            <a:r>
              <a:rPr sz="2000">
                <a:latin typeface="Courier"/>
              </a:rPr>
              <a:t>p</a:t>
            </a:r>
            <a:r>
              <a:rPr sz="2000"/>
              <a:t> × 100% of the time just by chance.</a:t>
            </a:r>
          </a:p>
          <a:p>
            <a:pPr lvl="0" indent="0" marL="1270000">
              <a:buNone/>
            </a:pPr>
            <a:r>
              <a:rPr sz="2000"/>
              <a:t>We set α = 0.05 </a:t>
            </a:r>
            <a:r>
              <a:rPr sz="2000" i="1"/>
              <a:t>before</a:t>
            </a:r>
            <a:r>
              <a:rPr sz="2000"/>
              <a:t> the test. If </a:t>
            </a:r>
            <a:r>
              <a:rPr sz="2000" i="1"/>
              <a:t>p</a:t>
            </a:r>
            <a:r>
              <a:rPr sz="2000"/>
              <a:t> &lt; α, we reject H₀; otherwise we fail to reject it.</a:t>
            </a:r>
          </a:p>
          <a:p>
            <a:pPr lvl="0" indent="0" marL="0">
              <a:buNone/>
            </a:pPr>
            <a:r>
              <a:rPr b="1"/>
              <a:t>What “fail to reject” does NOT mean:</a:t>
            </a:r>
          </a:p>
          <a:p>
            <a:pPr lvl="0"/>
            <a:r>
              <a:rPr/>
              <a:t>It is </a:t>
            </a:r>
            <a:r>
              <a:rPr b="1"/>
              <a:t>not</a:t>
            </a:r>
            <a:r>
              <a:rPr/>
              <a:t> proof that H₀ is true</a:t>
            </a:r>
          </a:p>
          <a:p>
            <a:pPr lvl="0"/>
            <a:r>
              <a:rPr/>
              <a:t>It means this sample did not provide enough evidence of a difference</a:t>
            </a:r>
          </a:p>
          <a:p>
            <a:pPr lvl="0"/>
            <a:r>
              <a:rPr/>
              <a:t>Report the effect size (difference in means) and CI alongside </a:t>
            </a:r>
            <a:r>
              <a:rPr i="1"/>
              <a:t>p</a:t>
            </a:r>
          </a:p>
        </p:txBody>
      </p:sp>
    </p:spTree>
  </p:cSld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→ ACTIVITY 10 Parts 1–3 now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🛑 Do Activity Parts 1–3 now</a:t>
            </a:r>
          </a:p>
          <a:p>
            <a:pPr lvl="0" indent="0" marL="0">
              <a:buNone/>
            </a:pPr>
            <a:r>
              <a:rPr/>
              <a:t>Run the test, decode t / df / p / CI, and state your decision in formal language. Predict the p-value first.</a:t>
            </a:r>
          </a:p>
        </p:txBody>
      </p:sp>
    </p:spTree>
  </p:cSld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🧩 Chunk 2 of 2 · Visualize &amp; Report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We will cover:</a:t>
            </a:r>
            <a:r>
              <a:rPr/>
              <a:t> embedding the test result in a boxplot and writing a scientific results sentence.</a:t>
            </a:r>
          </a:p>
          <a:p>
            <a:pPr lvl="0" indent="0" marL="0">
              <a:buNone/>
            </a:pPr>
            <a:r>
              <a:rPr b="1"/>
              <a:t>🛑 After this chunk: Activity Parts 4–5</a:t>
            </a:r>
            <a:r>
              <a:rPr/>
              <a:t> (plot and the results sentence).</a:t>
            </a:r>
          </a:p>
        </p:txBody>
      </p:sp>
    </p:spTree>
  </p:cSld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485" y="78119"/>
            <a:ext cx="8229600" cy="607682"/>
          </a:xfrm>
        </p:spPr>
        <p:txBody>
          <a:bodyPr/>
          <a:lstStyle/>
          <a:p>
            <a:pPr lvl="0" indent="0" marL="0">
              <a:buNone/>
            </a:pPr>
            <a:r>
              <a:rPr/>
              <a:t>Visualize the Result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Final boxplot with all points -----------------------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leaf_box_10_plot &lt;- leaf_df </a:t>
            </a:r>
            <a:r>
              <a:rPr>
                <a:solidFill>
                  <a:srgbClr val="5E5E5E"/>
                </a:solidFill>
                <a:latin typeface="Courier"/>
              </a:rPr>
              <a:t>%&gt;%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ggplot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4758AB"/>
                </a:solidFill>
                <a:latin typeface="Courier"/>
              </a:rPr>
              <a:t>aes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x =</a:t>
            </a:r>
            <a:r>
              <a:rPr>
                <a:solidFill>
                  <a:srgbClr val="003B4F"/>
                </a:solidFill>
                <a:latin typeface="Courier"/>
              </a:rPr>
              <a:t> shade, </a:t>
            </a:r>
            <a:r>
              <a:rPr>
                <a:solidFill>
                  <a:srgbClr val="657422"/>
                </a:solidFill>
                <a:latin typeface="Courier"/>
              </a:rPr>
              <a:t>y =</a:t>
            </a:r>
            <a:r>
              <a:rPr>
                <a:solidFill>
                  <a:srgbClr val="003B4F"/>
                </a:solidFill>
                <a:latin typeface="Courier"/>
              </a:rPr>
              <a:t> mass_g, </a:t>
            </a:r>
            <a:r>
              <a:rPr>
                <a:solidFill>
                  <a:srgbClr val="657422"/>
                </a:solidFill>
                <a:latin typeface="Courier"/>
              </a:rPr>
              <a:t>fill =</a:t>
            </a:r>
            <a:r>
              <a:rPr>
                <a:solidFill>
                  <a:srgbClr val="003B4F"/>
                </a:solidFill>
                <a:latin typeface="Courier"/>
              </a:rPr>
              <a:t> shade))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geom_boxplot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alpha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0.5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outlier.shape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8F5902"/>
                </a:solidFill>
                <a:latin typeface="Courier"/>
              </a:rPr>
              <a:t>NA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geom_point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position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4758AB"/>
                </a:solidFill>
                <a:latin typeface="Courier"/>
              </a:rPr>
              <a:t>position_jitter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width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0.15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seed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42</a:t>
            </a:r>
            <a:r>
              <a:rPr>
                <a:solidFill>
                  <a:srgbClr val="003B4F"/>
                </a:solidFill>
                <a:latin typeface="Courier"/>
              </a:rPr>
              <a:t>),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alpha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0.6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size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2.5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labs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title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"Leaf Mass by Shade"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subtitle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4758AB"/>
                </a:solidFill>
                <a:latin typeface="Courier"/>
              </a:rPr>
              <a:t>paste0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  </a:t>
            </a:r>
            <a:r>
              <a:rPr>
                <a:solidFill>
                  <a:srgbClr val="20794D"/>
                </a:solidFill>
                <a:latin typeface="Courier"/>
              </a:rPr>
              <a:t>"Welch's t-test: t = "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 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(leaf_ttest_model</a:t>
            </a:r>
            <a:r>
              <a:rPr>
                <a:solidFill>
                  <a:srgbClr val="5E5E5E"/>
                </a:solidFill>
                <a:latin typeface="Courier"/>
              </a:rPr>
              <a:t>$</a:t>
            </a:r>
            <a:r>
              <a:rPr>
                <a:solidFill>
                  <a:srgbClr val="003B4F"/>
                </a:solidFill>
                <a:latin typeface="Courier"/>
              </a:rPr>
              <a:t>statistic, </a:t>
            </a:r>
            <a:r>
              <a:rPr>
                <a:solidFill>
                  <a:srgbClr val="AD0000"/>
                </a:solidFill>
                <a:latin typeface="Courier"/>
              </a:rPr>
              <a:t>2</a:t>
            </a:r>
            <a:r>
              <a:rPr>
                <a:solidFill>
                  <a:srgbClr val="003B4F"/>
                </a:solidFill>
                <a:latin typeface="Courier"/>
              </a:rPr>
              <a:t>),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  </a:t>
            </a:r>
            <a:r>
              <a:rPr>
                <a:solidFill>
                  <a:srgbClr val="20794D"/>
                </a:solidFill>
                <a:latin typeface="Courier"/>
              </a:rPr>
              <a:t>", p = "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  </a:t>
            </a:r>
            <a:r>
              <a:rPr>
                <a:solidFill>
                  <a:srgbClr val="4758AB"/>
                </a:solidFill>
                <a:latin typeface="Courier"/>
              </a:rPr>
              <a:t>signif</a:t>
            </a:r>
            <a:r>
              <a:rPr>
                <a:solidFill>
                  <a:srgbClr val="003B4F"/>
                </a:solidFill>
                <a:latin typeface="Courier"/>
              </a:rPr>
              <a:t>(leaf_ttest_model</a:t>
            </a:r>
            <a:r>
              <a:rPr>
                <a:solidFill>
                  <a:srgbClr val="5E5E5E"/>
                </a:solidFill>
                <a:latin typeface="Courier"/>
              </a:rPr>
              <a:t>$</a:t>
            </a:r>
            <a:r>
              <a:rPr>
                <a:solidFill>
                  <a:srgbClr val="003B4F"/>
                </a:solidFill>
                <a:latin typeface="Courier"/>
              </a:rPr>
              <a:t>p.value, </a:t>
            </a:r>
            <a:r>
              <a:rPr>
                <a:solidFill>
                  <a:srgbClr val="AD0000"/>
                </a:solidFill>
                <a:latin typeface="Courier"/>
              </a:rPr>
              <a:t>2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),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x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"Shade"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y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"Leaf Mass (g)"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theme_minimal</a:t>
            </a:r>
            <a:r>
              <a:rPr>
                <a:solidFill>
                  <a:srgbClr val="003B4F"/>
                </a:solidFill>
                <a:latin typeface="Courier"/>
              </a:rPr>
              <a:t>()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theme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legend.position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"none"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  <a:br/>
            <a:r>
              <a:rPr>
                <a:solidFill>
                  <a:srgbClr val="003B4F"/>
                </a:solidFill>
                <a:latin typeface="Courier"/>
              </a:rPr>
              <a:t>leaf_box_10_plot</a:t>
            </a:r>
          </a:p>
        </p:txBody>
      </p:sp>
      <p:pic>
        <p:nvPicPr>
          <p:cNvPr descr="t_tests_2_lecture_files/figure-pptx/boxplot-10-1.png" id="0" name="Picture 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27000" y="1562100"/>
            <a:ext cx="4432300" cy="27305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5" name="Text Placeholder 4"/>
          <p:cNvSpPr>
            <a:spLocks noGrp="1"/>
          </p:cNvSpPr>
          <p:nvPr>
            <p:ph idx="3" sz="quarter" type="body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Including the test result in the figure:</a:t>
            </a:r>
          </a:p>
          <a:p>
            <a:pPr lvl="0"/>
            <a:r>
              <a:rPr>
                <a:latin typeface="Courier"/>
              </a:rPr>
              <a:t>subtitle</a:t>
            </a:r>
            <a:r>
              <a:rPr/>
              <a:t> pulls t and p directly from the model object</a:t>
            </a:r>
          </a:p>
          <a:p>
            <a:pPr lvl="0"/>
            <a:r>
              <a:rPr/>
              <a:t>R fills in the actual numbers automatically</a:t>
            </a:r>
          </a:p>
          <a:p>
            <a:pPr lvl="0"/>
            <a:r>
              <a:rPr/>
              <a:t>If you re-run with new data, the subtitle updates</a:t>
            </a:r>
          </a:p>
          <a:p>
            <a:pPr lvl="0" indent="0" marL="1270000">
              <a:buNone/>
            </a:pPr>
            <a:r>
              <a:rPr sz="2000" b="1"/>
              <a:t>Tip</a:t>
            </a:r>
          </a:p>
          <a:p>
            <a:pPr lvl="0" indent="0" marL="1270000">
              <a:buNone/>
            </a:pPr>
            <a:r>
              <a:rPr sz="2000"/>
              <a:t>Embedding test statistics in the plot subtitle saves you from copying numbers by hand — and avoids typos in your report.</a:t>
            </a:r>
          </a:p>
        </p:txBody>
      </p:sp>
    </p:spTree>
  </p:cSld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/>
          <a:p>
            <a:pPr lvl="0" indent="0" marL="0">
              <a:buNone/>
            </a:pPr>
            <a:r>
              <a:rPr/>
              <a:t>How to Report Results in Science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Build the results sentence from the model object -----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t_val  &lt;-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(leaf_ttest_model</a:t>
            </a:r>
            <a:r>
              <a:rPr>
                <a:solidFill>
                  <a:srgbClr val="5E5E5E"/>
                </a:solidFill>
                <a:latin typeface="Courier"/>
              </a:rPr>
              <a:t>$</a:t>
            </a:r>
            <a:r>
              <a:rPr>
                <a:solidFill>
                  <a:srgbClr val="003B4F"/>
                </a:solidFill>
                <a:latin typeface="Courier"/>
              </a:rPr>
              <a:t>statistic, </a:t>
            </a:r>
            <a:r>
              <a:rPr>
                <a:solidFill>
                  <a:srgbClr val="AD0000"/>
                </a:solidFill>
                <a:latin typeface="Courier"/>
              </a:rPr>
              <a:t>2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  <a:br/>
            <a:r>
              <a:rPr>
                <a:solidFill>
                  <a:srgbClr val="003B4F"/>
                </a:solidFill>
                <a:latin typeface="Courier"/>
              </a:rPr>
              <a:t>df_val &lt;-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(leaf_ttest_model</a:t>
            </a:r>
            <a:r>
              <a:rPr>
                <a:solidFill>
                  <a:srgbClr val="5E5E5E"/>
                </a:solidFill>
                <a:latin typeface="Courier"/>
              </a:rPr>
              <a:t>$</a:t>
            </a:r>
            <a:r>
              <a:rPr>
                <a:solidFill>
                  <a:srgbClr val="003B4F"/>
                </a:solidFill>
                <a:latin typeface="Courier"/>
              </a:rPr>
              <a:t>parameter, </a:t>
            </a:r>
            <a:r>
              <a:rPr>
                <a:solidFill>
                  <a:srgbClr val="AD0000"/>
                </a:solidFill>
                <a:latin typeface="Courier"/>
              </a:rPr>
              <a:t>1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  <a:br/>
            <a:r>
              <a:rPr>
                <a:solidFill>
                  <a:srgbClr val="003B4F"/>
                </a:solidFill>
                <a:latin typeface="Courier"/>
              </a:rPr>
              <a:t>p_val2 &lt;- </a:t>
            </a:r>
            <a:r>
              <a:rPr>
                <a:solidFill>
                  <a:srgbClr val="4758AB"/>
                </a:solidFill>
                <a:latin typeface="Courier"/>
              </a:rPr>
              <a:t>signif</a:t>
            </a:r>
            <a:r>
              <a:rPr>
                <a:solidFill>
                  <a:srgbClr val="003B4F"/>
                </a:solidFill>
                <a:latin typeface="Courier"/>
              </a:rPr>
              <a:t>(leaf_ttest_model</a:t>
            </a:r>
            <a:r>
              <a:rPr>
                <a:solidFill>
                  <a:srgbClr val="5E5E5E"/>
                </a:solidFill>
                <a:latin typeface="Courier"/>
              </a:rPr>
              <a:t>$</a:t>
            </a:r>
            <a:r>
              <a:rPr>
                <a:solidFill>
                  <a:srgbClr val="003B4F"/>
                </a:solidFill>
                <a:latin typeface="Courier"/>
              </a:rPr>
              <a:t>p.value, </a:t>
            </a:r>
            <a:r>
              <a:rPr>
                <a:solidFill>
                  <a:srgbClr val="AD0000"/>
                </a:solidFill>
                <a:latin typeface="Courier"/>
              </a:rPr>
              <a:t>2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  <a:br/>
            <a:br/>
            <a:r>
              <a:rPr>
                <a:solidFill>
                  <a:srgbClr val="003B4F"/>
                </a:solidFill>
                <a:latin typeface="Courier"/>
              </a:rPr>
              <a:t>heavier &lt;- </a:t>
            </a:r>
            <a:r>
              <a:rPr b="1">
                <a:solidFill>
                  <a:srgbClr val="003B4F"/>
                </a:solidFill>
                <a:latin typeface="Courier"/>
              </a:rPr>
              <a:t>if</a:t>
            </a:r>
            <a:r>
              <a:rPr>
                <a:solidFill>
                  <a:srgbClr val="003B4F"/>
                </a:solidFill>
                <a:latin typeface="Courier"/>
              </a:rPr>
              <a:t> (leaf_ttest_model</a:t>
            </a:r>
            <a:r>
              <a:rPr>
                <a:solidFill>
                  <a:srgbClr val="5E5E5E"/>
                </a:solidFill>
                <a:latin typeface="Courier"/>
              </a:rPr>
              <a:t>$</a:t>
            </a:r>
            <a:r>
              <a:rPr>
                <a:solidFill>
                  <a:srgbClr val="003B4F"/>
                </a:solidFill>
                <a:latin typeface="Courier"/>
              </a:rPr>
              <a:t>estimate[</a:t>
            </a:r>
            <a:r>
              <a:rPr>
                <a:solidFill>
                  <a:srgbClr val="AD0000"/>
                </a:solidFill>
                <a:latin typeface="Courier"/>
              </a:rPr>
              <a:t>1</a:t>
            </a:r>
            <a:r>
              <a:rPr>
                <a:solidFill>
                  <a:srgbClr val="003B4F"/>
                </a:solidFill>
                <a:latin typeface="Courier"/>
              </a:rPr>
              <a:t>] </a:t>
            </a:r>
            <a:r>
              <a:rPr>
                <a:solidFill>
                  <a:srgbClr val="5E5E5E"/>
                </a:solidFill>
                <a:latin typeface="Courier"/>
              </a:rPr>
              <a:t>&gt;</a:t>
            </a:r>
            <a:r>
              <a:rPr>
                <a:solidFill>
                  <a:srgbClr val="003B4F"/>
                </a:solidFill>
                <a:latin typeface="Courier"/>
              </a:rPr>
              <a:t> leaf_ttest_model</a:t>
            </a:r>
            <a:r>
              <a:rPr>
                <a:solidFill>
                  <a:srgbClr val="5E5E5E"/>
                </a:solidFill>
                <a:latin typeface="Courier"/>
              </a:rPr>
              <a:t>$</a:t>
            </a:r>
            <a:r>
              <a:rPr>
                <a:solidFill>
                  <a:srgbClr val="003B4F"/>
                </a:solidFill>
                <a:latin typeface="Courier"/>
              </a:rPr>
              <a:t>estimate[</a:t>
            </a:r>
            <a:r>
              <a:rPr>
                <a:solidFill>
                  <a:srgbClr val="AD0000"/>
                </a:solidFill>
                <a:latin typeface="Courier"/>
              </a:rPr>
              <a:t>2</a:t>
            </a:r>
            <a:r>
              <a:rPr>
                <a:solidFill>
                  <a:srgbClr val="003B4F"/>
                </a:solidFill>
                <a:latin typeface="Courier"/>
              </a:rPr>
              <a:t>]) </a:t>
            </a:r>
            <a:r>
              <a:rPr>
                <a:solidFill>
                  <a:srgbClr val="20794D"/>
                </a:solidFill>
                <a:latin typeface="Courier"/>
              </a:rPr>
              <a:t>"shady"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 b="1">
                <a:solidFill>
                  <a:srgbClr val="003B4F"/>
                </a:solidFill>
                <a:latin typeface="Courier"/>
              </a:rPr>
              <a:t>else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"sunny"</a:t>
            </a:r>
            <a:br/>
            <a:r>
              <a:rPr>
                <a:solidFill>
                  <a:srgbClr val="003B4F"/>
                </a:solidFill>
                <a:latin typeface="Courier"/>
              </a:rPr>
              <a:t>lighter &lt;- </a:t>
            </a:r>
            <a:r>
              <a:rPr b="1">
                <a:solidFill>
                  <a:srgbClr val="003B4F"/>
                </a:solidFill>
                <a:latin typeface="Courier"/>
              </a:rPr>
              <a:t>if</a:t>
            </a:r>
            <a:r>
              <a:rPr>
                <a:solidFill>
                  <a:srgbClr val="003B4F"/>
                </a:solidFill>
                <a:latin typeface="Courier"/>
              </a:rPr>
              <a:t> (heavier </a:t>
            </a:r>
            <a:r>
              <a:rPr>
                <a:solidFill>
                  <a:srgbClr val="5E5E5E"/>
                </a:solidFill>
                <a:latin typeface="Courier"/>
              </a:rPr>
              <a:t>==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"shady"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20794D"/>
                </a:solidFill>
                <a:latin typeface="Courier"/>
              </a:rPr>
              <a:t>"sunny"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 b="1">
                <a:solidFill>
                  <a:srgbClr val="003B4F"/>
                </a:solidFill>
                <a:latin typeface="Courier"/>
              </a:rPr>
              <a:t>else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"shady"</a:t>
            </a:r>
            <a:br/>
            <a:br/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"--- Results sentence ---</a:t>
            </a:r>
            <a:r>
              <a:rPr>
                <a:solidFill>
                  <a:srgbClr val="5E5E5E"/>
                </a:solidFill>
                <a:latin typeface="Courier"/>
              </a:rPr>
              <a:t>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  <a:p>
            <a:pPr lvl="0" indent="0">
              <a:buNone/>
            </a:pPr>
            <a:r>
              <a:rPr>
                <a:latin typeface="Courier"/>
              </a:rPr>
              <a:t>--- Results sentence ---</a:t>
            </a:r>
          </a:p>
          <a:p>
            <a:pPr lvl="0" indent="0">
              <a:buNone/>
            </a:pPr>
            <a:r>
              <a:rPr b="1">
                <a:solidFill>
                  <a:srgbClr val="003B4F"/>
                </a:solidFill>
                <a:latin typeface="Courier"/>
              </a:rPr>
              <a:t>if</a:t>
            </a:r>
            <a:r>
              <a:rPr>
                <a:solidFill>
                  <a:srgbClr val="003B4F"/>
                </a:solidFill>
                <a:latin typeface="Courier"/>
              </a:rPr>
              <a:t> (leaf_ttest_model</a:t>
            </a:r>
            <a:r>
              <a:rPr>
                <a:solidFill>
                  <a:srgbClr val="5E5E5E"/>
                </a:solidFill>
                <a:latin typeface="Courier"/>
              </a:rPr>
              <a:t>$</a:t>
            </a:r>
            <a:r>
              <a:rPr>
                <a:solidFill>
                  <a:srgbClr val="003B4F"/>
                </a:solidFill>
                <a:latin typeface="Courier"/>
              </a:rPr>
              <a:t>p.value </a:t>
            </a:r>
            <a:r>
              <a:rPr>
                <a:solidFill>
                  <a:srgbClr val="5E5E5E"/>
                </a:solidFill>
                <a:latin typeface="Courier"/>
              </a:rPr>
              <a:t>&lt;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0.05</a:t>
            </a:r>
            <a:r>
              <a:rPr>
                <a:solidFill>
                  <a:srgbClr val="003B4F"/>
                </a:solidFill>
                <a:latin typeface="Courier"/>
              </a:rPr>
              <a:t>) {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(heavier, </a:t>
            </a:r>
            <a:r>
              <a:rPr>
                <a:solidFill>
                  <a:srgbClr val="20794D"/>
                </a:solidFill>
                <a:latin typeface="Courier"/>
              </a:rPr>
              <a:t>"-side leaves were significantly heavier than "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  lighter, </a:t>
            </a:r>
            <a:r>
              <a:rPr>
                <a:solidFill>
                  <a:srgbClr val="20794D"/>
                </a:solidFill>
                <a:latin typeface="Courier"/>
              </a:rPr>
              <a:t>"-side leaves</a:t>
            </a:r>
            <a:r>
              <a:rPr>
                <a:solidFill>
                  <a:srgbClr val="5E5E5E"/>
                </a:solidFill>
                <a:latin typeface="Courier"/>
              </a:rPr>
              <a:t>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sep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  <a:br/>
            <a:r>
              <a:rPr>
                <a:solidFill>
                  <a:srgbClr val="003B4F"/>
                </a:solidFill>
                <a:latin typeface="Courier"/>
              </a:rPr>
              <a:t>} </a:t>
            </a:r>
            <a:r>
              <a:rPr b="1">
                <a:solidFill>
                  <a:srgbClr val="003B4F"/>
                </a:solidFill>
                <a:latin typeface="Courier"/>
              </a:rPr>
              <a:t>else</a:t>
            </a:r>
            <a:r>
              <a:rPr>
                <a:solidFill>
                  <a:srgbClr val="003B4F"/>
                </a:solidFill>
                <a:latin typeface="Courier"/>
              </a:rPr>
              <a:t> {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"Mean leaf mass did not differ significantly between sides</a:t>
            </a:r>
            <a:r>
              <a:rPr>
                <a:solidFill>
                  <a:srgbClr val="5E5E5E"/>
                </a:solidFill>
                <a:latin typeface="Courier"/>
              </a:rPr>
              <a:t>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  <a:br/>
            <a:r>
              <a:rPr>
                <a:solidFill>
                  <a:srgbClr val="003B4F"/>
                </a:solidFill>
                <a:latin typeface="Courier"/>
              </a:rPr>
              <a:t>}</a:t>
            </a:r>
          </a:p>
          <a:p>
            <a:pPr lvl="0" indent="0">
              <a:buNone/>
            </a:pPr>
            <a:r>
              <a:rPr>
                <a:latin typeface="Courier"/>
              </a:rPr>
              <a:t>Mean leaf mass did not differ significantly between sides</a:t>
            </a:r>
          </a:p>
          <a:p>
            <a:pPr lvl="0" indent="0">
              <a:buNone/>
            </a:pPr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"(Welch's t-test: t("</a:t>
            </a:r>
            <a:r>
              <a:rPr>
                <a:solidFill>
                  <a:srgbClr val="003B4F"/>
                </a:solidFill>
                <a:latin typeface="Courier"/>
              </a:rPr>
              <a:t>, df_val, </a:t>
            </a:r>
            <a:r>
              <a:rPr>
                <a:solidFill>
                  <a:srgbClr val="20794D"/>
                </a:solidFill>
                <a:latin typeface="Courier"/>
              </a:rPr>
              <a:t>") = "</a:t>
            </a:r>
            <a:r>
              <a:rPr>
                <a:solidFill>
                  <a:srgbClr val="003B4F"/>
                </a:solidFill>
                <a:latin typeface="Courier"/>
              </a:rPr>
              <a:t>, t_val, </a:t>
            </a:r>
            <a:r>
              <a:rPr>
                <a:solidFill>
                  <a:srgbClr val="20794D"/>
                </a:solidFill>
                <a:latin typeface="Courier"/>
              </a:rPr>
              <a:t>", p = "</a:t>
            </a:r>
            <a:r>
              <a:rPr>
                <a:solidFill>
                  <a:srgbClr val="003B4F"/>
                </a:solidFill>
                <a:latin typeface="Courier"/>
              </a:rPr>
              <a:t>, p_val2, </a:t>
            </a:r>
            <a:r>
              <a:rPr>
                <a:solidFill>
                  <a:srgbClr val="20794D"/>
                </a:solidFill>
                <a:latin typeface="Courier"/>
              </a:rPr>
              <a:t>").</a:t>
            </a:r>
            <a:r>
              <a:rPr>
                <a:solidFill>
                  <a:srgbClr val="5E5E5E"/>
                </a:solidFill>
                <a:latin typeface="Courier"/>
              </a:rPr>
              <a:t>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sep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  <a:p>
            <a:pPr lvl="0" indent="0">
              <a:buNone/>
            </a:pPr>
            <a:r>
              <a:rPr>
                <a:latin typeface="Courier"/>
              </a:rPr>
              <a:t>(Welch's t-test: t(42.5) = 0.36, p = 0.72).</a:t>
            </a:r>
          </a:p>
          <a:p>
            <a:pPr lvl="0" indent="0">
              <a:buNone/>
            </a:pPr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20794D"/>
                </a:solidFill>
                <a:latin typeface="Courier"/>
              </a:rPr>
              <a:t>"Mean ± SE: shady ="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(leaf_ttest_model</a:t>
            </a:r>
            <a:r>
              <a:rPr>
                <a:solidFill>
                  <a:srgbClr val="5E5E5E"/>
                </a:solidFill>
                <a:latin typeface="Courier"/>
              </a:rPr>
              <a:t>$</a:t>
            </a:r>
            <a:r>
              <a:rPr>
                <a:solidFill>
                  <a:srgbClr val="003B4F"/>
                </a:solidFill>
                <a:latin typeface="Courier"/>
              </a:rPr>
              <a:t>estimate[</a:t>
            </a:r>
            <a:r>
              <a:rPr>
                <a:solidFill>
                  <a:srgbClr val="AD0000"/>
                </a:solidFill>
                <a:latin typeface="Courier"/>
              </a:rPr>
              <a:t>1</a:t>
            </a:r>
            <a:r>
              <a:rPr>
                <a:solidFill>
                  <a:srgbClr val="003B4F"/>
                </a:solidFill>
                <a:latin typeface="Courier"/>
              </a:rPr>
              <a:t>],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),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20794D"/>
                </a:solidFill>
                <a:latin typeface="Courier"/>
              </a:rPr>
              <a:t>"±"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(recap_df</a:t>
            </a:r>
            <a:r>
              <a:rPr>
                <a:solidFill>
                  <a:srgbClr val="5E5E5E"/>
                </a:solidFill>
                <a:latin typeface="Courier"/>
              </a:rPr>
              <a:t>$</a:t>
            </a:r>
            <a:r>
              <a:rPr>
                <a:solidFill>
                  <a:srgbClr val="003B4F"/>
                </a:solidFill>
                <a:latin typeface="Courier"/>
              </a:rPr>
              <a:t>se_mass[recap_df</a:t>
            </a:r>
            <a:r>
              <a:rPr>
                <a:solidFill>
                  <a:srgbClr val="5E5E5E"/>
                </a:solidFill>
                <a:latin typeface="Courier"/>
              </a:rPr>
              <a:t>$</a:t>
            </a:r>
            <a:r>
              <a:rPr>
                <a:solidFill>
                  <a:srgbClr val="003B4F"/>
                </a:solidFill>
                <a:latin typeface="Courier"/>
              </a:rPr>
              <a:t>shade </a:t>
            </a:r>
            <a:r>
              <a:rPr>
                <a:solidFill>
                  <a:srgbClr val="5E5E5E"/>
                </a:solidFill>
                <a:latin typeface="Courier"/>
              </a:rPr>
              <a:t>==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"shady"</a:t>
            </a:r>
            <a:r>
              <a:rPr>
                <a:solidFill>
                  <a:srgbClr val="003B4F"/>
                </a:solidFill>
                <a:latin typeface="Courier"/>
              </a:rPr>
              <a:t>],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),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20794D"/>
                </a:solidFill>
                <a:latin typeface="Courier"/>
              </a:rPr>
              <a:t>"g,  sunny ="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(leaf_ttest_model</a:t>
            </a:r>
            <a:r>
              <a:rPr>
                <a:solidFill>
                  <a:srgbClr val="5E5E5E"/>
                </a:solidFill>
                <a:latin typeface="Courier"/>
              </a:rPr>
              <a:t>$</a:t>
            </a:r>
            <a:r>
              <a:rPr>
                <a:solidFill>
                  <a:srgbClr val="003B4F"/>
                </a:solidFill>
                <a:latin typeface="Courier"/>
              </a:rPr>
              <a:t>estimate[</a:t>
            </a:r>
            <a:r>
              <a:rPr>
                <a:solidFill>
                  <a:srgbClr val="AD0000"/>
                </a:solidFill>
                <a:latin typeface="Courier"/>
              </a:rPr>
              <a:t>2</a:t>
            </a:r>
            <a:r>
              <a:rPr>
                <a:solidFill>
                  <a:srgbClr val="003B4F"/>
                </a:solidFill>
                <a:latin typeface="Courier"/>
              </a:rPr>
              <a:t>],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),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20794D"/>
                </a:solidFill>
                <a:latin typeface="Courier"/>
              </a:rPr>
              <a:t>"±"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(recap_df</a:t>
            </a:r>
            <a:r>
              <a:rPr>
                <a:solidFill>
                  <a:srgbClr val="5E5E5E"/>
                </a:solidFill>
                <a:latin typeface="Courier"/>
              </a:rPr>
              <a:t>$</a:t>
            </a:r>
            <a:r>
              <a:rPr>
                <a:solidFill>
                  <a:srgbClr val="003B4F"/>
                </a:solidFill>
                <a:latin typeface="Courier"/>
              </a:rPr>
              <a:t>se_mass[recap_df</a:t>
            </a:r>
            <a:r>
              <a:rPr>
                <a:solidFill>
                  <a:srgbClr val="5E5E5E"/>
                </a:solidFill>
                <a:latin typeface="Courier"/>
              </a:rPr>
              <a:t>$</a:t>
            </a:r>
            <a:r>
              <a:rPr>
                <a:solidFill>
                  <a:srgbClr val="003B4F"/>
                </a:solidFill>
                <a:latin typeface="Courier"/>
              </a:rPr>
              <a:t>shade </a:t>
            </a:r>
            <a:r>
              <a:rPr>
                <a:solidFill>
                  <a:srgbClr val="5E5E5E"/>
                </a:solidFill>
                <a:latin typeface="Courier"/>
              </a:rPr>
              <a:t>==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"sunny"</a:t>
            </a:r>
            <a:r>
              <a:rPr>
                <a:solidFill>
                  <a:srgbClr val="003B4F"/>
                </a:solidFill>
                <a:latin typeface="Courier"/>
              </a:rPr>
              <a:t>],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),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20794D"/>
                </a:solidFill>
                <a:latin typeface="Courier"/>
              </a:rPr>
              <a:t>"g.</a:t>
            </a:r>
            <a:r>
              <a:rPr>
                <a:solidFill>
                  <a:srgbClr val="5E5E5E"/>
                </a:solidFill>
                <a:latin typeface="Courier"/>
              </a:rPr>
              <a:t>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br/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  <a:p>
            <a:pPr lvl="0" indent="0">
              <a:buNone/>
            </a:pPr>
            <a:r>
              <a:rPr>
                <a:latin typeface="Courier"/>
              </a:rPr>
              <a:t>Mean ± SE: shady = 0.523 ± 0.028 g,  sunny = 0.505 ± 0.042 g.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Standard format:</a:t>
            </a:r>
          </a:p>
          <a:p>
            <a:pPr lvl="0" indent="0" marL="1270000">
              <a:buNone/>
            </a:pPr>
            <a:r>
              <a:rPr sz="2000" i="1"/>
              <a:t>“[Finding] (Welch’s t-test: t(df) = X.XX, p = X.XXX; mean ± SE: group1 = X.X ± X.X units, group2 = X.X ± X.X units).”</a:t>
            </a:r>
          </a:p>
          <a:p>
            <a:pPr lvl="0" indent="0" marL="0">
              <a:buNone/>
            </a:pPr>
            <a:r>
              <a:rPr b="1"/>
              <a:t>Always include:</a:t>
            </a:r>
          </a:p>
          <a:p>
            <a:pPr lvl="0"/>
            <a:r>
              <a:rPr/>
              <a:t>Test type (Welch’s t-test)</a:t>
            </a:r>
          </a:p>
          <a:p>
            <a:pPr lvl="0"/>
            <a:r>
              <a:rPr/>
              <a:t>t-statistic and df</a:t>
            </a:r>
          </a:p>
          <a:p>
            <a:pPr lvl="0"/>
            <a:r>
              <a:rPr/>
              <a:t>Exact </a:t>
            </a:r>
            <a:r>
              <a:rPr i="1"/>
              <a:t>p</a:t>
            </a:r>
            <a:r>
              <a:rPr/>
              <a:t>-value (or &lt; 0.001)</a:t>
            </a:r>
          </a:p>
          <a:p>
            <a:pPr lvl="0"/>
            <a:r>
              <a:rPr/>
              <a:t>Group means ± SE with units</a:t>
            </a:r>
          </a:p>
          <a:p>
            <a:pPr lvl="0" indent="0" marL="0">
              <a:buNone/>
            </a:pPr>
            <a:r>
              <a:rPr/>
              <a:t>A </a:t>
            </a:r>
            <a:r>
              <a:rPr b="1"/>
              <a:t>non-significant</a:t>
            </a:r>
            <a:r>
              <a:rPr/>
              <a:t> result is still a result — report it plainly (“did not differ significantly”), never as “proved there is no difference.”</a:t>
            </a:r>
          </a:p>
          <a:p>
            <a:pPr lvl="0" indent="0" marL="0">
              <a:buNone/>
            </a:pPr>
            <a:r>
              <a:rPr b="1"/>
              <a:t>Never report</a:t>
            </a:r>
            <a:r>
              <a:rPr/>
              <a:t> “p = 0.000” — write “p &lt; 0.001” instead.</a:t>
            </a:r>
          </a:p>
        </p:txBody>
      </p:sp>
    </p:spTree>
  </p:cSld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Save Your Plot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Save the plot to the figures folder ------------------</a:t>
            </a:r>
            <a:br/>
            <a:r>
              <a:rPr>
                <a:solidFill>
                  <a:srgbClr val="4758AB"/>
                </a:solidFill>
                <a:latin typeface="Courier"/>
              </a:rPr>
              <a:t>ggsave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20794D"/>
                </a:solidFill>
                <a:latin typeface="Courier"/>
              </a:rPr>
              <a:t>"figures/leaf_mass_boxplot_ttest.png"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657422"/>
                </a:solidFill>
                <a:latin typeface="Courier"/>
              </a:rPr>
              <a:t>plot =</a:t>
            </a:r>
            <a:r>
              <a:rPr>
                <a:solidFill>
                  <a:srgbClr val="003B4F"/>
                </a:solidFill>
                <a:latin typeface="Courier"/>
              </a:rPr>
              <a:t> leaf_box_10_plot,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657422"/>
                </a:solidFill>
                <a:latin typeface="Courier"/>
              </a:rPr>
              <a:t>width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5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657422"/>
                </a:solidFill>
                <a:latin typeface="Courier"/>
              </a:rPr>
              <a:t>height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5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657422"/>
                </a:solidFill>
                <a:latin typeface="Courier"/>
              </a:rPr>
              <a:t>units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"in"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657422"/>
                </a:solidFill>
                <a:latin typeface="Courier"/>
              </a:rPr>
              <a:t>dpi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300</a:t>
            </a:r>
            <a:br/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</p:txBody>
      </p:sp>
    </p:spTree>
  </p:cSld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pPr lvl="0" indent="0" marL="0">
              <a:buNone/>
            </a:pPr>
            <a:r>
              <a:rPr/>
              <a:t>Your plot is now in your </a:t>
            </a:r>
            <a:r>
              <a:rPr>
                <a:latin typeface="Courier"/>
              </a:rPr>
              <a:t>figures/</a:t>
            </a:r>
            <a:r>
              <a:rPr/>
              <a:t> folder with the test statistics embedded in the subtitle — ready for a lab report or paper.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 indent="0" marL="1270000">
              <a:buNone/>
            </a:pPr>
            <a:r>
              <a:rPr sz="2000" b="1"/>
              <a:t>Tip</a:t>
            </a:r>
          </a:p>
          <a:p>
            <a:pPr lvl="0" indent="0" marL="1270000">
              <a:buNone/>
            </a:pPr>
            <a:r>
              <a:rPr sz="2000">
                <a:latin typeface="Courier"/>
              </a:rPr>
              <a:t>dpi = 300</a:t>
            </a:r>
            <a:r>
              <a:rPr sz="2000"/>
              <a:t> is publication quality. Use it for any figure that will appear in a paper, poster, or formal report.</a:t>
            </a:r>
          </a:p>
        </p:txBody>
      </p:sp>
    </p:spTree>
  </p:cSld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→ ACTIVITY 10 Parts 4–5 now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🛑 Go to Activity 10 — Parts 4–5</a:t>
            </a:r>
          </a:p>
          <a:p>
            <a:pPr lvl="0" indent="0" marL="0">
              <a:buNone/>
            </a:pPr>
            <a:r>
              <a:rPr/>
              <a:t>Build the figure with the statistics embedded in the subtitle, then write your results sentence. Predict what the subtitle will say before you run it.</a:t>
            </a:r>
          </a:p>
        </p:txBody>
      </p:sp>
    </p:spTree>
  </p:cSld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/>
          <a:p>
            <a:pPr lvl="0" indent="0" marL="0">
              <a:buNone/>
            </a:pPr>
            <a:r>
              <a:rPr/>
              <a:t>What We Learned Today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Concepts:</a:t>
            </a:r>
          </a:p>
          <a:p>
            <a:pPr lvl="0"/>
            <a:r>
              <a:rPr/>
              <a:t>Steps 4–5 of the five-step framework — run, interpret, report</a:t>
            </a:r>
          </a:p>
          <a:p>
            <a:pPr lvl="0"/>
            <a:r>
              <a:rPr b="1"/>
              <a:t>Reading output</a:t>
            </a:r>
            <a:r>
              <a:rPr/>
              <a:t> — t, df, </a:t>
            </a:r>
            <a:r>
              <a:rPr i="1"/>
              <a:t>p</a:t>
            </a:r>
            <a:r>
              <a:rPr/>
              <a:t>, CI, group means</a:t>
            </a:r>
          </a:p>
          <a:p>
            <a:pPr lvl="0"/>
            <a:r>
              <a:rPr/>
              <a:t>A results sentence needs: test name, t, df, </a:t>
            </a:r>
            <a:r>
              <a:rPr i="1"/>
              <a:t>p</a:t>
            </a:r>
            <a:r>
              <a:rPr/>
              <a:t>, means ± SE, units</a:t>
            </a:r>
          </a:p>
          <a:p>
            <a:pPr lvl="0"/>
            <a:r>
              <a:rPr/>
              <a:t>A non-significant result is reported plainly — not as proof of “no difference”</a:t>
            </a:r>
          </a:p>
          <a:p>
            <a:pPr lvl="0" indent="0" marL="0">
              <a:buNone/>
            </a:pPr>
            <a:r>
              <a:rPr b="1"/>
              <a:t>R skills:</a:t>
            </a:r>
          </a:p>
          <a:p>
            <a:pPr lvl="0"/>
            <a:r>
              <a:rPr>
                <a:latin typeface="Courier"/>
              </a:rPr>
              <a:t>t.test(y ~ group, data, var.equal = FALSE, alternative = "two.sided")</a:t>
            </a:r>
          </a:p>
          <a:p>
            <a:pPr lvl="0"/>
            <a:r>
              <a:rPr>
                <a:latin typeface="Courier"/>
              </a:rPr>
              <a:t>model$statistic</a:t>
            </a:r>
            <a:r>
              <a:rPr/>
              <a:t>, </a:t>
            </a:r>
            <a:r>
              <a:rPr>
                <a:latin typeface="Courier"/>
              </a:rPr>
              <a:t>model$p.value</a:t>
            </a:r>
            <a:r>
              <a:rPr/>
              <a:t>, </a:t>
            </a:r>
            <a:r>
              <a:rPr>
                <a:latin typeface="Courier"/>
              </a:rPr>
              <a:t>model$conf.int</a:t>
            </a:r>
            <a:r>
              <a:rPr/>
              <a:t> — extract results</a:t>
            </a:r>
          </a:p>
          <a:p>
            <a:pPr lvl="0"/>
            <a:r>
              <a:rPr>
                <a:latin typeface="Courier"/>
              </a:rPr>
              <a:t>paste0(...)</a:t>
            </a:r>
            <a:r>
              <a:rPr/>
              <a:t> in </a:t>
            </a:r>
            <a:r>
              <a:rPr>
                <a:latin typeface="Courier"/>
              </a:rPr>
              <a:t>labs(subtitle = )</a:t>
            </a:r>
            <a:r>
              <a:rPr/>
              <a:t> — embed test statistics in figures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References:</a:t>
            </a:r>
          </a:p>
          <a:p>
            <a:pPr lvl="0"/>
            <a:r>
              <a:rPr/>
              <a:t>📖 Whitlock &amp; Schluter, Ch. 4 — </a:t>
            </a:r>
            <a:r>
              <a:rPr i="1"/>
              <a:t>Estimating with Uncertainty</a:t>
            </a:r>
          </a:p>
          <a:p>
            <a:pPr lvl="0"/>
            <a:r>
              <a:rPr/>
              <a:t>📖 </a:t>
            </a:r>
            <a:r>
              <a:rPr>
                <a:hlinkClick r:id="rId2"/>
              </a:rPr>
              <a:t>R4DS §3</a:t>
            </a:r>
          </a:p>
          <a:p>
            <a:pPr lvl="0" indent="0" marL="0">
              <a:buNone/>
            </a:pPr>
            <a:r>
              <a:rPr b="1"/>
              <a:t>Up next — Lecture 11:</a:t>
            </a:r>
          </a:p>
          <a:p>
            <a:pPr lvl="0"/>
            <a:r>
              <a:rPr/>
              <a:t>Linear regression — predicting leaf area from paper tracing mass</a:t>
            </a:r>
          </a:p>
          <a:p>
            <a:pPr lvl="0"/>
            <a:r>
              <a:rPr/>
              <a:t>Building a calibration curve with </a:t>
            </a:r>
            <a:r>
              <a:rPr>
                <a:latin typeface="Courier"/>
              </a:rPr>
              <a:t>lm()</a:t>
            </a:r>
          </a:p>
          <a:p>
            <a:pPr lvl="0"/>
            <a:r>
              <a:rPr/>
              <a:t>R², residuals, and assumption checking</a:t>
            </a:r>
          </a:p>
        </p:txBody>
      </p:sp>
    </p:spTree>
  </p:cSld>
</p:sld>
</file>

<file path=ppt/theme/theme1.xml><?xml version="1.0" encoding="utf-8"?>
<a:theme xmlns:a="http://schemas.openxmlformats.org/drawingml/2006/main" name="UMD Biostatistics">
  <a:themeElements>
    <a:clrScheme name="UMD">
      <a:dk1>
        <a:sysClr val="windowText" lastClr="000000"/>
      </a:dk1>
      <a:lt1>
        <a:sysClr val="window" lastClr="FFFFFF"/>
      </a:lt1>
      <a:dk2>
        <a:srgbClr val="4A4A4A"/>
      </a:dk2>
      <a:lt2>
        <a:srgbClr val="F0F4F8"/>
      </a:lt2>
      <a:accent1>
        <a:srgbClr val="F4CD54"/>
      </a:accent1>
      <a:accent2>
        <a:srgbClr val="002147"/>
      </a:accent2>
      <a:accent3>
        <a:srgbClr val="0072B2"/>
      </a:accent3>
      <a:accent4>
        <a:srgbClr val="009E73"/>
      </a:accent4>
      <a:accent5>
        <a:srgbClr val="E69F00"/>
      </a:accent5>
      <a:accent6>
        <a:srgbClr val="56B4E9"/>
      </a:accent6>
      <a:hlink>
        <a:srgbClr val="0563C1"/>
      </a:hlink>
      <a:folHlink>
        <a:srgbClr val="1A1A2E"/>
      </a:folHlink>
    </a:clrScheme>
    <a:fontScheme name="UMD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UM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46</Words>
  <Application>Microsoft Macintosh PowerPoint</Application>
  <PresentationFormat>On-screen Show (16:9)</PresentationFormat>
  <Paragraphs>14</Paragraphs>
  <Slides>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Cambria</vt:lpstr>
      <vt:lpstr>UMD Biostatistics</vt:lpstr>
      <vt:lpstr>Presentation Title</vt:lpstr>
      <vt:lpstr>Slide Title</vt:lpstr>
      <vt:lpstr>Section header</vt:lpstr>
      <vt:lpstr>Slide Title for Two-Content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Lecture 10 — T-Tests II: Running &amp; Reporting the Test</dc:title>
  <dc:creator>Bill Perry</dc:creator>
  <cp:keywords/>
  <dc:description>Running Welch’s two-sample t-test, decoding every line of the output, making a formal decision, and writing a proper scientific results sentence.</dc:description>
  <dcterms:created xsi:type="dcterms:W3CDTF">2026-09-10T14:26:11Z</dcterms:created>
  <dcterms:modified xsi:type="dcterms:W3CDTF">2026-09-10T14:26:11Z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uthors">
    <vt:lpwstr/>
  </property>
  <property fmtid="{D5CDD505-2E9C-101B-9397-08002B2CF9AE}" pid="3" name="biblio-config">
    <vt:lpwstr>True</vt:lpwstr>
  </property>
  <property fmtid="{D5CDD505-2E9C-101B-9397-08002B2CF9AE}" pid="4" name="by-author">
    <vt:lpwstr/>
  </property>
  <property fmtid="{D5CDD505-2E9C-101B-9397-08002B2CF9AE}" pid="5" name="categories">
    <vt:lpwstr/>
  </property>
  <property fmtid="{D5CDD505-2E9C-101B-9397-08002B2CF9AE}" pid="6" name="date">
    <vt:lpwstr>2026-09-10</vt:lpwstr>
  </property>
  <property fmtid="{D5CDD505-2E9C-101B-9397-08002B2CF9AE}" pid="7" name="execute">
    <vt:lpwstr/>
  </property>
  <property fmtid="{D5CDD505-2E9C-101B-9397-08002B2CF9AE}" pid="8" name="header-includes">
    <vt:lpwstr/>
  </property>
  <property fmtid="{D5CDD505-2E9C-101B-9397-08002B2CF9AE}" pid="9" name="include-after">
    <vt:lpwstr/>
  </property>
  <property fmtid="{D5CDD505-2E9C-101B-9397-08002B2CF9AE}" pid="10" name="include-before">
    <vt:lpwstr/>
  </property>
  <property fmtid="{D5CDD505-2E9C-101B-9397-08002B2CF9AE}" pid="11" name="labels">
    <vt:lpwstr/>
  </property>
  <property fmtid="{D5CDD505-2E9C-101B-9397-08002B2CF9AE}" pid="12" name="order">
    <vt:lpwstr>10</vt:lpwstr>
  </property>
  <property fmtid="{D5CDD505-2E9C-101B-9397-08002B2CF9AE}" pid="13" name="resources">
    <vt:lpwstr/>
  </property>
  <property fmtid="{D5CDD505-2E9C-101B-9397-08002B2CF9AE}" pid="14" name="subtitle">
    <vt:lpwstr>Running Welch’s t-test, reading the output, and writing it up</vt:lpwstr>
  </property>
  <property fmtid="{D5CDD505-2E9C-101B-9397-08002B2CF9AE}" pid="15" name="toc-title">
    <vt:lpwstr>Table of contents</vt:lpwstr>
  </property>
  <property fmtid="{D5CDD505-2E9C-101B-9397-08002B2CF9AE}" pid="16" name="type">
    <vt:lpwstr>lecture</vt:lpwstr>
  </property>
  <property fmtid="{D5CDD505-2E9C-101B-9397-08002B2CF9AE}" pid="17" name="week">
    <vt:lpwstr>5</vt:lpwstr>
  </property>
</Properties>
</file>