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5" Type="http://schemas.openxmlformats.org/officeDocument/2006/relationships/viewProps" Target="viewProps.xml" /><Relationship Id="rId2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7" Type="http://schemas.openxmlformats.org/officeDocument/2006/relationships/tableStyles" Target="tableStyles.xml" /><Relationship Id="rId2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sit.co/resources/cheatsheets/" TargetMode="Externa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Worksheet 06 — Real Climate Data in R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Downloading, summarizing, and modeling Duluth weather station data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3 — Model the rate of change </a:t>
            </a:r>
            <a:r>
              <a:rPr sz="2000" b="1" i="1"/>
              <a:t>(after lecture Chunk 3)</a:t>
            </a:r>
          </a:p>
          <a:p>
            <a:pPr lvl="0" indent="0" marL="1270000">
              <a:buNone/>
            </a:pPr>
            <a:r>
              <a:rPr sz="2000"/>
              <a:t>Part 6: fit </a:t>
            </a:r>
            <a:r>
              <a:rPr sz="2000">
                <a:latin typeface="Courier"/>
              </a:rPr>
              <a:t>lm(TEMP ~ YEAR)</a:t>
            </a:r>
            <a:r>
              <a:rPr sz="2000"/>
              <a:t> and read the warming slope.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Model the rate of change with </a:t>
            </a:r>
            <a:r>
              <a:rPr>
                <a:latin typeface="Courier"/>
              </a:rPr>
              <a:t>lm()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will the slope of </a:t>
            </a:r>
            <a:r>
              <a:rPr sz="2000">
                <a:latin typeface="Courier"/>
              </a:rPr>
              <a:t>TEMP ~ YEAR</a:t>
            </a:r>
            <a:r>
              <a:rPr sz="2000"/>
              <a:t> be positive or negative? Roughly how many °C per decade? Guess before you run </a:t>
            </a:r>
            <a:r>
              <a:rPr sz="2000">
                <a:latin typeface="Courier"/>
              </a:rPr>
              <a:t>summary()</a:t>
            </a:r>
            <a:r>
              <a:rPr sz="2000"/>
              <a:t>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Fit a regression: TEMP predicted by YEAR 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yearly_temp_model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(TEMP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dlh_year_df)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(yearly_temp_model)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This is the exact same </a:t>
            </a:r>
            <a:r>
              <a:rPr>
                <a:latin typeface="Courier"/>
              </a:rPr>
              <a:t>lm()</a:t>
            </a:r>
            <a:r>
              <a:rPr/>
              <a:t> syntax from Worksheet 05. Fill in what X and Y are in this new context:</a:t>
            </a:r>
          </a:p>
          <a:p>
            <a:pPr lvl="0" indent="0">
              <a:buNone/>
            </a:pPr>
            <a:r>
              <a:rPr>
                <a:latin typeface="Courier"/>
              </a:rPr>
              <a:t>Worksheet 05:  X = mass_g       Y = area_cm2
Worksheet 06:  X = _____        Y = _____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the slope and convert to °C per decade 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yearly_intercept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(yearly_temp_model)[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yearly_slope    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(yearly_temp_model)[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"Slope (b)   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(yearly_slope,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"°C/year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"Warming rate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(yearly_slope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"°C per decade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Report the results from your </a:t>
            </a:r>
            <a:r>
              <a:rPr>
                <a:latin typeface="Courier"/>
              </a:rPr>
              <a:t>summary()</a:t>
            </a:r>
            <a:r>
              <a:rPr/>
              <a:t> output:</a:t>
            </a:r>
          </a:p>
          <a:p>
            <a:pPr lvl="0" indent="0">
              <a:buNone/>
            </a:pPr>
            <a:r>
              <a:rPr>
                <a:latin typeface="Courier"/>
              </a:rPr>
              <a:t>Slope (b) =
p-value for the slope =
R-squared =
Warming rate in °C per decade =
Is the warming trend statistically significant at α = 0.05?  Y / N</a:t>
            </a:r>
          </a:p>
          <a:p>
            <a:pPr lvl="0" indent="0" marL="1270000">
              <a:buNone/>
            </a:pPr>
            <a:r>
              <a:rPr sz="2000"/>
              <a:t>📖 </a:t>
            </a:r>
            <a:r>
              <a:rPr sz="2000" b="1"/>
              <a:t>Whitlock &amp; Schluter §17.3:</a:t>
            </a:r>
            <a:r>
              <a:rPr sz="2000"/>
              <a:t> the slope’s p-value tests H₀: β = 0. A significant slope means temperature is changing systematically with year — not just by chance.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4 — Seasons: is winter warming faster? </a:t>
            </a:r>
            <a:r>
              <a:rPr sz="2000" b="1" i="1"/>
              <a:t>(after lecture Chunk 4)</a:t>
            </a:r>
          </a:p>
          <a:p>
            <a:pPr lvl="0" indent="0" marL="1270000">
              <a:buNone/>
            </a:pPr>
            <a:r>
              <a:rPr sz="2000"/>
              <a:t>Parts 7–11: build the season variable, model each season, and write the results paragraph.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Build a season variable with </a:t>
            </a:r>
            <a:r>
              <a:rPr>
                <a:latin typeface="Courier"/>
              </a:rPr>
              <a:t>case_when()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which season category (summer / winter / shoulder) will have the most rows in the </a:t>
            </a:r>
            <a:r>
              <a:rPr sz="2000">
                <a:latin typeface="Courier"/>
              </a:rPr>
              <a:t>count()</a:t>
            </a:r>
            <a:r>
              <a:rPr sz="2000"/>
              <a:t>? Predict before running.</a:t>
            </a:r>
          </a:p>
          <a:p>
            <a:pPr lvl="0" indent="0" marL="0">
              <a:buNone/>
            </a:pPr>
            <a:r>
              <a:rPr/>
              <a:t>We now ask a sharper question: </a:t>
            </a:r>
            <a:r>
              <a:rPr b="1"/>
              <a:t>is winter warming at the same rate as summer?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Label each day as summer, winter, or shoulder season 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dlh_season_df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season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case_when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MONTH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8</a:t>
            </a:r>
            <a:r>
              <a:rPr>
                <a:solidFill>
                  <a:srgbClr val="003B4F"/>
                </a:solidFill>
                <a:latin typeface="Courier"/>
              </a:rPr>
              <a:t>)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MONTH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                  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"shoulder"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Quick check - did it work? -----------------------------------------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dlh_season_df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(season)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How many rows fall into each season category? Does the count roughly make sense given there are 12 months and 3 are assigned to summer, 3 to winter?</a:t>
            </a:r>
          </a:p>
          <a:p>
            <a:pPr lvl="0" indent="0">
              <a:buNone/>
            </a:pPr>
            <a:r>
              <a:rPr>
                <a:latin typeface="Courier"/>
              </a:rPr>
              <a:t>n(summer):
n(winter):
n(shoulder):
Does this make sense?  Y / N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In your own words, explain what each line of the </a:t>
            </a:r>
            <a:r>
              <a:rPr>
                <a:latin typeface="Courier"/>
              </a:rPr>
              <a:t>case_when()</a:t>
            </a:r>
            <a:r>
              <a:rPr/>
              <a:t> is doing. What does </a:t>
            </a:r>
            <a:r>
              <a:rPr>
                <a:latin typeface="Courier"/>
              </a:rPr>
              <a:t>TRUE ~ "shoulder"</a:t>
            </a:r>
            <a:r>
              <a:rPr/>
              <a:t> mean?</a:t>
            </a:r>
          </a:p>
          <a:p>
            <a:pPr lvl="0" indent="0">
              <a:buNone/>
            </a:pPr>
            <a:r>
              <a:rPr>
                <a:latin typeface="Courier"/>
              </a:rPr>
              <a:t>What MONTH %in% c(6, 7, 8) ~ "summer" does:
What TRUE ~ "shoulder" does: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Summarize each season by year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summer and winter, then summarize by year 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season_year_df &lt;- dlh_season_df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(season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(YEAR, season)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TEMP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(TEMP,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(season_year_df)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does </a:t>
            </a:r>
            <a:r>
              <a:rPr>
                <a:latin typeface="Courier"/>
              </a:rPr>
              <a:t>group_by(YEAR, season)</a:t>
            </a:r>
            <a:r>
              <a:rPr/>
              <a:t> do differently from </a:t>
            </a:r>
            <a:r>
              <a:rPr>
                <a:latin typeface="Courier"/>
              </a:rPr>
              <a:t>group_by(YEAR)</a:t>
            </a:r>
            <a:r>
              <a:rPr/>
              <a:t> alone? Why do we need both?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Plot both seasons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Plot both seasons with separate trend lines 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season_temp_plot &lt;- season_year_df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TEMP,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season))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1.8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scale_color_manual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values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"firebrick"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"steelblue"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"Duluth Summer vs. Winter Temperature Trends"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"Year"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Temp (°C)"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"Season"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season_temp_plot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Just from looking at the plot, which trend line looks steeper — summer or winter? Make a prediction before you run the models in the next part.</a:t>
            </a:r>
          </a:p>
          <a:p>
            <a:pPr lvl="0" indent="0">
              <a:buNone/>
            </a:pPr>
            <a:r>
              <a:rPr>
                <a:latin typeface="Courier"/>
              </a:rPr>
              <a:t>Visual prediction — steeper line: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Fit a separate model for each season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commit now — which season warms faster, summer or winter? Write your guess before the two slopes print.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Summer-only model -------------------------------------------------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summer_df &lt;- season_year_df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(season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summer_model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(TEMP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summer_df)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summer_slope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(summer_model)[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(summer_model)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Winter-only model -------------------------------------------------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winter_df &lt;- season_year_df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(season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winter_model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(TEMP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winter_df)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winter_slope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(winter_model)[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(winter_model)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Compare the two slopes ----------------------------------------------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"Summer warming rate:"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(summer_slope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"°C/decade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"Winter warming rate:"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(winter_slope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"°C/decade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Fill in the comparison table:</a:t>
            </a:r>
          </a:p>
          <a:p>
            <a:pPr lvl="0" indent="0">
              <a:buNone/>
            </a:pPr>
            <a:r>
              <a:rPr>
                <a:latin typeface="Courier"/>
              </a:rPr>
              <a:t>Season    Slope (°C/year)   Rate (°C/decade)   p-value   Significant? (Y/N)
-------   ----------------  ------------------  --------  -------------------
Summer
Winter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Was your visual prediction from Part 9 correct? Which season is warming faster in Duluth’s data? Does this match what you might expect from the news or your own experience with winters here?</a:t>
            </a:r>
          </a:p>
          <a:p>
            <a:pPr lvl="0" indent="0">
              <a:buNone/>
            </a:pPr>
            <a:r>
              <a:rPr>
                <a:latin typeface="Courier"/>
              </a:rPr>
              <a:t>Faster-warming season:
Did this match your prediction?  Y / N
Does this match your real-world experience?  Y / N
Why might winter and summer warm at different rates? (Hint: think about ice cover, snow reflectivity, cloud cover)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11 · Write a short results paragraph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a short paragraph (4–6 sentences) summarizing what you found. Include:</a:t>
            </a:r>
          </a:p>
          <a:p>
            <a:pPr lvl="0"/>
            <a:r>
              <a:rPr/>
              <a:t>The overall annual warming rate (°C/decade) and whether it was significant</a:t>
            </a:r>
          </a:p>
          <a:p>
            <a:pPr lvl="0"/>
            <a:r>
              <a:rPr/>
              <a:t>The summer warming rate and the winter warming rate, compared</a:t>
            </a:r>
          </a:p>
          <a:p>
            <a:pPr lvl="0"/>
            <a:r>
              <a:rPr/>
              <a:t>One sentence connecting this to something you’ve personally noticed about Duluth winters (optional, but encouraged)</a:t>
            </a:r>
          </a:p>
          <a:p>
            <a:pPr lvl="0" indent="0">
              <a:buNone/>
            </a:pPr>
            <a:r>
              <a:rPr>
                <a:latin typeface="Courier"/>
              </a:rPr>
              <a:t>Write your results paragraph here: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12 · Review and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 this point you should be able to:</a:t>
            </a:r>
          </a:p>
          <a:p>
            <a:pPr lvl="0"/>
            <a:r>
              <a:rPr/>
              <a:t>☐ Download real station data into R with </a:t>
            </a:r>
            <a:r>
              <a:rPr>
                <a:latin typeface="Courier"/>
              </a:rPr>
              <a:t>get_GSOD()</a:t>
            </a:r>
          </a:p>
          <a:p>
            <a:pPr lvl="0"/>
            <a:r>
              <a:rPr/>
              <a:t>☐ Explain why raw daily data can hide long-term trends</a:t>
            </a:r>
          </a:p>
          <a:p>
            <a:pPr lvl="0"/>
            <a:r>
              <a:rPr/>
              <a:t>☐ Use </a:t>
            </a:r>
            <a:r>
              <a:rPr>
                <a:latin typeface="Courier"/>
              </a:rPr>
              <a:t>group_by() %&gt;% summarize()</a:t>
            </a:r>
            <a:r>
              <a:rPr/>
              <a:t> to collapse data to monthly or yearly means</a:t>
            </a:r>
          </a:p>
          <a:p>
            <a:pPr lvl="0"/>
            <a:r>
              <a:rPr/>
              <a:t>☐ Fit </a:t>
            </a:r>
            <a:r>
              <a:rPr>
                <a:latin typeface="Courier"/>
              </a:rPr>
              <a:t>lm(Y ~ YEAR, data)</a:t>
            </a:r>
            <a:r>
              <a:rPr/>
              <a:t> and extract the slope as a rate of change</a:t>
            </a:r>
          </a:p>
          <a:p>
            <a:pPr lvl="0"/>
            <a:r>
              <a:rPr/>
              <a:t>☐ Convert a yearly slope into a more interpretable “per decade” rate</a:t>
            </a:r>
          </a:p>
          <a:p>
            <a:pPr lvl="0"/>
            <a:r>
              <a:rPr/>
              <a:t>☐ Use </a:t>
            </a:r>
            <a:r>
              <a:rPr>
                <a:latin typeface="Courier"/>
              </a:rPr>
              <a:t>case_when()</a:t>
            </a:r>
            <a:r>
              <a:rPr/>
              <a:t> to build a new multi-condition categorical variable</a:t>
            </a:r>
          </a:p>
          <a:p>
            <a:pPr lvl="0"/>
            <a:r>
              <a:rPr/>
              <a:t>☐ Filter to specific categories with </a:t>
            </a:r>
            <a:r>
              <a:rPr>
                <a:latin typeface="Courier"/>
              </a:rPr>
              <a:t>filter(x %in% c(...))</a:t>
            </a:r>
          </a:p>
          <a:p>
            <a:pPr lvl="0"/>
            <a:r>
              <a:rPr/>
              <a:t>☐ Fit and compare two group-specific regression models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 — before you move on:</a:t>
            </a:r>
            <a:r>
              <a:rPr/>
              <a:t> Run your entire script with </a:t>
            </a:r>
            <a:r>
              <a:rPr b="1"/>
              <a:t>Ctrl/Cmd + Shift + Enter</a:t>
            </a:r>
            <a:r>
              <a:rPr/>
              <a:t>. Does it run from top to bottom without errors?</a:t>
            </a:r>
          </a:p>
          <a:p>
            <a:pPr lvl="0" indent="0">
              <a:buNone/>
            </a:pPr>
            <a:r>
              <a:rPr>
                <a:latin typeface="Courier"/>
              </a:rPr>
              <a:t>Ran cleanly?  Y / N
If not, what error appeared: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13 · Going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This section is optional — work through it if you finish early or want to push deeper.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Try a different season split</a:t>
            </a:r>
          </a:p>
          <a:p>
            <a:pPr lvl="0" indent="0" marL="0">
              <a:buNone/>
            </a:pPr>
            <a:r>
              <a:rPr b="1"/>
              <a:t>▶ Try this:</a:t>
            </a:r>
            <a:r>
              <a:rPr/>
              <a:t> Instead of strict 3-month summer/winter, try defining seasons using meteorological vs. astronomical boundaries, or add a “spring” and “fall” category to the </a:t>
            </a:r>
            <a:r>
              <a:rPr>
                <a:latin typeface="Courier"/>
              </a:rPr>
              <a:t>case_when()</a:t>
            </a:r>
            <a:r>
              <a:rPr/>
              <a:t>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Add all four seasons instead of just summer/winter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dlh_four_season_df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season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case_when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MONTH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)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"spring"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MONTH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8</a:t>
            </a:r>
            <a:r>
              <a:rPr>
                <a:solidFill>
                  <a:srgbClr val="003B4F"/>
                </a:solidFill>
                <a:latin typeface="Courier"/>
              </a:rPr>
              <a:t>)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MONTH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11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"fall"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MONTH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dlh_four_season_df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(season)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Does adding spring and fall change your interpretation at all?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Look at snow instead of temperature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Explore snow/ice flag data -------------------------------------------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dlh_snow_df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snow_mm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case_when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I_SNOW_ICE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PRCP,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          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snow_mm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ifelse</a:t>
            </a:r>
            <a:r>
              <a:rPr>
                <a:solidFill>
                  <a:srgbClr val="003B4F"/>
                </a:solidFill>
                <a:latin typeface="Courier"/>
              </a:rPr>
              <a:t>(snow_mm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, snow_mm))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yearly_snow_df &lt;- dlh_snow_df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(YEAR)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sum_snow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(snow_mm,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yearly_snow_df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sum_snow))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"Year"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"Total Yearly Snow (mm)"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Has total yearly snowfall changed over time the same way temperature has? Why might these two trends differ?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Downloading and Summarizing Climate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Recap from Worksheet 05</a:t>
            </a:r>
          </a:p>
          <a:p>
            <a:pPr lvl="0"/>
            <a:r>
              <a:rPr b="1"/>
              <a:t>Loaded</a:t>
            </a:r>
            <a:r>
              <a:rPr/>
              <a:t> the paper calibration data and made a scatter plot</a:t>
            </a:r>
          </a:p>
          <a:p>
            <a:pPr lvl="0"/>
            <a:r>
              <a:rPr b="1"/>
              <a:t>Fit</a:t>
            </a:r>
            <a:r>
              <a:rPr/>
              <a:t> a linear regression with </a:t>
            </a:r>
            <a:r>
              <a:rPr>
                <a:latin typeface="Courier"/>
              </a:rPr>
              <a:t>lm(area_cm2 ~ mass_g, data = paper_df)</a:t>
            </a:r>
          </a:p>
          <a:p>
            <a:pPr lvl="0"/>
            <a:r>
              <a:rPr b="1"/>
              <a:t>Read</a:t>
            </a:r>
            <a:r>
              <a:rPr/>
              <a:t> every line of </a:t>
            </a:r>
            <a:r>
              <a:rPr>
                <a:latin typeface="Courier"/>
              </a:rPr>
              <a:t>summary()</a:t>
            </a:r>
            <a:r>
              <a:rPr/>
              <a:t> — slope, intercept, R², p-value</a:t>
            </a:r>
          </a:p>
          <a:p>
            <a:pPr lvl="0"/>
            <a:r>
              <a:rPr b="1"/>
              <a:t>Checked assumptions</a:t>
            </a:r>
            <a:r>
              <a:rPr/>
              <a:t> — residual vs. fitted plot, QQ plot, Shapiro-Wilk on residuals</a:t>
            </a:r>
          </a:p>
          <a:p>
            <a:pPr lvl="0"/>
            <a:r>
              <a:rPr b="1"/>
              <a:t>Predicted</a:t>
            </a:r>
            <a:r>
              <a:rPr/>
              <a:t> leaf area from tracing mass using </a:t>
            </a:r>
            <a:r>
              <a:rPr>
                <a:latin typeface="Courier"/>
              </a:rPr>
              <a:t>predict()</a:t>
            </a:r>
            <a:r>
              <a:rPr/>
              <a:t> with confidence and prediction intervals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Today’s Objectives</a:t>
            </a:r>
          </a:p>
          <a:p>
            <a:pPr lvl="0" indent="-342900" marL="342900">
              <a:buAutoNum type="arabicPeriod"/>
            </a:pPr>
            <a:r>
              <a:rPr/>
              <a:t>Download real NOAA weather data directly into R using </a:t>
            </a:r>
            <a:r>
              <a:rPr>
                <a:latin typeface="Courier"/>
              </a:rPr>
              <a:t>GSODR</a:t>
            </a:r>
          </a:p>
          <a:p>
            <a:pPr lvl="0" indent="-342900" marL="342900">
              <a:buAutoNum type="arabicPeriod"/>
            </a:pPr>
            <a:r>
              <a:rPr/>
              <a:t>Explore the raw daily data and see why it’s hard to read</a:t>
            </a:r>
          </a:p>
          <a:p>
            <a:pPr lvl="0" indent="-342900" marL="342900">
              <a:buAutoNum type="arabicPeriod"/>
            </a:pPr>
            <a:r>
              <a:rPr/>
              <a:t>Summarize the data by month and by year using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</a:p>
          <a:p>
            <a:pPr lvl="0" indent="-342900" marL="342900">
              <a:buAutoNum type="arabicPeriod"/>
            </a:pPr>
            <a:r>
              <a:rPr/>
              <a:t>Plot the raw data and each summary level side by side</a:t>
            </a:r>
          </a:p>
          <a:p>
            <a:pPr lvl="0" indent="-342900" marL="342900">
              <a:buAutoNum type="arabicPeriod"/>
            </a:pPr>
            <a:r>
              <a:rPr/>
              <a:t>Fit a regression (</a:t>
            </a:r>
            <a:r>
              <a:rPr>
                <a:latin typeface="Courier"/>
              </a:rPr>
              <a:t>lm()</a:t>
            </a:r>
            <a:r>
              <a:rPr/>
              <a:t>) to estimate the </a:t>
            </a:r>
            <a:r>
              <a:rPr b="1"/>
              <a:t>rate of temperature change</a:t>
            </a:r>
            <a:r>
              <a:rPr/>
              <a:t> over time</a:t>
            </a:r>
          </a:p>
          <a:p>
            <a:pPr lvl="0" indent="-342900" marL="342900">
              <a:buAutoNum type="arabicPeriod"/>
            </a:pPr>
            <a:r>
              <a:rPr/>
              <a:t>Use </a:t>
            </a:r>
            <a:r>
              <a:rPr>
                <a:latin typeface="Courier"/>
              </a:rPr>
              <a:t>case_when()</a:t>
            </a:r>
            <a:r>
              <a:rPr/>
              <a:t> to build a summer vs. winter season variable</a:t>
            </a:r>
          </a:p>
          <a:p>
            <a:pPr lvl="0" indent="-342900" marL="342900">
              <a:buAutoNum type="arabicPeriod"/>
            </a:pPr>
            <a:r>
              <a:rPr/>
              <a:t>Fit separate models for each season and compare warming rates</a:t>
            </a:r>
          </a:p>
          <a:p>
            <a:pPr lvl="0" indent="-342900" marL="342900">
              <a:buAutoNum type="arabicPeriod"/>
            </a:pPr>
            <a:r>
              <a:rPr/>
              <a:t>Interpret a real long-term climate trend in your own words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/>
            <a:r>
              <a:rPr sz="2000"/>
              <a:t>Work through each part in order. Type the code into a new R script in Positron and run it line by line.</a:t>
            </a:r>
          </a:p>
          <a:p>
            <a:pPr lvl="1"/>
            <a:r>
              <a:rPr sz="2000"/>
              <a:t>Code blocks marked </a:t>
            </a:r>
            <a:r>
              <a:rPr sz="2000" b="1"/>
              <a:t>▶ Run this</a:t>
            </a:r>
            <a:r>
              <a:rPr sz="2000"/>
              <a:t> should be executed as written.</a:t>
            </a:r>
          </a:p>
          <a:p>
            <a:pPr lvl="1"/>
            <a:r>
              <a:rPr sz="2000"/>
              <a:t>Blocks marked </a:t>
            </a:r>
            <a:r>
              <a:rPr sz="2000" b="1"/>
              <a:t>✏️ Your turn</a:t>
            </a:r>
            <a:r>
              <a:rPr sz="2000"/>
              <a:t> ask you to write, modify, or interpret.</a:t>
            </a:r>
          </a:p>
          <a:p>
            <a:pPr lvl="1"/>
            <a:r>
              <a:rPr sz="2000"/>
              <a:t>The </a:t>
            </a:r>
            <a:r>
              <a:rPr sz="2000" b="1"/>
              <a:t>Going further</a:t>
            </a:r>
            <a:r>
              <a:rPr sz="2000"/>
              <a:t> section is optional.</a:t>
            </a:r>
          </a:p>
          <a:p>
            <a:pPr lvl="0" indent="0" marL="1270000">
              <a:buNone/>
            </a:pPr>
            <a:r>
              <a:rPr sz="2000" b="1"/>
              <a:t>🔮 Predict before you run — and type, don’t paste</a:t>
            </a:r>
          </a:p>
          <a:p>
            <a:pPr lvl="0" indent="0" marL="1270000">
              <a:buNone/>
            </a:pPr>
            <a:r>
              <a:rPr sz="2000"/>
              <a:t>Before each </a:t>
            </a:r>
            <a:r>
              <a:rPr sz="2000" b="1"/>
              <a:t>▶ Run this</a:t>
            </a:r>
            <a:r>
              <a:rPr sz="2000"/>
              <a:t> block, cover the output and </a:t>
            </a:r>
            <a:r>
              <a:rPr sz="2000" i="1"/>
              <a:t>predict</a:t>
            </a:r>
            <a:r>
              <a:rPr sz="2000"/>
              <a:t> what R will print. Then type the code yourself. Two reasons:</a:t>
            </a:r>
          </a:p>
          <a:p>
            <a:pPr lvl="0"/>
            <a:r>
              <a:rPr sz="2000" b="1"/>
              <a:t>Predicting makes it stick.</a:t>
            </a:r>
            <a:r>
              <a:rPr sz="2000"/>
              <a:t> Guessing the row count, the slope, or which season warms faster forces you to retrieve the idea — being surprised is when it sinks in.</a:t>
            </a:r>
          </a:p>
          <a:p>
            <a:pPr lvl="0"/>
            <a:r>
              <a:rPr sz="2000" b="1"/>
              <a:t>Typing beats pasting.</a:t>
            </a:r>
            <a:r>
              <a:rPr sz="2000"/>
              <a:t> Typing trains your eye for the small errors (a lowercase </a:t>
            </a:r>
            <a:r>
              <a:rPr sz="2000">
                <a:latin typeface="Courier"/>
              </a:rPr>
              <a:t>temp</a:t>
            </a:r>
            <a:r>
              <a:rPr sz="2000"/>
              <a:t>, </a:t>
            </a:r>
            <a:r>
              <a:rPr sz="2000">
                <a:latin typeface="Courier"/>
              </a:rPr>
              <a:t>==</a:t>
            </a:r>
            <a:r>
              <a:rPr sz="2000"/>
              <a:t> instead of </a:t>
            </a:r>
            <a:r>
              <a:rPr sz="2000">
                <a:latin typeface="Courier"/>
              </a:rPr>
              <a:t>%in%</a:t>
            </a:r>
            <a:r>
              <a:rPr sz="2000"/>
              <a:t>) that you would otherwise spend real time hunting.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your </a:t>
            </a:r>
            <a:r>
              <a:rPr>
                <a:latin typeface="Courier"/>
              </a:rPr>
              <a:t>figures/</a:t>
            </a:r>
            <a:r>
              <a:rPr/>
              <a:t> folder should contain after this worksheet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figures/
├── raw_temp_plot.png        ← from Part 3
├── month_temp_plot.png      ← from Part 4
├── yearly_temp_plot.png     ← from Part 5
├── season_temp_plot.png     ← from Part 9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get_GSOD()</a:t>
            </a:r>
            <a:r>
              <a:rPr b="1"/>
              <a:t> taking forever / failing:</a:t>
            </a:r>
            <a:r>
              <a:rPr/>
              <a:t> check your internet connection — this function reaches out to NOAA’s servers. If it keeps failing, ask for the saved </a:t>
            </a:r>
            <a:r>
              <a:rPr>
                <a:latin typeface="Courier"/>
              </a:rPr>
              <a:t>.csv</a:t>
            </a:r>
            <a:r>
              <a:rPr/>
              <a:t> backup.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select()</a:t>
            </a:r>
            <a:r>
              <a:rPr b="1"/>
              <a:t> error — object not found:</a:t>
            </a:r>
            <a:r>
              <a:rPr/>
              <a:t> run </a:t>
            </a:r>
            <a:r>
              <a:rPr>
                <a:latin typeface="Courier"/>
              </a:rPr>
              <a:t>names(duluth_df)</a:t>
            </a:r>
            <a:r>
              <a:rPr/>
              <a:t> first to confirm exact column names; capitalization matters (</a:t>
            </a:r>
            <a:r>
              <a:rPr>
                <a:latin typeface="Courier"/>
              </a:rPr>
              <a:t>TEMP</a:t>
            </a:r>
            <a:r>
              <a:rPr/>
              <a:t>, not </a:t>
            </a:r>
            <a:r>
              <a:rPr>
                <a:latin typeface="Courier"/>
              </a:rPr>
              <a:t>temp</a:t>
            </a:r>
            <a:r>
              <a:rPr/>
              <a:t>).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case_when()</a:t>
            </a:r>
            <a:r>
              <a:rPr b="1"/>
              <a:t> returns all </a:t>
            </a:r>
            <a:r>
              <a:rPr b="1">
                <a:latin typeface="Courier"/>
              </a:rPr>
              <a:t>NA</a:t>
            </a:r>
            <a:r>
              <a:rPr b="1"/>
              <a:t>:</a:t>
            </a:r>
            <a:r>
              <a:rPr/>
              <a:t> check that your conditions use </a:t>
            </a:r>
            <a:r>
              <a:rPr>
                <a:latin typeface="Courier"/>
              </a:rPr>
              <a:t>%in%</a:t>
            </a:r>
            <a:r>
              <a:rPr/>
              <a:t> for multiple values (</a:t>
            </a:r>
            <a:r>
              <a:rPr>
                <a:latin typeface="Courier"/>
              </a:rPr>
              <a:t>MONTH %in% c(6,7,8)</a:t>
            </a:r>
            <a:r>
              <a:rPr/>
              <a:t>), not </a:t>
            </a:r>
            <a:r>
              <a:rPr>
                <a:latin typeface="Courier"/>
              </a:rPr>
              <a:t>==</a:t>
            </a:r>
            <a:r>
              <a:rPr/>
              <a:t> with a vector.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group_by()</a:t>
            </a:r>
            <a:r>
              <a:rPr b="1"/>
              <a:t> summary looks wrong:</a:t>
            </a:r>
            <a:r>
              <a:rPr/>
              <a:t> always check with </a:t>
            </a:r>
            <a:r>
              <a:rPr>
                <a:latin typeface="Courier"/>
              </a:rPr>
              <a:t>head()</a:t>
            </a:r>
            <a:r>
              <a:rPr/>
              <a:t> immediately after summarizing — did you group by the right combination of variables?</a:t>
            </a:r>
          </a:p>
          <a:p>
            <a:pPr lvl="0" indent="-342900" marL="342900">
              <a:buAutoNum type="arabicPeriod"/>
            </a:pPr>
            <a:r>
              <a:rPr b="1"/>
              <a:t>Plot legend missing or wrong colors:</a:t>
            </a:r>
            <a:r>
              <a:rPr/>
              <a:t> confirm </a:t>
            </a:r>
            <a:r>
              <a:rPr>
                <a:latin typeface="Courier"/>
              </a:rPr>
              <a:t>color = season</a:t>
            </a:r>
            <a:r>
              <a:rPr/>
              <a:t> is inside </a:t>
            </a:r>
            <a:r>
              <a:rPr>
                <a:latin typeface="Courier"/>
              </a:rPr>
              <a:t>aes()</a:t>
            </a:r>
            <a:r>
              <a:rPr/>
              <a:t>, and that </a:t>
            </a:r>
            <a:r>
              <a:rPr>
                <a:latin typeface="Courier"/>
              </a:rPr>
              <a:t>scale_color_manual()</a:t>
            </a:r>
            <a:r>
              <a:rPr/>
              <a:t> values exactly match your </a:t>
            </a:r>
            <a:r>
              <a:rPr>
                <a:latin typeface="Courier"/>
              </a:rPr>
              <a:t>case_when()</a:t>
            </a:r>
            <a:r>
              <a:rPr/>
              <a:t> labels (</a:t>
            </a:r>
            <a:r>
              <a:rPr>
                <a:latin typeface="Courier"/>
              </a:rPr>
              <a:t>"summer"</a:t>
            </a:r>
            <a:r>
              <a:rPr/>
              <a:t>, </a:t>
            </a:r>
            <a:r>
              <a:rPr>
                <a:latin typeface="Courier"/>
              </a:rPr>
              <a:t>"winter"</a:t>
            </a:r>
            <a:r>
              <a:rPr/>
              <a:t>).</a:t>
            </a:r>
          </a:p>
          <a:p>
            <a:pPr lvl="0" indent="-342900" marL="342900">
              <a:buAutoNum type="arabicPeriod"/>
            </a:pPr>
            <a:r>
              <a:rPr b="1"/>
              <a:t>Cheat sheets</a:t>
            </a:r>
            <a:r>
              <a:rPr/>
              <a:t> — </a:t>
            </a:r>
            <a:r>
              <a:rPr>
                <a:hlinkClick r:id="rId2"/>
              </a:rPr>
              <a:t>https://posit.co/resources/cheatsheets/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Every dataset you’ll ever download from NOAA, eBird, or any other public source will need this same workflow — download → trim → explore raw → summarize → model. You now have it.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End of Worksheet 06. Next: Homework — repeat this entire workflow for a city of your choice and compare your city’s warming rate to Duluth’s.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1 — Download &amp; explore raw data </a:t>
            </a:r>
            <a:r>
              <a:rPr sz="2000" b="1" i="1"/>
              <a:t>(after lecture Chunk 1)</a:t>
            </a:r>
          </a:p>
          <a:p>
            <a:pPr lvl="0" indent="0" marL="1270000">
              <a:buNone/>
            </a:pPr>
            <a:r>
              <a:rPr sz="2000"/>
              <a:t>Parts 1–3: download the Duluth record, trim the columns, and plot the raw daily data.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Load libraries and download the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Libraries</a:t>
            </a:r>
          </a:p>
          <a:p>
            <a:pPr lvl="0" indent="0" marL="0">
              <a:buNone/>
            </a:pPr>
            <a:r>
              <a:rPr b="1"/>
              <a:t>▶ Run this at the top of your script: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at the top — always 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</a:t>
            </a:r>
            <a:r>
              <a:rPr>
                <a:solidFill>
                  <a:srgbClr val="5E5E5E"/>
                </a:solidFill>
                <a:latin typeface="Courier"/>
              </a:rPr>
              <a:t># data manipulation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(GSODR)        </a:t>
            </a:r>
            <a:r>
              <a:rPr>
                <a:solidFill>
                  <a:srgbClr val="5E5E5E"/>
                </a:solidFill>
                <a:latin typeface="Courier"/>
              </a:rPr>
              <a:t># download NOAA weather station data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Download Duluth’s weather record</a:t>
            </a:r>
          </a:p>
          <a:p>
            <a:pPr lvl="0" indent="0" marL="0">
              <a:buNone/>
            </a:pPr>
            <a:r>
              <a:rPr/>
              <a:t>We will use the Duluth International Airport station (</a:t>
            </a:r>
            <a:r>
              <a:rPr>
                <a:latin typeface="Courier"/>
              </a:rPr>
              <a:t>727450-14913</a:t>
            </a:r>
            <a:r>
              <a:rPr/>
              <a:t>), which has daily records back to 1948.</a:t>
            </a:r>
          </a:p>
          <a:p>
            <a:pPr lvl="0" indent="0" marL="0">
              <a:buNone/>
            </a:pPr>
            <a:r>
              <a:rPr b="1"/>
              <a:t>▶ Run this (this may take a minute — it’s downloading real data):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Download daily Duluth weather data, 1948-2025 ----------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duluth_df &lt;- </a:t>
            </a:r>
            <a:r>
              <a:rPr>
                <a:solidFill>
                  <a:srgbClr val="4758AB"/>
                </a:solidFill>
                <a:latin typeface="Courier"/>
              </a:rPr>
              <a:t>get_GSOD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years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1948</a:t>
            </a:r>
            <a:r>
              <a:rPr>
                <a:solidFill>
                  <a:srgbClr val="5E5E5E"/>
                </a:solidFill>
                <a:latin typeface="Courier"/>
              </a:rPr>
              <a:t>:</a:t>
            </a:r>
            <a:r>
              <a:rPr>
                <a:solidFill>
                  <a:srgbClr val="AD0000"/>
                </a:solidFill>
                <a:latin typeface="Courier"/>
              </a:rPr>
              <a:t>2025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 </a:t>
            </a:r>
            <a:r>
              <a:rPr>
                <a:solidFill>
                  <a:srgbClr val="657422"/>
                </a:solidFill>
                <a:latin typeface="Courier"/>
              </a:rPr>
              <a:t>station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"727450-14913"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Run </a:t>
            </a:r>
            <a:r>
              <a:rPr>
                <a:latin typeface="Courier"/>
              </a:rPr>
              <a:t>dim(duluth_df)</a:t>
            </a:r>
            <a:r>
              <a:rPr/>
              <a:t> and </a:t>
            </a:r>
            <a:r>
              <a:rPr>
                <a:latin typeface="Courier"/>
              </a:rPr>
              <a:t>glimpse(duluth_df)</a:t>
            </a:r>
            <a:r>
              <a:rPr/>
              <a:t>. How many rows and columns does the raw download have?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code here:</a:t>
            </a:r>
          </a:p>
          <a:p>
            <a:pPr lvl="0" indent="0">
              <a:buNone/>
            </a:pPr>
            <a:r>
              <a:rPr>
                <a:latin typeface="Courier"/>
              </a:rPr>
              <a:t>Rows:
Columns:
What does one row represent (a year? a month? a day?):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Trim to the columns we need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the columns we actually need 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dlh_temp_df &lt;- duluth_df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STNID, NAME, YEARMODA,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YEAR, MONTH, DAY,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TEMP, MXSPD, PRCP, I_SNOW_ICE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(dlh_temp_df)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Why do we use </a:t>
            </a:r>
            <a:r>
              <a:rPr>
                <a:latin typeface="Courier"/>
              </a:rPr>
              <a:t>select()</a:t>
            </a:r>
            <a:r>
              <a:rPr/>
              <a:t> here instead of just working with the full </a:t>
            </a:r>
            <a:r>
              <a:rPr>
                <a:latin typeface="Courier"/>
              </a:rPr>
              <a:t>duluth_df</a:t>
            </a:r>
            <a:r>
              <a:rPr/>
              <a:t>? (Hint: how many columns did </a:t>
            </a:r>
            <a:r>
              <a:rPr>
                <a:latin typeface="Courier"/>
              </a:rPr>
              <a:t>get_GSOD()</a:t>
            </a:r>
            <a:r>
              <a:rPr/>
              <a:t> actually return?)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Plot the raw daily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this plots ~28,000 daily points. Before you run it — will a warming trend be visible, or will something else dominate? Write your guess.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Plot every single daily temperature 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raw_temp_plot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YEARMODA,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TEMP))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"Duluth Daily Mean Temperature, 1948–2025"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"Date"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"Temperature (°C)"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raw_temp_plot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Describe what you see. Can you tell whether Duluth is warming over time just by looking at this plot? Why or why not?</a:t>
            </a:r>
          </a:p>
          <a:p>
            <a:pPr lvl="0" indent="0">
              <a:buNone/>
            </a:pPr>
            <a:r>
              <a:rPr>
                <a:latin typeface="Courier"/>
              </a:rPr>
              <a:t>What dominates the plot (seasonal cycle / long-term trend / both)?
Can you see a clear warming trend?  Y / N
Why or why not: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Raw data shows you </a:t>
            </a:r>
            <a:r>
              <a:rPr sz="2000" i="1"/>
              <a:t>everything</a:t>
            </a:r>
            <a:r>
              <a:rPr sz="2000"/>
              <a:t> that happened — which can hide the </a:t>
            </a:r>
            <a:r>
              <a:rPr sz="2000" i="1"/>
              <a:t>one pattern</a:t>
            </a:r>
            <a:r>
              <a:rPr sz="2000"/>
              <a:t> you’re looking for. The seasonal cycle (summer ↔ winter) is much bigger than any year-to-year warming trend, so it drowns the trend out visually.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2 — Summarize to reveal the trend </a:t>
            </a:r>
            <a:r>
              <a:rPr sz="2000" b="1" i="1"/>
              <a:t>(after lecture Chunk 2)</a:t>
            </a:r>
          </a:p>
          <a:p>
            <a:pPr lvl="0" indent="0" marL="1270000">
              <a:buNone/>
            </a:pPr>
            <a:r>
              <a:rPr sz="2000"/>
              <a:t>Parts 4–5: collapse the daily data to monthly and yearly means.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Summarize by month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Mean temperature per year-month 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dlh_month_df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(YEAR, MONTH)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YEARMODA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first</a:t>
            </a:r>
            <a:r>
              <a:rPr>
                <a:solidFill>
                  <a:srgbClr val="003B4F"/>
                </a:solidFill>
                <a:latin typeface="Courier"/>
              </a:rPr>
              <a:t>(YEARMODA),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TEMP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(TEMP,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(dlh_month_df)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Plot the monthly means --------------------------------------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month_temp_plot &lt;- dlh_month_df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YEARMODA,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TEMP))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0.4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"steelblue"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"Duluth Monthly Mean Temperature"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"Temperature (°C)"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month_temp_plot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How many rows does </a:t>
            </a:r>
            <a:r>
              <a:rPr>
                <a:latin typeface="Courier"/>
              </a:rPr>
              <a:t>dlh_month_df</a:t>
            </a:r>
            <a:r>
              <a:rPr/>
              <a:t> have compared to </a:t>
            </a:r>
            <a:r>
              <a:rPr>
                <a:latin typeface="Courier"/>
              </a:rPr>
              <a:t>dlh_temp_df</a:t>
            </a:r>
            <a:r>
              <a:rPr/>
              <a:t>? What pattern is now visible that wasn’t visible in the raw daily plot?</a:t>
            </a:r>
          </a:p>
          <a:p>
            <a:pPr lvl="0" indent="0">
              <a:buNone/>
            </a:pPr>
            <a:r>
              <a:rPr>
                <a:latin typeface="Courier"/>
              </a:rPr>
              <a:t>Rows in dlh_temp_df (daily):
Rows in dlh_month_df (monthly):
New pattern now visible: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Summarize by year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Mean temperature per year ------------------------------------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dlh_year_df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(YEAR)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YEARMODA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first</a:t>
            </a:r>
            <a:r>
              <a:rPr>
                <a:solidFill>
                  <a:srgbClr val="003B4F"/>
                </a:solidFill>
                <a:latin typeface="Courier"/>
              </a:rPr>
              <a:t>(YEARMODA),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TEMP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(TEMP,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(dlh_year_df)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yearly_temp_plot &lt;- dlh_year_df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TEMP))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"firebrick"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"Duluth Annual Mean Temperature, 1948–2025"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"Year"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Temp (°C)"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yearly_temp_plot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Fill in the table comparing all three levels of summary:</a:t>
            </a:r>
          </a:p>
          <a:p>
            <a:pPr lvl="0" indent="0">
              <a:buNone/>
            </a:pPr>
            <a:r>
              <a:rPr>
                <a:latin typeface="Courier"/>
              </a:rPr>
              <a:t>Level      Rows     What it shows clearly      What it hides
--------   ------   -------------------------  -------------------------
Daily                
Monthly              
Yearly               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Which summary level would you use if you wanted to know about a single extreme heat wave? Which would you use to study climate change? Explain why they’re different.</a:t>
            </a:r>
          </a:p>
          <a:p>
            <a:pPr lvl="0" indent="0">
              <a:buNone/>
            </a:pPr>
            <a:r>
              <a:rPr>
                <a:latin typeface="Courier"/>
              </a:rPr>
              <a:t>Best level for a single heat wave:
Best level for climate change:
Why they're different: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Worksheet 06 — Real Climate Data in R</dc:title>
  <dc:creator>Bill Perry</dc:creator>
  <cp:keywords/>
  <dc:description>Summarizing data and using an API and more R</dc:description>
  <dcterms:created xsi:type="dcterms:W3CDTF">2026-07-06T00:31:29Z</dcterms:created>
  <dcterms:modified xsi:type="dcterms:W3CDTF">2026-07-06T00:31:29Z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7</vt:lpwstr>
  </property>
  <property fmtid="{D5CDD505-2E9C-101B-9397-08002B2CF9AE}" pid="14" name="resources">
    <vt:lpwstr/>
  </property>
  <property fmtid="{D5CDD505-2E9C-101B-9397-08002B2CF9AE}" pid="15" name="subtitle">
    <vt:lpwstr>Downloading, summarizing, and modeling Duluth weather station data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4</vt:lpwstr>
  </property>
</Properties>
</file>