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84"/>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6" Type="http://schemas.openxmlformats.org/officeDocument/2006/relationships/viewProps" Target="viewProps.xml" /><Relationship Id="rId25" Type="http://schemas.openxmlformats.org/officeDocument/2006/relationships/presProps" Target="presProps.xml" /><Relationship Id="rId1" Type="http://schemas.openxmlformats.org/officeDocument/2006/relationships/slideMaster" Target="slideMasters/slideMaster1.xml" /><Relationship Id="rId28" Type="http://schemas.openxmlformats.org/officeDocument/2006/relationships/tableStyles" Target="tableStyles.xml" /><Relationship Id="rId27"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lstStyle>
            <a:lvl1pPr marL="230188" indent="-230188">
              <a:tabLst/>
              <a:defRPr sz="2000"/>
            </a:lvl1pPr>
            <a:lvl2pPr marL="514350" indent="-284163">
              <a:spcBef>
                <a:spcPts val="0"/>
              </a:spcBef>
              <a:tabLst/>
              <a:defRPr sz="2000"/>
            </a:lvl2pPr>
            <a:lvl3pPr marL="692150" indent="-177800">
              <a:spcBef>
                <a:spcPts val="0"/>
              </a:spcBef>
              <a:tabLst/>
              <a:defRPr sz="1600"/>
            </a:lvl3pPr>
            <a:lvl4pPr marL="914400" indent="-222250">
              <a:spcBef>
                <a:spcPts val="0"/>
              </a:spcBef>
              <a:tabLst/>
              <a:defRPr sz="1600"/>
            </a:lvl4pPr>
            <a:lvl5pPr marL="1146175" indent="-231775">
              <a:spcBef>
                <a:spcPts val="0"/>
              </a:spcBef>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1A1A2E"/>
          </a:solidFill>
        </p:spPr>
        <p:txBody>
          <a:bodyPr/>
          <a:lstStyle>
            <a:lvl1pPr algn="l">
              <a:defRPr b="0">
                <a:solidFill>
                  <a:srgbClr val="F4CD54"/>
                </a:solidFill>
              </a:defRPr>
            </a:lvl1pPr>
          </a:lstStyle>
          <a:p>
            <a:r>
              <a:rPr lang="en-US" dirty="0"/>
              <a:t>Click to edit Master title style</a:t>
            </a:r>
          </a:p>
        </p:txBody>
      </p:sp>
      <p:sp>
        <p:nvSpPr>
          <p:cNvPr id="3" name="Content Placeholder 2"/>
          <p:cNvSpPr>
            <a:spLocks noGrp="1"/>
          </p:cNvSpPr>
          <p:nvPr>
            <p:ph sz="half" idx="1"/>
          </p:nvPr>
        </p:nvSpPr>
        <p:spPr>
          <a:xfrm>
            <a:off x="9041" y="662663"/>
            <a:ext cx="4201332" cy="3818173"/>
          </a:xfrm>
        </p:spPr>
        <p:txBody>
          <a:bodyPr/>
          <a:lstStyle>
            <a:lvl1pPr marL="230188" indent="-230188">
              <a:tabLst/>
              <a:defRPr sz="2000"/>
            </a:lvl1pPr>
            <a:lvl2pPr marL="460375" indent="-230188">
              <a:tabLst/>
              <a:defRPr sz="1800"/>
            </a:lvl2pPr>
            <a:lvl3pPr marL="630238" indent="-169863">
              <a:tabLst/>
              <a:defRPr sz="1600"/>
            </a:lvl3pPr>
            <a:lvl4pPr marL="914400" indent="-284163">
              <a:tabLst/>
              <a:defRPr sz="1600"/>
            </a:lvl4pPr>
            <a:lvl5pPr marL="1146175" indent="-231775">
              <a:tabLst/>
              <a:defRPr sz="16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02258" y="662664"/>
            <a:ext cx="4418308" cy="3818172"/>
          </a:xfrm>
        </p:spPr>
        <p:txBody>
          <a:bodyPr/>
          <a:lstStyle>
            <a:lvl1pPr marL="342900" indent="-342900">
              <a:defRPr lang="en-US" sz="2000" kern="1200" dirty="0">
                <a:solidFill>
                  <a:schemeClr val="tx1"/>
                </a:solidFill>
                <a:latin typeface="+mn-lt"/>
                <a:ea typeface="+mn-ea"/>
                <a:cs typeface="+mn-cs"/>
              </a:defRPr>
            </a:lvl1pPr>
            <a:lvl2pPr marL="515937" indent="-285750">
              <a:defRPr lang="en-US" sz="1800" kern="1200" dirty="0">
                <a:solidFill>
                  <a:schemeClr val="tx1"/>
                </a:solidFill>
                <a:latin typeface="+mn-lt"/>
                <a:ea typeface="+mn-ea"/>
                <a:cs typeface="+mn-cs"/>
              </a:defRPr>
            </a:lvl2pPr>
            <a:lvl3pPr marL="746125" indent="-285750">
              <a:defRPr lang="en-US" sz="1600" kern="1200" dirty="0">
                <a:solidFill>
                  <a:schemeClr val="tx1"/>
                </a:solidFill>
                <a:latin typeface="+mn-lt"/>
                <a:ea typeface="+mn-ea"/>
                <a:cs typeface="+mn-cs"/>
              </a:defRPr>
            </a:lvl3pPr>
            <a:lvl4pPr marL="915987" indent="-285750">
              <a:defRPr lang="en-US" sz="1600" kern="1200" dirty="0">
                <a:solidFill>
                  <a:schemeClr val="tx1"/>
                </a:solidFill>
                <a:latin typeface="+mn-lt"/>
                <a:ea typeface="+mn-ea"/>
                <a:cs typeface="+mn-cs"/>
              </a:defRPr>
            </a:lvl4pPr>
            <a:lvl5pPr marL="1200150" indent="-285750">
              <a:defRPr lang="en-US" sz="16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3514" y="823389"/>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6/28/26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6/28/26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6/28/26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139485" y="2822226"/>
            <a:ext cx="8756541" cy="1945037"/>
          </a:xfrm>
        </p:spPr>
        <p:txBody>
          <a:bodyPr/>
          <a:lstStyle>
            <a:lvl1pPr>
              <a:defRPr sz="20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1A1A2E"/>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6/28/26</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4CD54"/>
          </a:solidFill>
          <a:latin typeface="+mj-lt"/>
          <a:ea typeface="+mj-ea"/>
          <a:cs typeface="+mj-cs"/>
        </a:defRPr>
      </a:lvl1pPr>
    </p:titleStyle>
    <p:bodyStyle>
      <a:lvl1pPr algn="l" defTabSz="342900" eaLnBrk="1" hangingPunct="1" indent="-342900" latinLnBrk="0" marL="342900" rtl="0">
        <a:spcBef>
          <a:spcPts val="0"/>
        </a:spcBef>
        <a:buFont typeface="Arial"/>
        <a:buChar char="•"/>
        <a:defRPr kern="1200" sz="20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20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posit.co/resources/cheatsheets/" TargetMode="External" /></Relationships>
</file>

<file path=ppt/slides/_rels/slide2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Describing Our Data</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Wrangling, descriptive statistics, and first visualizations</a:t>
            </a:r>
            <a:br/>
            <a:br/>
            <a:r>
              <a:rPr/>
              <a:t>Bill Perry</a:t>
            </a:r>
          </a:p>
        </p:txBody>
      </p:sp>
      <p:sp>
        <p:nvSpPr>
          <p:cNvPr id="4" name="Date Placeholder 3"/>
          <p:cNvSpPr>
            <a:spLocks noGrp="1"/>
          </p:cNvSpPr>
          <p:nvPr>
            <p:ph idx="10" sz="half" type="dt"/>
          </p:nvPr>
        </p:nvSpPr>
        <p:spPr/>
        <p:txBody>
          <a:bodyPr/>
          <a:lstStyle/>
          <a:p>
            <a:pPr lvl="0" indent="0" marL="0">
              <a:buNone/>
            </a:pPr>
            <a:r>
              <a:rPr/>
              <a:t>2026-07-05</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b="1"/>
              <a:t>The full pipeline — chaining all four verbs</a:t>
            </a:r>
          </a:p>
          <a:p>
            <a:pPr lvl="0" indent="0" marL="0">
              <a:buNone/>
            </a:pPr>
            <a:r>
              <a:rPr b="1"/>
              <a:t>▶ Run this:</a:t>
            </a:r>
          </a:p>
          <a:p>
            <a:pPr lvl="0" indent="0">
              <a:buNone/>
            </a:pPr>
            <a:r>
              <a:rPr>
                <a:solidFill>
                  <a:srgbClr val="5E5E5E"/>
                </a:solidFill>
                <a:latin typeface="Courier"/>
              </a:rPr>
              <a:t># Chain all four verbs — read it as a recipe ----------</a:t>
            </a:r>
            <a:br/>
            <a:r>
              <a:rPr>
                <a:solidFill>
                  <a:srgbClr val="003B4F"/>
                </a:solidFill>
                <a:latin typeface="Courier"/>
              </a:rPr>
              <a:t>tree_clean_df &lt;- tree_df </a:t>
            </a:r>
            <a:r>
              <a:rPr>
                <a:solidFill>
                  <a:srgbClr val="5E5E5E"/>
                </a:solidFill>
                <a:latin typeface="Courier"/>
              </a:rPr>
              <a:t>%&gt;%</a:t>
            </a:r>
            <a:br/>
            <a:r>
              <a:rPr>
                <a:solidFill>
                  <a:srgbClr val="003B4F"/>
                </a:solidFill>
                <a:latin typeface="Courier"/>
              </a:rPr>
              <a:t>  </a:t>
            </a:r>
            <a:r>
              <a:rPr>
                <a:solidFill>
                  <a:srgbClr val="4758AB"/>
                </a:solidFill>
                <a:latin typeface="Courier"/>
              </a:rPr>
              <a:t>filter</a:t>
            </a:r>
            <a:r>
              <a:rPr>
                <a:solidFill>
                  <a:srgbClr val="003B4F"/>
                </a:solidFill>
                <a:latin typeface="Courier"/>
              </a:rPr>
              <a:t>(weight_g </a:t>
            </a:r>
            <a:r>
              <a:rPr>
                <a:solidFill>
                  <a:srgbClr val="5E5E5E"/>
                </a:solidFill>
                <a:latin typeface="Courier"/>
              </a:rPr>
              <a:t>&gt;</a:t>
            </a:r>
            <a:r>
              <a:rPr>
                <a:solidFill>
                  <a:srgbClr val="003B4F"/>
                </a:solidFill>
                <a:latin typeface="Courier"/>
              </a:rPr>
              <a:t> </a:t>
            </a:r>
            <a:r>
              <a:rPr>
                <a:solidFill>
                  <a:srgbClr val="AD0000"/>
                </a:solidFill>
                <a:latin typeface="Courier"/>
              </a:rPr>
              <a:t>0</a:t>
            </a:r>
            <a:r>
              <a:rPr>
                <a:solidFill>
                  <a:srgbClr val="003B4F"/>
                </a:solidFill>
                <a:latin typeface="Courier"/>
              </a:rPr>
              <a:t>) </a:t>
            </a:r>
            <a:r>
              <a:rPr>
                <a:solidFill>
                  <a:srgbClr val="5E5E5E"/>
                </a:solidFill>
                <a:latin typeface="Courier"/>
              </a:rPr>
              <a:t>%&gt;%</a:t>
            </a:r>
            <a:r>
              <a:rPr>
                <a:solidFill>
                  <a:srgbClr val="003B4F"/>
                </a:solidFill>
                <a:latin typeface="Courier"/>
              </a:rPr>
              <a:t>              </a:t>
            </a:r>
            <a:r>
              <a:rPr>
                <a:solidFill>
                  <a:srgbClr val="5E5E5E"/>
                </a:solidFill>
                <a:latin typeface="Courier"/>
              </a:rPr>
              <a:t># remove any zeros</a:t>
            </a:r>
            <a:br/>
            <a:r>
              <a:rPr>
                <a:solidFill>
                  <a:srgbClr val="003B4F"/>
                </a:solidFill>
                <a:latin typeface="Courier"/>
              </a:rPr>
              <a:t>  </a:t>
            </a:r>
            <a:r>
              <a:rPr>
                <a:solidFill>
                  <a:srgbClr val="4758AB"/>
                </a:solidFill>
                <a:latin typeface="Courier"/>
              </a:rPr>
              <a:t>select</a:t>
            </a:r>
            <a:r>
              <a:rPr>
                <a:solidFill>
                  <a:srgbClr val="003B4F"/>
                </a:solidFill>
                <a:latin typeface="Courier"/>
              </a:rPr>
              <a:t>(side, weight_g, height_cm) </a:t>
            </a:r>
            <a:r>
              <a:rPr>
                <a:solidFill>
                  <a:srgbClr val="5E5E5E"/>
                </a:solidFill>
                <a:latin typeface="Courier"/>
              </a:rPr>
              <a:t>%&gt;%</a:t>
            </a:r>
            <a:r>
              <a:rPr>
                <a:solidFill>
                  <a:srgbClr val="003B4F"/>
                </a:solidFill>
                <a:latin typeface="Courier"/>
              </a:rPr>
              <a:t>  </a:t>
            </a:r>
            <a:r>
              <a:rPr>
                <a:solidFill>
                  <a:srgbClr val="5E5E5E"/>
                </a:solidFill>
                <a:latin typeface="Courier"/>
              </a:rPr>
              <a:t># keep three columns</a:t>
            </a:r>
            <a:br/>
            <a:r>
              <a:rPr>
                <a:solidFill>
                  <a:srgbClr val="003B4F"/>
                </a:solidFill>
                <a:latin typeface="Courier"/>
              </a:rPr>
              <a:t>  </a:t>
            </a:r>
            <a:r>
              <a:rPr>
                <a:solidFill>
                  <a:srgbClr val="4758AB"/>
                </a:solidFill>
                <a:latin typeface="Courier"/>
              </a:rPr>
              <a:t>mutate</a:t>
            </a:r>
            <a:r>
              <a:rPr>
                <a:solidFill>
                  <a:srgbClr val="003B4F"/>
                </a:solidFill>
                <a:latin typeface="Courier"/>
              </a:rPr>
              <a:t>(</a:t>
            </a:r>
            <a:br/>
            <a:r>
              <a:rPr>
                <a:solidFill>
                  <a:srgbClr val="003B4F"/>
                </a:solidFill>
                <a:latin typeface="Courier"/>
              </a:rPr>
              <a:t>    </a:t>
            </a:r>
            <a:r>
              <a:rPr>
                <a:solidFill>
                  <a:srgbClr val="657422"/>
                </a:solidFill>
                <a:latin typeface="Courier"/>
              </a:rPr>
              <a:t>weight_mg   =</a:t>
            </a:r>
            <a:r>
              <a:rPr>
                <a:solidFill>
                  <a:srgbClr val="003B4F"/>
                </a:solidFill>
                <a:latin typeface="Courier"/>
              </a:rPr>
              <a:t> weight_g </a:t>
            </a:r>
            <a:r>
              <a:rPr>
                <a:solidFill>
                  <a:srgbClr val="5E5E5E"/>
                </a:solidFill>
                <a:latin typeface="Courier"/>
              </a:rPr>
              <a:t>*</a:t>
            </a:r>
            <a:r>
              <a:rPr>
                <a:solidFill>
                  <a:srgbClr val="003B4F"/>
                </a:solidFill>
                <a:latin typeface="Courier"/>
              </a:rPr>
              <a:t> </a:t>
            </a:r>
            <a:r>
              <a:rPr>
                <a:solidFill>
                  <a:srgbClr val="AD0000"/>
                </a:solidFill>
                <a:latin typeface="Courier"/>
              </a:rPr>
              <a:t>1000</a:t>
            </a:r>
            <a:r>
              <a:rPr>
                <a:solidFill>
                  <a:srgbClr val="003B4F"/>
                </a:solidFill>
                <a:latin typeface="Courier"/>
              </a:rPr>
              <a:t>,</a:t>
            </a:r>
            <a:br/>
            <a:r>
              <a:rPr>
                <a:solidFill>
                  <a:srgbClr val="003B4F"/>
                </a:solidFill>
                <a:latin typeface="Courier"/>
              </a:rPr>
              <a:t>    </a:t>
            </a:r>
            <a:r>
              <a:rPr>
                <a:solidFill>
                  <a:srgbClr val="657422"/>
                </a:solidFill>
                <a:latin typeface="Courier"/>
              </a:rPr>
              <a:t>size_class  =</a:t>
            </a:r>
            <a:r>
              <a:rPr>
                <a:solidFill>
                  <a:srgbClr val="003B4F"/>
                </a:solidFill>
                <a:latin typeface="Courier"/>
              </a:rPr>
              <a:t> </a:t>
            </a:r>
            <a:r>
              <a:rPr>
                <a:solidFill>
                  <a:srgbClr val="4758AB"/>
                </a:solidFill>
                <a:latin typeface="Courier"/>
              </a:rPr>
              <a:t>if_else</a:t>
            </a:r>
            <a:r>
              <a:rPr>
                <a:solidFill>
                  <a:srgbClr val="003B4F"/>
                </a:solidFill>
                <a:latin typeface="Courier"/>
              </a:rPr>
              <a:t>(weight_g </a:t>
            </a:r>
            <a:r>
              <a:rPr>
                <a:solidFill>
                  <a:srgbClr val="5E5E5E"/>
                </a:solidFill>
                <a:latin typeface="Courier"/>
              </a:rPr>
              <a:t>&gt;</a:t>
            </a:r>
            <a:r>
              <a:rPr>
                <a:solidFill>
                  <a:srgbClr val="003B4F"/>
                </a:solidFill>
                <a:latin typeface="Courier"/>
              </a:rPr>
              <a:t> </a:t>
            </a:r>
            <a:r>
              <a:rPr>
                <a:solidFill>
                  <a:srgbClr val="AD0000"/>
                </a:solidFill>
                <a:latin typeface="Courier"/>
              </a:rPr>
              <a:t>5</a:t>
            </a:r>
            <a:r>
              <a:rPr>
                <a:solidFill>
                  <a:srgbClr val="003B4F"/>
                </a:solidFill>
                <a:latin typeface="Courier"/>
              </a:rPr>
              <a:t>, </a:t>
            </a:r>
            <a:r>
              <a:rPr>
                <a:solidFill>
                  <a:srgbClr val="20794D"/>
                </a:solidFill>
                <a:latin typeface="Courier"/>
              </a:rPr>
              <a:t>"large"</a:t>
            </a:r>
            <a:r>
              <a:rPr>
                <a:solidFill>
                  <a:srgbClr val="003B4F"/>
                </a:solidFill>
                <a:latin typeface="Courier"/>
              </a:rPr>
              <a:t>, </a:t>
            </a:r>
            <a:r>
              <a:rPr>
                <a:solidFill>
                  <a:srgbClr val="20794D"/>
                </a:solidFill>
                <a:latin typeface="Courier"/>
              </a:rPr>
              <a:t>"small"</a:t>
            </a:r>
            <a:r>
              <a:rPr>
                <a:solidFill>
                  <a:srgbClr val="003B4F"/>
                </a:solidFill>
                <a:latin typeface="Courier"/>
              </a:rPr>
              <a:t>)</a:t>
            </a:r>
            <a:br/>
            <a:r>
              <a:rPr>
                <a:solidFill>
                  <a:srgbClr val="003B4F"/>
                </a:solidFill>
                <a:latin typeface="Courier"/>
              </a:rPr>
              <a:t>  ) </a:t>
            </a:r>
            <a:r>
              <a:rPr>
                <a:solidFill>
                  <a:srgbClr val="5E5E5E"/>
                </a:solidFill>
                <a:latin typeface="Courier"/>
              </a:rPr>
              <a:t>%&gt;%</a:t>
            </a:r>
            <a:br/>
            <a:r>
              <a:rPr>
                <a:solidFill>
                  <a:srgbClr val="003B4F"/>
                </a:solidFill>
                <a:latin typeface="Courier"/>
              </a:rPr>
              <a:t>  </a:t>
            </a:r>
            <a:r>
              <a:rPr>
                <a:solidFill>
                  <a:srgbClr val="4758AB"/>
                </a:solidFill>
                <a:latin typeface="Courier"/>
              </a:rPr>
              <a:t>arrange</a:t>
            </a:r>
            <a:r>
              <a:rPr>
                <a:solidFill>
                  <a:srgbClr val="003B4F"/>
                </a:solidFill>
                <a:latin typeface="Courier"/>
              </a:rPr>
              <a:t>(side, </a:t>
            </a:r>
            <a:r>
              <a:rPr>
                <a:solidFill>
                  <a:srgbClr val="4758AB"/>
                </a:solidFill>
                <a:latin typeface="Courier"/>
              </a:rPr>
              <a:t>desc</a:t>
            </a:r>
            <a:r>
              <a:rPr>
                <a:solidFill>
                  <a:srgbClr val="003B4F"/>
                </a:solidFill>
                <a:latin typeface="Courier"/>
              </a:rPr>
              <a:t>(weight_g))          </a:t>
            </a:r>
            <a:r>
              <a:rPr>
                <a:solidFill>
                  <a:srgbClr val="5E5E5E"/>
                </a:solidFill>
                <a:latin typeface="Courier"/>
              </a:rPr>
              <a:t># sort by side, then weight</a:t>
            </a:r>
            <a:br/>
            <a:br/>
            <a:r>
              <a:rPr>
                <a:solidFill>
                  <a:srgbClr val="4758AB"/>
                </a:solidFill>
                <a:latin typeface="Courier"/>
              </a:rPr>
              <a:t>head</a:t>
            </a:r>
            <a:r>
              <a:rPr>
                <a:solidFill>
                  <a:srgbClr val="003B4F"/>
                </a:solidFill>
                <a:latin typeface="Courier"/>
              </a:rPr>
              <a:t>(tree_clean_df)</a:t>
            </a:r>
          </a:p>
          <a:p>
            <a:pPr lvl="0" indent="0" marL="0">
              <a:buNone/>
            </a:pPr>
            <a:r>
              <a:rPr/>
              <a:t>✏️ </a:t>
            </a:r>
            <a:r>
              <a:rPr b="1"/>
              <a:t>Your turn:</a:t>
            </a:r>
            <a:r>
              <a:rPr/>
              <a:t> Read the pipeline out loud, one </a:t>
            </a:r>
            <a:r>
              <a:rPr>
                <a:latin typeface="Courier"/>
              </a:rPr>
              <a:t>%&gt;%</a:t>
            </a:r>
            <a:r>
              <a:rPr/>
              <a:t> step at a time. Write in plain English what each step does:</a:t>
            </a:r>
          </a:p>
          <a:p>
            <a:pPr lvl="0" indent="0">
              <a:buNone/>
            </a:pPr>
            <a:r>
              <a:rPr>
                <a:latin typeface="Courier"/>
              </a:rPr>
              <a:t>Step 1 (filter):
Step 2 (select):
Step 3 (mutate):
Step 4 (arrange):</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sz="2000" b="1"/>
              <a:t>🧩 Chunks 2–3 — Describing the data </a:t>
            </a:r>
            <a:r>
              <a:rPr sz="2000" b="1" i="1"/>
              <a:t>(matches lecture Chunks 2 &amp; 3)</a:t>
            </a:r>
          </a:p>
          <a:p>
            <a:pPr lvl="0" indent="0" marL="1270000">
              <a:buNone/>
            </a:pPr>
            <a:r>
              <a:rPr sz="2000"/>
              <a:t>Part 4 (counting correctly with NAs) and Part 5 (mean, median, SD, SE). Do these after the lecture’s Chunks 2 and 3.</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The NA problem — counting observations correctly</a:t>
            </a:r>
          </a:p>
        </p:txBody>
      </p:sp>
      <p:sp>
        <p:nvSpPr>
          <p:cNvPr id="3" name="Content Placeholder 2"/>
          <p:cNvSpPr>
            <a:spLocks noGrp="1"/>
          </p:cNvSpPr>
          <p:nvPr>
            <p:ph idx="1"/>
          </p:nvPr>
        </p:nvSpPr>
        <p:spPr/>
        <p:txBody>
          <a:bodyPr/>
          <a:lstStyle/>
          <a:p>
            <a:pPr lvl="0" indent="0" marL="0">
              <a:spcBef>
                <a:spcPts val="3000"/>
              </a:spcBef>
              <a:buNone/>
            </a:pPr>
            <a:r>
              <a:rPr b="1"/>
              <a:t>What is an NA?</a:t>
            </a:r>
          </a:p>
          <a:p>
            <a:pPr lvl="0" indent="0" marL="0">
              <a:buNone/>
            </a:pPr>
            <a:r>
              <a:rPr>
                <a:latin typeface="Courier"/>
              </a:rPr>
              <a:t>NA</a:t>
            </a:r>
            <a:r>
              <a:rPr/>
              <a:t> stands for “Not Available” — it marks a </a:t>
            </a:r>
            <a:r>
              <a:rPr b="1"/>
              <a:t>missing value</a:t>
            </a:r>
            <a:r>
              <a:rPr/>
              <a:t>. Missing data are common in real ecological studies.</a:t>
            </a:r>
          </a:p>
          <a:p>
            <a:pPr lvl="0" indent="0" marL="0">
              <a:spcBef>
                <a:spcPts val="3000"/>
              </a:spcBef>
              <a:buNone/>
            </a:pPr>
            <a:r>
              <a:rPr b="1"/>
              <a:t>The problem with </a:t>
            </a:r>
            <a:r>
              <a:rPr b="1">
                <a:latin typeface="Courier"/>
              </a:rPr>
              <a:t>length()</a:t>
            </a:r>
          </a:p>
          <a:p>
            <a:pPr lvl="0" indent="0" marL="0">
              <a:buNone/>
            </a:pPr>
            <a:r>
              <a:rPr b="1"/>
              <a:t>▶ Run this:</a:t>
            </a:r>
          </a:p>
          <a:p>
            <a:pPr lvl="0" indent="0">
              <a:buNone/>
            </a:pPr>
            <a:r>
              <a:rPr>
                <a:solidFill>
                  <a:srgbClr val="5E5E5E"/>
                </a:solidFill>
                <a:latin typeface="Courier"/>
              </a:rPr>
              <a:t># Create a small vector with missing values for demonstration</a:t>
            </a:r>
            <a:br/>
            <a:r>
              <a:rPr>
                <a:solidFill>
                  <a:srgbClr val="003B4F"/>
                </a:solidFill>
                <a:latin typeface="Courier"/>
              </a:rPr>
              <a:t>x &lt;- </a:t>
            </a:r>
            <a:r>
              <a:rPr>
                <a:solidFill>
                  <a:srgbClr val="4758AB"/>
                </a:solidFill>
                <a:latin typeface="Courier"/>
              </a:rPr>
              <a:t>c</a:t>
            </a:r>
            <a:r>
              <a:rPr>
                <a:solidFill>
                  <a:srgbClr val="003B4F"/>
                </a:solidFill>
                <a:latin typeface="Courier"/>
              </a:rPr>
              <a:t>(</a:t>
            </a:r>
            <a:r>
              <a:rPr>
                <a:solidFill>
                  <a:srgbClr val="AD0000"/>
                </a:solidFill>
                <a:latin typeface="Courier"/>
              </a:rPr>
              <a:t>4</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8F5902"/>
                </a:solidFill>
                <a:latin typeface="Courier"/>
              </a:rPr>
              <a:t>NA</a:t>
            </a:r>
            <a:r>
              <a:rPr>
                <a:solidFill>
                  <a:srgbClr val="003B4F"/>
                </a:solidFill>
                <a:latin typeface="Courier"/>
              </a:rPr>
              <a:t>, </a:t>
            </a:r>
            <a:r>
              <a:rPr>
                <a:solidFill>
                  <a:srgbClr val="AD0000"/>
                </a:solidFill>
                <a:latin typeface="Courier"/>
              </a:rPr>
              <a:t>7</a:t>
            </a:r>
            <a:r>
              <a:rPr>
                <a:solidFill>
                  <a:srgbClr val="003B4F"/>
                </a:solidFill>
                <a:latin typeface="Courier"/>
              </a:rPr>
              <a:t>, </a:t>
            </a:r>
            <a:r>
              <a:rPr>
                <a:solidFill>
                  <a:srgbClr val="8F5902"/>
                </a:solidFill>
                <a:latin typeface="Courier"/>
              </a:rPr>
              <a:t>NA</a:t>
            </a:r>
            <a:r>
              <a:rPr>
                <a:solidFill>
                  <a:srgbClr val="003B4F"/>
                </a:solidFill>
                <a:latin typeface="Courier"/>
              </a:rPr>
              <a:t>)</a:t>
            </a:r>
            <a:br/>
            <a:br/>
            <a:r>
              <a:rPr>
                <a:solidFill>
                  <a:srgbClr val="5E5E5E"/>
                </a:solidFill>
                <a:latin typeface="Courier"/>
              </a:rPr>
              <a:t># length() counts ALL positions — including NAs</a:t>
            </a:r>
            <a:br/>
            <a:r>
              <a:rPr>
                <a:solidFill>
                  <a:srgbClr val="4758AB"/>
                </a:solidFill>
                <a:latin typeface="Courier"/>
              </a:rPr>
              <a:t>length</a:t>
            </a:r>
            <a:r>
              <a:rPr>
                <a:solidFill>
                  <a:srgbClr val="003B4F"/>
                </a:solidFill>
                <a:latin typeface="Courier"/>
              </a:rPr>
              <a:t>(x)</a:t>
            </a:r>
          </a:p>
          <a:p>
            <a:pPr lvl="0" indent="0" marL="0">
              <a:buNone/>
            </a:pPr>
            <a:r>
              <a:rPr/>
              <a:t>✏️ </a:t>
            </a:r>
            <a:r>
              <a:rPr b="1"/>
              <a:t>Your turn:</a:t>
            </a:r>
            <a:r>
              <a:rPr/>
              <a:t> What did </a:t>
            </a:r>
            <a:r>
              <a:rPr>
                <a:latin typeface="Courier"/>
              </a:rPr>
              <a:t>length(x)</a:t>
            </a:r>
            <a:r>
              <a:rPr/>
              <a:t> return? How many of those positions are real data values?</a:t>
            </a:r>
          </a:p>
          <a:p>
            <a:pPr lvl="0" indent="0">
              <a:buNone/>
            </a:pPr>
            <a:r>
              <a:rPr>
                <a:latin typeface="Courier"/>
              </a:rPr>
              <a:t>length(x) returned:
Number of real (non-NA) values:</a:t>
            </a:r>
          </a:p>
          <a:p>
            <a:pPr lvl="0" indent="0" marL="0">
              <a:spcBef>
                <a:spcPts val="3000"/>
              </a:spcBef>
              <a:buNone/>
            </a:pPr>
            <a:r>
              <a:rPr b="1"/>
              <a:t>Breaking down </a:t>
            </a:r>
            <a:r>
              <a:rPr b="1">
                <a:latin typeface="Courier"/>
              </a:rPr>
              <a:t>is.na()</a:t>
            </a:r>
            <a:r>
              <a:rPr b="1"/>
              <a:t> step by step</a:t>
            </a:r>
          </a:p>
          <a:p>
            <a:pPr lvl="0" indent="0" marL="0">
              <a:buNone/>
            </a:pPr>
            <a:r>
              <a:rPr b="1"/>
              <a:t>▶ Run each line one at a time:</a:t>
            </a:r>
          </a:p>
          <a:p>
            <a:pPr lvl="0" indent="0">
              <a:buNone/>
            </a:pPr>
            <a:r>
              <a:rPr>
                <a:solidFill>
                  <a:srgbClr val="5E5E5E"/>
                </a:solidFill>
                <a:latin typeface="Courier"/>
              </a:rPr>
              <a:t># Step 1: is.na() marks where the NAs are</a:t>
            </a:r>
            <a:br/>
            <a:r>
              <a:rPr>
                <a:solidFill>
                  <a:srgbClr val="4758AB"/>
                </a:solidFill>
                <a:latin typeface="Courier"/>
              </a:rPr>
              <a:t>is.na</a:t>
            </a:r>
            <a:r>
              <a:rPr>
                <a:solidFill>
                  <a:srgbClr val="003B4F"/>
                </a:solidFill>
                <a:latin typeface="Courier"/>
              </a:rPr>
              <a:t>(x)</a:t>
            </a:r>
          </a:p>
          <a:p>
            <a:pPr lvl="0" indent="0">
              <a:buNone/>
            </a:pPr>
            <a:r>
              <a:rPr>
                <a:solidFill>
                  <a:srgbClr val="5E5E5E"/>
                </a:solidFill>
                <a:latin typeface="Courier"/>
              </a:rPr>
              <a:t># Step 2: ! flips TRUE to FALSE and FALSE to TRUE</a:t>
            </a:r>
            <a:br/>
            <a:r>
              <a:rPr>
                <a:solidFill>
                  <a:srgbClr val="5E5E5E"/>
                </a:solidFill>
                <a:latin typeface="Courier"/>
              </a:rPr>
              <a:t>!</a:t>
            </a:r>
            <a:r>
              <a:rPr>
                <a:solidFill>
                  <a:srgbClr val="4758AB"/>
                </a:solidFill>
                <a:latin typeface="Courier"/>
              </a:rPr>
              <a:t>is.na</a:t>
            </a:r>
            <a:r>
              <a:rPr>
                <a:solidFill>
                  <a:srgbClr val="003B4F"/>
                </a:solidFill>
                <a:latin typeface="Courier"/>
              </a:rPr>
              <a:t>(x)</a:t>
            </a:r>
          </a:p>
          <a:p>
            <a:pPr lvl="0" indent="0">
              <a:buNone/>
            </a:pPr>
            <a:r>
              <a:rPr>
                <a:solidFill>
                  <a:srgbClr val="5E5E5E"/>
                </a:solidFill>
                <a:latin typeface="Courier"/>
              </a:rPr>
              <a:t># Step 3: sum() counts the TRUEs — TRUEs are real values!</a:t>
            </a:r>
            <a:b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(x))</a:t>
            </a:r>
          </a:p>
          <a:p>
            <a:pPr lvl="0" indent="0" marL="0">
              <a:buNone/>
            </a:pPr>
            <a:r>
              <a:rPr/>
              <a:t>✏️ </a:t>
            </a:r>
            <a:r>
              <a:rPr b="1"/>
              <a:t>Your turn:</a:t>
            </a:r>
            <a:r>
              <a:rPr/>
              <a:t> Trace through what each step does to </a:t>
            </a:r>
            <a:r>
              <a:rPr>
                <a:latin typeface="Courier"/>
              </a:rPr>
              <a:t>c(4, 3, NA, 7, NA)</a:t>
            </a:r>
            <a:r>
              <a:rPr/>
              <a:t>:</a:t>
            </a:r>
          </a:p>
          <a:p>
            <a:pPr lvl="0" indent="0">
              <a:buNone/>
            </a:pPr>
            <a:r>
              <a:rPr>
                <a:latin typeface="Courier"/>
              </a:rPr>
              <a:t>is.na(x)       produces: 
!is.na(x)      produces: 
sum(!is.na(x)) produces: </a:t>
            </a:r>
          </a:p>
          <a:p>
            <a:pPr lvl="0" indent="0" marL="1270000">
              <a:buNone/>
            </a:pPr>
            <a:r>
              <a:rPr sz="2000"/>
              <a:t>⚠️ </a:t>
            </a:r>
            <a:r>
              <a:rPr sz="2000" b="1"/>
              <a:t>Watch out!</a:t>
            </a:r>
            <a:r>
              <a:rPr sz="2000"/>
              <a:t> Any stats function on a vector containing </a:t>
            </a:r>
            <a:r>
              <a:rPr sz="2000">
                <a:latin typeface="Courier"/>
              </a:rPr>
              <a:t>NA</a:t>
            </a:r>
            <a:r>
              <a:rPr sz="2000"/>
              <a:t> returns </a:t>
            </a:r>
            <a:r>
              <a:rPr sz="2000">
                <a:latin typeface="Courier"/>
              </a:rPr>
              <a:t>NA</a:t>
            </a:r>
            <a:r>
              <a:rPr sz="2000"/>
              <a:t> — not an error. R will not tell you something went wrong. Always include </a:t>
            </a:r>
            <a:r>
              <a:rPr sz="2000">
                <a:latin typeface="Courier"/>
              </a:rPr>
              <a:t>na.rm = TRUE</a:t>
            </a:r>
            <a:r>
              <a:rPr sz="2000"/>
              <a:t>.</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Descriptive statistics in base R</a:t>
            </a:r>
          </a:p>
        </p:txBody>
      </p:sp>
      <p:sp>
        <p:nvSpPr>
          <p:cNvPr id="3" name="Content Placeholder 2"/>
          <p:cNvSpPr>
            <a:spLocks noGrp="1"/>
          </p:cNvSpPr>
          <p:nvPr>
            <p:ph idx="1"/>
          </p:nvPr>
        </p:nvSpPr>
        <p:spPr/>
        <p:txBody>
          <a:bodyPr/>
          <a:lstStyle/>
          <a:p>
            <a:pPr lvl="0" indent="0" marL="0">
              <a:spcBef>
                <a:spcPts val="3000"/>
              </a:spcBef>
              <a:buNone/>
            </a:pPr>
            <a:r>
              <a:rPr b="1"/>
              <a:t>Extract one group with </a:t>
            </a:r>
            <a:r>
              <a:rPr b="1">
                <a:latin typeface="Courier"/>
              </a:rPr>
              <a:t>filter()</a:t>
            </a:r>
            <a:r>
              <a:rPr b="1"/>
              <a:t> and </a:t>
            </a:r>
            <a:r>
              <a:rPr b="1">
                <a:latin typeface="Courier"/>
              </a:rPr>
              <a:t>pull()</a:t>
            </a:r>
          </a:p>
          <a:p>
            <a:pPr lvl="0" indent="0" marL="0">
              <a:buNone/>
            </a:pPr>
            <a:r>
              <a:rPr b="1"/>
              <a:t>▶ Run this:</a:t>
            </a:r>
          </a:p>
          <a:p>
            <a:pPr lvl="0" indent="0">
              <a:buNone/>
            </a:pPr>
            <a:r>
              <a:rPr>
                <a:solidFill>
                  <a:srgbClr val="5E5E5E"/>
                </a:solidFill>
                <a:latin typeface="Courier"/>
              </a:rPr>
              <a:t># Extract sunny leaf weights as a plain vector --------</a:t>
            </a:r>
            <a:br/>
            <a:r>
              <a:rPr>
                <a:solidFill>
                  <a:srgbClr val="003B4F"/>
                </a:solidFill>
                <a:latin typeface="Courier"/>
              </a:rPr>
              <a:t>sunny_wt &lt;- tree_df </a:t>
            </a:r>
            <a:r>
              <a:rPr>
                <a:solidFill>
                  <a:srgbClr val="5E5E5E"/>
                </a:solidFill>
                <a:latin typeface="Courier"/>
              </a:rPr>
              <a:t>%&gt;%</a:t>
            </a:r>
            <a:br/>
            <a:r>
              <a:rPr>
                <a:solidFill>
                  <a:srgbClr val="003B4F"/>
                </a:solidFill>
                <a:latin typeface="Courier"/>
              </a:rPr>
              <a:t>  </a:t>
            </a:r>
            <a:r>
              <a:rPr>
                <a:solidFill>
                  <a:srgbClr val="4758AB"/>
                </a:solidFill>
                <a:latin typeface="Courier"/>
              </a:rPr>
              <a:t>filter</a:t>
            </a:r>
            <a:r>
              <a:rPr>
                <a:solidFill>
                  <a:srgbClr val="003B4F"/>
                </a:solidFill>
                <a:latin typeface="Courier"/>
              </a:rPr>
              <a:t>(side </a:t>
            </a:r>
            <a:r>
              <a:rPr>
                <a:solidFill>
                  <a:srgbClr val="5E5E5E"/>
                </a:solidFill>
                <a:latin typeface="Courier"/>
              </a:rPr>
              <a:t>==</a:t>
            </a:r>
            <a:r>
              <a:rPr>
                <a:solidFill>
                  <a:srgbClr val="003B4F"/>
                </a:solidFill>
                <a:latin typeface="Courier"/>
              </a:rPr>
              <a:t> </a:t>
            </a:r>
            <a:r>
              <a:rPr>
                <a:solidFill>
                  <a:srgbClr val="20794D"/>
                </a:solidFill>
                <a:latin typeface="Courier"/>
              </a:rPr>
              <a:t>"sunny"</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pull</a:t>
            </a:r>
            <a:r>
              <a:rPr>
                <a:solidFill>
                  <a:srgbClr val="003B4F"/>
                </a:solidFill>
                <a:latin typeface="Courier"/>
              </a:rPr>
              <a:t>(weight_g)</a:t>
            </a:r>
            <a:br/>
            <a:br/>
            <a:r>
              <a:rPr>
                <a:solidFill>
                  <a:srgbClr val="003B4F"/>
                </a:solidFill>
                <a:latin typeface="Courier"/>
              </a:rPr>
              <a:t>sunny_wt    </a:t>
            </a:r>
            <a:r>
              <a:rPr>
                <a:solidFill>
                  <a:srgbClr val="5E5E5E"/>
                </a:solidFill>
                <a:latin typeface="Courier"/>
              </a:rPr>
              <a:t># print the raw values</a:t>
            </a:r>
          </a:p>
          <a:p>
            <a:pPr lvl="0" indent="0" marL="0">
              <a:buNone/>
            </a:pPr>
            <a:r>
              <a:rPr/>
              <a:t>✏️ </a:t>
            </a:r>
            <a:r>
              <a:rPr b="1"/>
              <a:t>Your turn:</a:t>
            </a:r>
            <a:r>
              <a:rPr/>
              <a:t> Write the code to extract the shady leaf weights as a vector called </a:t>
            </a:r>
            <a:r>
              <a:rPr>
                <a:latin typeface="Courier"/>
              </a:rPr>
              <a:t>shady_wt</a:t>
            </a:r>
            <a:r>
              <a:rPr/>
              <a:t>.</a:t>
            </a:r>
          </a:p>
          <a:p>
            <a:pPr lvl="0" indent="0">
              <a:buNone/>
            </a:pPr>
            <a:r>
              <a:rPr>
                <a:solidFill>
                  <a:srgbClr val="5E5E5E"/>
                </a:solidFill>
                <a:latin typeface="Courier"/>
              </a:rPr>
              <a:t># Write your code here:</a:t>
            </a:r>
          </a:p>
          <a:p>
            <a:pPr lvl="0" indent="0" marL="0">
              <a:spcBef>
                <a:spcPts val="3000"/>
              </a:spcBef>
              <a:buNone/>
            </a:pPr>
            <a:r>
              <a:rPr b="1"/>
              <a:t>Mean</a:t>
            </a:r>
          </a:p>
          <a:p>
            <a:pPr lvl="0" indent="0" marL="0">
              <a:buNone/>
            </a:pPr>
            <a:r>
              <a:rPr b="1"/>
              <a:t>▶ Run this:</a:t>
            </a:r>
          </a:p>
          <a:p>
            <a:pPr lvl="0" indent="0">
              <a:buNone/>
            </a:pPr>
            <a:r>
              <a:rPr>
                <a:solidFill>
                  <a:srgbClr val="5E5E5E"/>
                </a:solidFill>
                <a:latin typeface="Courier"/>
              </a:rPr>
              <a:t># Mean for the sunny side ----------------------------</a:t>
            </a:r>
            <a:br/>
            <a:r>
              <a:rPr>
                <a:solidFill>
                  <a:srgbClr val="003B4F"/>
                </a:solidFill>
                <a:latin typeface="Courier"/>
              </a:rPr>
              <a:t>mean_sunny &lt;- </a:t>
            </a:r>
            <a:r>
              <a:rPr>
                <a:solidFill>
                  <a:srgbClr val="4758AB"/>
                </a:solidFill>
                <a:latin typeface="Courier"/>
              </a:rPr>
              <a:t>mean</a:t>
            </a:r>
            <a:r>
              <a:rPr>
                <a:solidFill>
                  <a:srgbClr val="003B4F"/>
                </a:solidFill>
                <a:latin typeface="Courier"/>
              </a:rPr>
              <a:t>(sunny_wt,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"Mean sunny weight:"</a:t>
            </a:r>
            <a:r>
              <a:rPr>
                <a:solidFill>
                  <a:srgbClr val="003B4F"/>
                </a:solidFill>
                <a:latin typeface="Courier"/>
              </a:rPr>
              <a:t>, </a:t>
            </a:r>
            <a:r>
              <a:rPr>
                <a:solidFill>
                  <a:srgbClr val="4758AB"/>
                </a:solidFill>
                <a:latin typeface="Courier"/>
              </a:rPr>
              <a:t>round</a:t>
            </a:r>
            <a:r>
              <a:rPr>
                <a:solidFill>
                  <a:srgbClr val="003B4F"/>
                </a:solidFill>
                <a:latin typeface="Courier"/>
              </a:rPr>
              <a:t>(mean_sunny, </a:t>
            </a:r>
            <a:r>
              <a:rPr>
                <a:solidFill>
                  <a:srgbClr val="AD0000"/>
                </a:solidFill>
                <a:latin typeface="Courier"/>
              </a:rPr>
              <a:t>2</a:t>
            </a:r>
            <a:r>
              <a:rPr>
                <a:solidFill>
                  <a:srgbClr val="003B4F"/>
                </a:solidFill>
                <a:latin typeface="Courier"/>
              </a:rPr>
              <a:t>), </a:t>
            </a:r>
            <a:r>
              <a:rPr>
                <a:solidFill>
                  <a:srgbClr val="20794D"/>
                </a:solidFill>
                <a:latin typeface="Courier"/>
              </a:rPr>
              <a:t>"g</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marL="0">
              <a:buNone/>
            </a:pPr>
            <a:r>
              <a:rPr/>
              <a:t>✏️ </a:t>
            </a:r>
            <a:r>
              <a:rPr b="1"/>
              <a:t>Your turn:</a:t>
            </a:r>
            <a:r>
              <a:rPr/>
              <a:t> Calculate the mean for the shady side. Store it as </a:t>
            </a:r>
            <a:r>
              <a:rPr>
                <a:latin typeface="Courier"/>
              </a:rPr>
              <a:t>mean_shady</a:t>
            </a:r>
            <a:r>
              <a:rPr/>
              <a:t> and print it.</a:t>
            </a:r>
          </a:p>
          <a:p>
            <a:pPr lvl="0" indent="0">
              <a:buNone/>
            </a:pPr>
            <a:r>
              <a:rPr>
                <a:solidFill>
                  <a:srgbClr val="5E5E5E"/>
                </a:solidFill>
                <a:latin typeface="Courier"/>
              </a:rPr>
              <a:t># Write your code here:</a:t>
            </a:r>
          </a:p>
          <a:p>
            <a:pPr lvl="0" indent="0">
              <a:buNone/>
            </a:pPr>
            <a:r>
              <a:rPr>
                <a:latin typeface="Courier"/>
              </a:rPr>
              <a:t>Mean shady leaf weight (g):
Is the shady mean larger than sunny?  Y / N
Does this match the hypothesis?       Y / N</a:t>
            </a:r>
          </a:p>
          <a:p>
            <a:pPr lvl="0" indent="0" marL="0">
              <a:spcBef>
                <a:spcPts val="3000"/>
              </a:spcBef>
              <a:buNone/>
            </a:pPr>
            <a:r>
              <a:rPr b="1"/>
              <a:t>Median</a:t>
            </a:r>
          </a:p>
          <a:p>
            <a:pPr lvl="0" indent="0" marL="0">
              <a:buNone/>
            </a:pPr>
            <a:r>
              <a:rPr b="1"/>
              <a:t>▶ Run this:</a:t>
            </a:r>
          </a:p>
          <a:p>
            <a:pPr lvl="0" indent="0">
              <a:buNone/>
            </a:pPr>
            <a:r>
              <a:rPr>
                <a:solidFill>
                  <a:srgbClr val="5E5E5E"/>
                </a:solidFill>
                <a:latin typeface="Courier"/>
              </a:rPr>
              <a:t># Median for each side --------------------------------</a:t>
            </a:r>
            <a:br/>
            <a:r>
              <a:rPr>
                <a:solidFill>
                  <a:srgbClr val="003B4F"/>
                </a:solidFill>
                <a:latin typeface="Courier"/>
              </a:rPr>
              <a:t>med_sunny &lt;- </a:t>
            </a:r>
            <a:r>
              <a:rPr>
                <a:solidFill>
                  <a:srgbClr val="4758AB"/>
                </a:solidFill>
                <a:latin typeface="Courier"/>
              </a:rPr>
              <a:t>median</a:t>
            </a:r>
            <a:r>
              <a:rPr>
                <a:solidFill>
                  <a:srgbClr val="003B4F"/>
                </a:solidFill>
                <a:latin typeface="Courier"/>
              </a:rPr>
              <a:t>(sunny_wt,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med_shady &lt;- </a:t>
            </a:r>
            <a:r>
              <a:rPr>
                <a:solidFill>
                  <a:srgbClr val="4758AB"/>
                </a:solidFill>
                <a:latin typeface="Courier"/>
              </a:rPr>
              <a:t>median</a:t>
            </a:r>
            <a:r>
              <a:rPr>
                <a:solidFill>
                  <a:srgbClr val="003B4F"/>
                </a:solidFill>
                <a:latin typeface="Courier"/>
              </a:rPr>
              <a:t>(shady_wt,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br/>
            <a:r>
              <a:rPr>
                <a:solidFill>
                  <a:srgbClr val="4758AB"/>
                </a:solidFill>
                <a:latin typeface="Courier"/>
              </a:rPr>
              <a:t>cat</a:t>
            </a:r>
            <a:r>
              <a:rPr>
                <a:solidFill>
                  <a:srgbClr val="003B4F"/>
                </a:solidFill>
                <a:latin typeface="Courier"/>
              </a:rPr>
              <a:t>(</a:t>
            </a:r>
            <a:r>
              <a:rPr>
                <a:solidFill>
                  <a:srgbClr val="20794D"/>
                </a:solidFill>
                <a:latin typeface="Courier"/>
              </a:rPr>
              <a:t>"Median sunny:"</a:t>
            </a:r>
            <a:r>
              <a:rPr>
                <a:solidFill>
                  <a:srgbClr val="003B4F"/>
                </a:solidFill>
                <a:latin typeface="Courier"/>
              </a:rPr>
              <a:t>, </a:t>
            </a:r>
            <a:r>
              <a:rPr>
                <a:solidFill>
                  <a:srgbClr val="4758AB"/>
                </a:solidFill>
                <a:latin typeface="Courier"/>
              </a:rPr>
              <a:t>round</a:t>
            </a:r>
            <a:r>
              <a:rPr>
                <a:solidFill>
                  <a:srgbClr val="003B4F"/>
                </a:solidFill>
                <a:latin typeface="Courier"/>
              </a:rPr>
              <a:t>(med_sunny, </a:t>
            </a:r>
            <a:r>
              <a:rPr>
                <a:solidFill>
                  <a:srgbClr val="AD0000"/>
                </a:solidFill>
                <a:latin typeface="Courier"/>
              </a:rPr>
              <a:t>2</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"Median shady:"</a:t>
            </a:r>
            <a:r>
              <a:rPr>
                <a:solidFill>
                  <a:srgbClr val="003B4F"/>
                </a:solidFill>
                <a:latin typeface="Courier"/>
              </a:rPr>
              <a:t>, </a:t>
            </a:r>
            <a:r>
              <a:rPr>
                <a:solidFill>
                  <a:srgbClr val="4758AB"/>
                </a:solidFill>
                <a:latin typeface="Courier"/>
              </a:rPr>
              <a:t>round</a:t>
            </a:r>
            <a:r>
              <a:rPr>
                <a:solidFill>
                  <a:srgbClr val="003B4F"/>
                </a:solidFill>
                <a:latin typeface="Courier"/>
              </a:rPr>
              <a:t>(med_shady, </a:t>
            </a:r>
            <a:r>
              <a:rPr>
                <a:solidFill>
                  <a:srgbClr val="AD0000"/>
                </a:solidFill>
                <a:latin typeface="Courier"/>
              </a:rPr>
              <a:t>2</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marL="0">
              <a:buNone/>
            </a:pPr>
            <a:r>
              <a:rPr/>
              <a:t>✏️ </a:t>
            </a:r>
            <a:r>
              <a:rPr b="1"/>
              <a:t>Your turn:</a:t>
            </a:r>
            <a:r>
              <a:rPr/>
              <a:t> Compare the mean and median for the sunny side. If they are about equal, what does that tell you about the shape of the distribution?</a:t>
            </a:r>
          </a:p>
          <a:p>
            <a:pPr lvl="0" indent="0">
              <a:buNone/>
            </a:pPr>
            <a:r>
              <a:rPr>
                <a:latin typeface="Courier"/>
              </a:rPr>
              <a:t>Mean sunny:
Median sunny:
What it suggests about distribution shape:</a:t>
            </a:r>
          </a:p>
          <a:p>
            <a:pPr lvl="0" indent="0" marL="0">
              <a:spcBef>
                <a:spcPts val="3000"/>
              </a:spcBef>
              <a:buNone/>
            </a:pPr>
            <a:r>
              <a:rPr b="1"/>
              <a:t>Standard Deviation</a:t>
            </a:r>
          </a:p>
          <a:p>
            <a:pPr lvl="0" indent="0" marL="0">
              <a:buNone/>
            </a:pPr>
            <a:r>
              <a:rPr b="1"/>
              <a:t>▶ Run this:</a:t>
            </a:r>
          </a:p>
          <a:p>
            <a:pPr lvl="0" indent="0">
              <a:buNone/>
            </a:pPr>
            <a:r>
              <a:rPr>
                <a:solidFill>
                  <a:srgbClr val="5E5E5E"/>
                </a:solidFill>
                <a:latin typeface="Courier"/>
              </a:rPr>
              <a:t># SD for each side ------------------------------------</a:t>
            </a:r>
            <a:br/>
            <a:r>
              <a:rPr>
                <a:solidFill>
                  <a:srgbClr val="003B4F"/>
                </a:solidFill>
                <a:latin typeface="Courier"/>
              </a:rPr>
              <a:t>sd_sunny &lt;- </a:t>
            </a:r>
            <a:r>
              <a:rPr>
                <a:solidFill>
                  <a:srgbClr val="4758AB"/>
                </a:solidFill>
                <a:latin typeface="Courier"/>
              </a:rPr>
              <a:t>sd</a:t>
            </a:r>
            <a:r>
              <a:rPr>
                <a:solidFill>
                  <a:srgbClr val="003B4F"/>
                </a:solidFill>
                <a:latin typeface="Courier"/>
              </a:rPr>
              <a:t>(sunny_wt,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sd_shady &lt;- </a:t>
            </a:r>
            <a:r>
              <a:rPr>
                <a:solidFill>
                  <a:srgbClr val="4758AB"/>
                </a:solidFill>
                <a:latin typeface="Courier"/>
              </a:rPr>
              <a:t>sd</a:t>
            </a:r>
            <a:r>
              <a:rPr>
                <a:solidFill>
                  <a:srgbClr val="003B4F"/>
                </a:solidFill>
                <a:latin typeface="Courier"/>
              </a:rPr>
              <a:t>(shady_wt,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br/>
            <a:r>
              <a:rPr>
                <a:solidFill>
                  <a:srgbClr val="4758AB"/>
                </a:solidFill>
                <a:latin typeface="Courier"/>
              </a:rPr>
              <a:t>cat</a:t>
            </a:r>
            <a:r>
              <a:rPr>
                <a:solidFill>
                  <a:srgbClr val="003B4F"/>
                </a:solidFill>
                <a:latin typeface="Courier"/>
              </a:rPr>
              <a:t>(</a:t>
            </a:r>
            <a:r>
              <a:rPr>
                <a:solidFill>
                  <a:srgbClr val="20794D"/>
                </a:solidFill>
                <a:latin typeface="Courier"/>
              </a:rPr>
              <a:t>"SD sunny:"</a:t>
            </a:r>
            <a:r>
              <a:rPr>
                <a:solidFill>
                  <a:srgbClr val="003B4F"/>
                </a:solidFill>
                <a:latin typeface="Courier"/>
              </a:rPr>
              <a:t>, </a:t>
            </a:r>
            <a:r>
              <a:rPr>
                <a:solidFill>
                  <a:srgbClr val="4758AB"/>
                </a:solidFill>
                <a:latin typeface="Courier"/>
              </a:rPr>
              <a:t>round</a:t>
            </a:r>
            <a:r>
              <a:rPr>
                <a:solidFill>
                  <a:srgbClr val="003B4F"/>
                </a:solidFill>
                <a:latin typeface="Courier"/>
              </a:rPr>
              <a:t>(sd_sunny, </a:t>
            </a:r>
            <a:r>
              <a:rPr>
                <a:solidFill>
                  <a:srgbClr val="AD0000"/>
                </a:solidFill>
                <a:latin typeface="Courier"/>
              </a:rPr>
              <a:t>2</a:t>
            </a:r>
            <a:r>
              <a:rPr>
                <a:solidFill>
                  <a:srgbClr val="003B4F"/>
                </a:solidFill>
                <a:latin typeface="Courier"/>
              </a:rPr>
              <a:t>), </a:t>
            </a:r>
            <a:r>
              <a:rPr>
                <a:solidFill>
                  <a:srgbClr val="20794D"/>
                </a:solidFill>
                <a:latin typeface="Courier"/>
              </a:rPr>
              <a:t>"g</a:t>
            </a:r>
            <a:r>
              <a:rPr>
                <a:solidFill>
                  <a:srgbClr val="5E5E5E"/>
                </a:solidFill>
                <a:latin typeface="Courier"/>
              </a:rPr>
              <a:t>\n</a:t>
            </a:r>
            <a:r>
              <a:rPr>
                <a:solidFill>
                  <a:srgbClr val="20794D"/>
                </a:solidFill>
                <a:latin typeface="Courier"/>
              </a:rPr>
              <a:t>"</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"SD shady:"</a:t>
            </a:r>
            <a:r>
              <a:rPr>
                <a:solidFill>
                  <a:srgbClr val="003B4F"/>
                </a:solidFill>
                <a:latin typeface="Courier"/>
              </a:rPr>
              <a:t>, </a:t>
            </a:r>
            <a:r>
              <a:rPr>
                <a:solidFill>
                  <a:srgbClr val="4758AB"/>
                </a:solidFill>
                <a:latin typeface="Courier"/>
              </a:rPr>
              <a:t>round</a:t>
            </a:r>
            <a:r>
              <a:rPr>
                <a:solidFill>
                  <a:srgbClr val="003B4F"/>
                </a:solidFill>
                <a:latin typeface="Courier"/>
              </a:rPr>
              <a:t>(sd_shady, </a:t>
            </a:r>
            <a:r>
              <a:rPr>
                <a:solidFill>
                  <a:srgbClr val="AD0000"/>
                </a:solidFill>
                <a:latin typeface="Courier"/>
              </a:rPr>
              <a:t>2</a:t>
            </a:r>
            <a:r>
              <a:rPr>
                <a:solidFill>
                  <a:srgbClr val="003B4F"/>
                </a:solidFill>
                <a:latin typeface="Courier"/>
              </a:rPr>
              <a:t>), </a:t>
            </a:r>
            <a:r>
              <a:rPr>
                <a:solidFill>
                  <a:srgbClr val="20794D"/>
                </a:solidFill>
                <a:latin typeface="Courier"/>
              </a:rPr>
              <a:t>"g</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marL="0">
              <a:buNone/>
            </a:pPr>
            <a:r>
              <a:rPr/>
              <a:t>✏️ </a:t>
            </a:r>
            <a:r>
              <a:rPr b="1"/>
              <a:t>Your turn:</a:t>
            </a:r>
            <a:r>
              <a:rPr/>
              <a:t> Which side has more variable leaf weights? What does a larger SD tell you biologically?</a:t>
            </a:r>
          </a:p>
          <a:p>
            <a:pPr lvl="0" indent="0">
              <a:buNone/>
            </a:pPr>
            <a:r>
              <a:rPr>
                <a:latin typeface="Courier"/>
              </a:rPr>
              <a:t>More variable side:
Biological interpretation:</a:t>
            </a:r>
          </a:p>
          <a:p>
            <a:pPr lvl="0" indent="0" marL="0">
              <a:spcBef>
                <a:spcPts val="3000"/>
              </a:spcBef>
              <a:buNone/>
            </a:pPr>
            <a:r>
              <a:rPr b="1"/>
              <a:t>Standard Error</a:t>
            </a:r>
          </a:p>
          <a:p>
            <a:pPr lvl="0" indent="0" marL="0">
              <a:buNone/>
            </a:pPr>
            <a:r>
              <a:rPr b="1"/>
              <a:t>▶ Run this:</a:t>
            </a:r>
          </a:p>
          <a:p>
            <a:pPr lvl="0" indent="0" marL="1270000">
              <a:buNone/>
            </a:pPr>
            <a:r>
              <a:rPr sz="2000"/>
              <a:t>🔮 </a:t>
            </a:r>
            <a:r>
              <a:rPr sz="2000" b="1"/>
              <a:t>Predict first:</a:t>
            </a:r>
            <a:r>
              <a:rPr sz="2000"/>
              <a:t> SE = SD / √n. Since n is larger than 1, will the SE be </a:t>
            </a:r>
            <a:r>
              <a:rPr sz="2000" b="1"/>
              <a:t>larger or smaller</a:t>
            </a:r>
            <a:r>
              <a:rPr sz="2000"/>
              <a:t> than the SD you just calculated? Predict, then run.</a:t>
            </a:r>
          </a:p>
          <a:p>
            <a:pPr lvl="0" indent="0">
              <a:buNone/>
            </a:pPr>
            <a:r>
              <a:rPr>
                <a:solidFill>
                  <a:srgbClr val="5E5E5E"/>
                </a:solidFill>
                <a:latin typeface="Courier"/>
              </a:rPr>
              <a:t># SE = SD / sqrt(n) — must use the correct n ----------</a:t>
            </a:r>
            <a:br/>
            <a:r>
              <a:rPr>
                <a:solidFill>
                  <a:srgbClr val="003B4F"/>
                </a:solidFill>
                <a:latin typeface="Courier"/>
              </a:rPr>
              <a:t>n_sun  &lt;- </a:t>
            </a: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(sunny_wt))</a:t>
            </a:r>
            <a:br/>
            <a:r>
              <a:rPr>
                <a:solidFill>
                  <a:srgbClr val="003B4F"/>
                </a:solidFill>
                <a:latin typeface="Courier"/>
              </a:rPr>
              <a:t>n_sha  &lt;- </a:t>
            </a: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(shady_wt))</a:t>
            </a:r>
            <a:br/>
            <a:br/>
            <a:r>
              <a:rPr>
                <a:solidFill>
                  <a:srgbClr val="003B4F"/>
                </a:solidFill>
                <a:latin typeface="Courier"/>
              </a:rPr>
              <a:t>se_sunny &lt;- sd_sunny </a:t>
            </a:r>
            <a:r>
              <a:rPr>
                <a:solidFill>
                  <a:srgbClr val="5E5E5E"/>
                </a:solidFill>
                <a:latin typeface="Courier"/>
              </a:rPr>
              <a:t>/</a:t>
            </a:r>
            <a:r>
              <a:rPr>
                <a:solidFill>
                  <a:srgbClr val="003B4F"/>
                </a:solidFill>
                <a:latin typeface="Courier"/>
              </a:rPr>
              <a:t> </a:t>
            </a:r>
            <a:r>
              <a:rPr>
                <a:solidFill>
                  <a:srgbClr val="4758AB"/>
                </a:solidFill>
                <a:latin typeface="Courier"/>
              </a:rPr>
              <a:t>sqrt</a:t>
            </a:r>
            <a:r>
              <a:rPr>
                <a:solidFill>
                  <a:srgbClr val="003B4F"/>
                </a:solidFill>
                <a:latin typeface="Courier"/>
              </a:rPr>
              <a:t>(n_sun)</a:t>
            </a:r>
            <a:br/>
            <a:r>
              <a:rPr>
                <a:solidFill>
                  <a:srgbClr val="003B4F"/>
                </a:solidFill>
                <a:latin typeface="Courier"/>
              </a:rPr>
              <a:t>se_shady &lt;- sd_shady </a:t>
            </a:r>
            <a:r>
              <a:rPr>
                <a:solidFill>
                  <a:srgbClr val="5E5E5E"/>
                </a:solidFill>
                <a:latin typeface="Courier"/>
              </a:rPr>
              <a:t>/</a:t>
            </a:r>
            <a:r>
              <a:rPr>
                <a:solidFill>
                  <a:srgbClr val="003B4F"/>
                </a:solidFill>
                <a:latin typeface="Courier"/>
              </a:rPr>
              <a:t> </a:t>
            </a:r>
            <a:r>
              <a:rPr>
                <a:solidFill>
                  <a:srgbClr val="4758AB"/>
                </a:solidFill>
                <a:latin typeface="Courier"/>
              </a:rPr>
              <a:t>sqrt</a:t>
            </a:r>
            <a:r>
              <a:rPr>
                <a:solidFill>
                  <a:srgbClr val="003B4F"/>
                </a:solidFill>
                <a:latin typeface="Courier"/>
              </a:rPr>
              <a:t>(n_sha)</a:t>
            </a:r>
            <a:br/>
            <a:br/>
            <a:r>
              <a:rPr>
                <a:solidFill>
                  <a:srgbClr val="4758AB"/>
                </a:solidFill>
                <a:latin typeface="Courier"/>
              </a:rPr>
              <a:t>cat</a:t>
            </a:r>
            <a:r>
              <a:rPr>
                <a:solidFill>
                  <a:srgbClr val="003B4F"/>
                </a:solidFill>
                <a:latin typeface="Courier"/>
              </a:rPr>
              <a:t>(</a:t>
            </a:r>
            <a:r>
              <a:rPr>
                <a:solidFill>
                  <a:srgbClr val="20794D"/>
                </a:solidFill>
                <a:latin typeface="Courier"/>
              </a:rPr>
              <a:t>"n sunny  ="</a:t>
            </a:r>
            <a:r>
              <a:rPr>
                <a:solidFill>
                  <a:srgbClr val="003B4F"/>
                </a:solidFill>
                <a:latin typeface="Courier"/>
              </a:rPr>
              <a:t>, n_sun,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"SE sunny ="</a:t>
            </a:r>
            <a:r>
              <a:rPr>
                <a:solidFill>
                  <a:srgbClr val="003B4F"/>
                </a:solidFill>
                <a:latin typeface="Courier"/>
              </a:rPr>
              <a:t>, </a:t>
            </a:r>
            <a:r>
              <a:rPr>
                <a:solidFill>
                  <a:srgbClr val="4758AB"/>
                </a:solidFill>
                <a:latin typeface="Courier"/>
              </a:rPr>
              <a:t>round</a:t>
            </a:r>
            <a:r>
              <a:rPr>
                <a:solidFill>
                  <a:srgbClr val="003B4F"/>
                </a:solidFill>
                <a:latin typeface="Courier"/>
              </a:rPr>
              <a:t>(se_sunny, </a:t>
            </a:r>
            <a:r>
              <a:rPr>
                <a:solidFill>
                  <a:srgbClr val="AD0000"/>
                </a:solidFill>
                <a:latin typeface="Courier"/>
              </a:rPr>
              <a:t>2</a:t>
            </a:r>
            <a:r>
              <a:rPr>
                <a:solidFill>
                  <a:srgbClr val="003B4F"/>
                </a:solidFill>
                <a:latin typeface="Courier"/>
              </a:rPr>
              <a:t>), </a:t>
            </a:r>
            <a:r>
              <a:rPr>
                <a:solidFill>
                  <a:srgbClr val="20794D"/>
                </a:solidFill>
                <a:latin typeface="Courier"/>
              </a:rPr>
              <a:t>"g</a:t>
            </a:r>
            <a:r>
              <a:rPr>
                <a:solidFill>
                  <a:srgbClr val="5E5E5E"/>
                </a:solidFill>
                <a:latin typeface="Courier"/>
              </a:rPr>
              <a:t>\n\n</a:t>
            </a:r>
            <a:r>
              <a:rPr>
                <a:solidFill>
                  <a:srgbClr val="20794D"/>
                </a:solidFill>
                <a:latin typeface="Courier"/>
              </a:rPr>
              <a:t>"</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"n shady  ="</a:t>
            </a:r>
            <a:r>
              <a:rPr>
                <a:solidFill>
                  <a:srgbClr val="003B4F"/>
                </a:solidFill>
                <a:latin typeface="Courier"/>
              </a:rPr>
              <a:t>, n_sha,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"SE shady ="</a:t>
            </a:r>
            <a:r>
              <a:rPr>
                <a:solidFill>
                  <a:srgbClr val="003B4F"/>
                </a:solidFill>
                <a:latin typeface="Courier"/>
              </a:rPr>
              <a:t>, </a:t>
            </a:r>
            <a:r>
              <a:rPr>
                <a:solidFill>
                  <a:srgbClr val="4758AB"/>
                </a:solidFill>
                <a:latin typeface="Courier"/>
              </a:rPr>
              <a:t>round</a:t>
            </a:r>
            <a:r>
              <a:rPr>
                <a:solidFill>
                  <a:srgbClr val="003B4F"/>
                </a:solidFill>
                <a:latin typeface="Courier"/>
              </a:rPr>
              <a:t>(se_shady, </a:t>
            </a:r>
            <a:r>
              <a:rPr>
                <a:solidFill>
                  <a:srgbClr val="AD0000"/>
                </a:solidFill>
                <a:latin typeface="Courier"/>
              </a:rPr>
              <a:t>2</a:t>
            </a:r>
            <a:r>
              <a:rPr>
                <a:solidFill>
                  <a:srgbClr val="003B4F"/>
                </a:solidFill>
                <a:latin typeface="Courier"/>
              </a:rPr>
              <a:t>), </a:t>
            </a:r>
            <a:r>
              <a:rPr>
                <a:solidFill>
                  <a:srgbClr val="20794D"/>
                </a:solidFill>
                <a:latin typeface="Courier"/>
              </a:rPr>
              <a:t>"g</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marL="0">
              <a:buNone/>
            </a:pPr>
            <a:r>
              <a:rPr/>
              <a:t>✏️ </a:t>
            </a:r>
            <a:r>
              <a:rPr b="1"/>
              <a:t>Your turn:</a:t>
            </a:r>
            <a:r>
              <a:rPr/>
              <a:t> In your own words, what does the SE tell you that the SD does not?</a:t>
            </a:r>
          </a:p>
          <a:p>
            <a:pPr lvl="0" indent="0">
              <a:buNone/>
            </a:pPr>
            <a:r>
              <a:rPr>
                <a:latin typeface="Courier"/>
              </a:rPr>
              <a:t>Your answer:</a:t>
            </a:r>
          </a:p>
          <a:p>
            <a:pPr lvl="0" indent="0" marL="0">
              <a:buNone/>
            </a:pPr>
            <a:r>
              <a:rPr/>
              <a:t>✏️ </a:t>
            </a:r>
            <a:r>
              <a:rPr b="1"/>
              <a:t>Your turn:</a:t>
            </a:r>
            <a:r>
              <a:rPr/>
              <a:t> If you collected 40 leaves per side instead of 10, would the SE get larger or smaller? Why?</a:t>
            </a:r>
          </a:p>
          <a:p>
            <a:pPr lvl="0" indent="0">
              <a:buNone/>
            </a:pPr>
            <a:r>
              <a:rPr>
                <a:latin typeface="Courier"/>
              </a:rPr>
              <a:t>Your answer:</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sz="2000" b="1"/>
              <a:t>🧩 Chunk 4 — Tidy stats &amp; plots </a:t>
            </a:r>
            <a:r>
              <a:rPr sz="2000" b="1" i="1"/>
              <a:t>(matches lecture Chunk 4)</a:t>
            </a:r>
          </a:p>
          <a:p>
            <a:pPr lvl="0" indent="0" marL="1270000">
              <a:buNone/>
            </a:pPr>
            <a:r>
              <a:rPr sz="2000"/>
              <a:t>Parts 6–9: </a:t>
            </a:r>
            <a:r>
              <a:rPr sz="2000">
                <a:latin typeface="Courier"/>
              </a:rPr>
              <a:t>group_by()</a:t>
            </a:r>
            <a:r>
              <a:rPr sz="2000"/>
              <a:t> + </a:t>
            </a:r>
            <a:r>
              <a:rPr sz="2000">
                <a:latin typeface="Courier"/>
              </a:rPr>
              <a:t>summarize()</a:t>
            </a:r>
            <a:r>
              <a:rPr sz="2000"/>
              <a:t>, </a:t>
            </a:r>
            <a:r>
              <a:rPr sz="2000">
                <a:latin typeface="Courier"/>
              </a:rPr>
              <a:t>skimr</a:t>
            </a:r>
            <a:r>
              <a:rPr sz="2000"/>
              <a:t>, and both plots. Do these after the lecture’s Chunk 4.</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6 · Tidy stats with </a:t>
            </a:r>
            <a:r>
              <a:rPr>
                <a:latin typeface="Courier"/>
              </a:rPr>
              <a:t>group_by()</a:t>
            </a:r>
            <a:r>
              <a:rPr/>
              <a:t> + </a:t>
            </a:r>
            <a:r>
              <a:rPr>
                <a:latin typeface="Courier"/>
              </a:rPr>
              <a:t>summarize()</a:t>
            </a:r>
          </a:p>
        </p:txBody>
      </p:sp>
      <p:sp>
        <p:nvSpPr>
          <p:cNvPr id="3" name="Content Placeholder 2"/>
          <p:cNvSpPr>
            <a:spLocks noGrp="1"/>
          </p:cNvSpPr>
          <p:nvPr>
            <p:ph idx="1"/>
          </p:nvPr>
        </p:nvSpPr>
        <p:spPr/>
        <p:txBody>
          <a:bodyPr/>
          <a:lstStyle/>
          <a:p>
            <a:pPr lvl="0" indent="0" marL="0">
              <a:spcBef>
                <a:spcPts val="3000"/>
              </a:spcBef>
              <a:buNone/>
            </a:pPr>
            <a:r>
              <a:rPr b="1"/>
              <a:t>All groups, all stats, one pipeline</a:t>
            </a:r>
          </a:p>
          <a:p>
            <a:pPr lvl="0" indent="0" marL="0">
              <a:buNone/>
            </a:pPr>
            <a:r>
              <a:rPr b="1"/>
              <a:t>▶ Run this:</a:t>
            </a:r>
          </a:p>
          <a:p>
            <a:pPr lvl="0" indent="0" marL="1270000">
              <a:buNone/>
            </a:pPr>
            <a:r>
              <a:rPr sz="2000"/>
              <a:t>🔮 </a:t>
            </a:r>
            <a:r>
              <a:rPr sz="2000" b="1"/>
              <a:t>Predict first:</a:t>
            </a:r>
            <a:r>
              <a:rPr sz="2000"/>
              <a:t> How many </a:t>
            </a:r>
            <a:r>
              <a:rPr sz="2000" b="1"/>
              <a:t>rows</a:t>
            </a:r>
            <a:r>
              <a:rPr sz="2000"/>
              <a:t> will </a:t>
            </a:r>
            <a:r>
              <a:rPr sz="2000">
                <a:latin typeface="Courier"/>
              </a:rPr>
              <a:t>stats_df</a:t>
            </a:r>
            <a:r>
              <a:rPr sz="2000"/>
              <a:t> have? (How many values does </a:t>
            </a:r>
            <a:r>
              <a:rPr sz="2000">
                <a:latin typeface="Courier"/>
              </a:rPr>
              <a:t>side</a:t>
            </a:r>
            <a:r>
              <a:rPr sz="2000"/>
              <a:t> take?) Predict the number before running.</a:t>
            </a:r>
          </a:p>
          <a:p>
            <a:pPr lvl="0" indent="0">
              <a:buNone/>
            </a:pPr>
            <a:r>
              <a:rPr>
                <a:solidFill>
                  <a:srgbClr val="5E5E5E"/>
                </a:solidFill>
                <a:latin typeface="Courier"/>
              </a:rPr>
              <a:t># group_by() + summarize() — the core tidyverse pattern ------</a:t>
            </a:r>
            <a:br/>
            <a:r>
              <a:rPr>
                <a:solidFill>
                  <a:srgbClr val="003B4F"/>
                </a:solidFill>
                <a:latin typeface="Courier"/>
              </a:rPr>
              <a:t>stats_df &lt;- tree_df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(side) </a:t>
            </a:r>
            <a:r>
              <a:rPr>
                <a:solidFill>
                  <a:srgbClr val="5E5E5E"/>
                </a:solidFill>
                <a:latin typeface="Courier"/>
              </a:rPr>
              <a:t>%&gt;%</a:t>
            </a:r>
            <a:br/>
            <a:r>
              <a:rPr>
                <a:solidFill>
                  <a:srgbClr val="003B4F"/>
                </a:solidFill>
                <a:latin typeface="Courier"/>
              </a:rPr>
              <a:t>  </a:t>
            </a:r>
            <a:r>
              <a:rPr>
                <a:solidFill>
                  <a:srgbClr val="4758AB"/>
                </a:solidFill>
                <a:latin typeface="Courier"/>
              </a:rPr>
              <a:t>summarize</a:t>
            </a:r>
            <a:r>
              <a:rPr>
                <a:solidFill>
                  <a:srgbClr val="003B4F"/>
                </a:solidFill>
                <a:latin typeface="Courier"/>
              </a:rPr>
              <a:t>(</a:t>
            </a:r>
            <a:br/>
            <a:r>
              <a:rPr>
                <a:solidFill>
                  <a:srgbClr val="003B4F"/>
                </a:solidFill>
                <a:latin typeface="Courier"/>
              </a:rPr>
              <a:t>    </a:t>
            </a:r>
            <a:r>
              <a:rPr>
                <a:solidFill>
                  <a:srgbClr val="657422"/>
                </a:solidFill>
                <a:latin typeface="Courier"/>
              </a:rPr>
              <a:t>n       =</a:t>
            </a:r>
            <a:r>
              <a:rPr>
                <a:solidFill>
                  <a:srgbClr val="003B4F"/>
                </a:solidFill>
                <a:latin typeface="Courier"/>
              </a:rPr>
              <a:t> </a:t>
            </a: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(weight_g)),</a:t>
            </a:r>
            <a:br/>
            <a:r>
              <a:rPr>
                <a:solidFill>
                  <a:srgbClr val="003B4F"/>
                </a:solidFill>
                <a:latin typeface="Courier"/>
              </a:rPr>
              <a:t>    </a:t>
            </a:r>
            <a:r>
              <a:rPr>
                <a:solidFill>
                  <a:srgbClr val="657422"/>
                </a:solidFill>
                <a:latin typeface="Courier"/>
              </a:rPr>
              <a:t>mean_wt =</a:t>
            </a: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4758AB"/>
                </a:solidFill>
                <a:latin typeface="Courier"/>
              </a:rPr>
              <a:t>mean</a:t>
            </a:r>
            <a:r>
              <a:rPr>
                <a:solidFill>
                  <a:srgbClr val="003B4F"/>
                </a:solidFill>
                <a:latin typeface="Courier"/>
              </a:rPr>
              <a:t>(weight_g,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AD0000"/>
                </a:solidFill>
                <a:latin typeface="Courier"/>
              </a:rPr>
              <a:t>2</a:t>
            </a:r>
            <a:r>
              <a:rPr>
                <a:solidFill>
                  <a:srgbClr val="003B4F"/>
                </a:solidFill>
                <a:latin typeface="Courier"/>
              </a:rPr>
              <a:t>),</a:t>
            </a:r>
            <a:br/>
            <a:r>
              <a:rPr>
                <a:solidFill>
                  <a:srgbClr val="003B4F"/>
                </a:solidFill>
                <a:latin typeface="Courier"/>
              </a:rPr>
              <a:t>    </a:t>
            </a:r>
            <a:r>
              <a:rPr>
                <a:solidFill>
                  <a:srgbClr val="657422"/>
                </a:solidFill>
                <a:latin typeface="Courier"/>
              </a:rPr>
              <a:t>med_wt  =</a:t>
            </a: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4758AB"/>
                </a:solidFill>
                <a:latin typeface="Courier"/>
              </a:rPr>
              <a:t>median</a:t>
            </a:r>
            <a:r>
              <a:rPr>
                <a:solidFill>
                  <a:srgbClr val="003B4F"/>
                </a:solidFill>
                <a:latin typeface="Courier"/>
              </a:rPr>
              <a:t>(weight_g,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AD0000"/>
                </a:solidFill>
                <a:latin typeface="Courier"/>
              </a:rPr>
              <a:t>2</a:t>
            </a:r>
            <a:r>
              <a:rPr>
                <a:solidFill>
                  <a:srgbClr val="003B4F"/>
                </a:solidFill>
                <a:latin typeface="Courier"/>
              </a:rPr>
              <a:t>),</a:t>
            </a:r>
            <a:br/>
            <a:r>
              <a:rPr>
                <a:solidFill>
                  <a:srgbClr val="003B4F"/>
                </a:solidFill>
                <a:latin typeface="Courier"/>
              </a:rPr>
              <a:t>    </a:t>
            </a:r>
            <a:r>
              <a:rPr>
                <a:solidFill>
                  <a:srgbClr val="657422"/>
                </a:solidFill>
                <a:latin typeface="Courier"/>
              </a:rPr>
              <a:t>sd_wt   =</a:t>
            </a: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4758AB"/>
                </a:solidFill>
                <a:latin typeface="Courier"/>
              </a:rPr>
              <a:t>sd</a:t>
            </a:r>
            <a:r>
              <a:rPr>
                <a:solidFill>
                  <a:srgbClr val="003B4F"/>
                </a:solidFill>
                <a:latin typeface="Courier"/>
              </a:rPr>
              <a:t>(weight_g,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AD0000"/>
                </a:solidFill>
                <a:latin typeface="Courier"/>
              </a:rPr>
              <a:t>2</a:t>
            </a:r>
            <a:r>
              <a:rPr>
                <a:solidFill>
                  <a:srgbClr val="003B4F"/>
                </a:solidFill>
                <a:latin typeface="Courier"/>
              </a:rPr>
              <a:t>),</a:t>
            </a:r>
            <a:br/>
            <a:r>
              <a:rPr>
                <a:solidFill>
                  <a:srgbClr val="003B4F"/>
                </a:solidFill>
                <a:latin typeface="Courier"/>
              </a:rPr>
              <a:t>    </a:t>
            </a:r>
            <a:r>
              <a:rPr>
                <a:solidFill>
                  <a:srgbClr val="657422"/>
                </a:solidFill>
                <a:latin typeface="Courier"/>
              </a:rPr>
              <a:t>se_wt   =</a:t>
            </a:r>
            <a:r>
              <a:rPr>
                <a:solidFill>
                  <a:srgbClr val="003B4F"/>
                </a:solidFill>
                <a:latin typeface="Courier"/>
              </a:rPr>
              <a:t> </a:t>
            </a:r>
            <a:r>
              <a:rPr>
                <a:solidFill>
                  <a:srgbClr val="4758AB"/>
                </a:solidFill>
                <a:latin typeface="Courier"/>
              </a:rPr>
              <a:t>round</a:t>
            </a:r>
            <a:r>
              <a:rPr>
                <a:solidFill>
                  <a:srgbClr val="003B4F"/>
                </a:solidFill>
                <a:latin typeface="Courier"/>
              </a:rPr>
              <a:t>(sd_wt </a:t>
            </a:r>
            <a:r>
              <a:rPr>
                <a:solidFill>
                  <a:srgbClr val="5E5E5E"/>
                </a:solidFill>
                <a:latin typeface="Courier"/>
              </a:rPr>
              <a:t>/</a:t>
            </a:r>
            <a:r>
              <a:rPr>
                <a:solidFill>
                  <a:srgbClr val="003B4F"/>
                </a:solidFill>
                <a:latin typeface="Courier"/>
              </a:rPr>
              <a:t> </a:t>
            </a:r>
            <a:r>
              <a:rPr>
                <a:solidFill>
                  <a:srgbClr val="4758AB"/>
                </a:solidFill>
                <a:latin typeface="Courier"/>
              </a:rPr>
              <a:t>sqrt</a:t>
            </a:r>
            <a:r>
              <a:rPr>
                <a:solidFill>
                  <a:srgbClr val="003B4F"/>
                </a:solidFill>
                <a:latin typeface="Courier"/>
              </a:rPr>
              <a:t>(n), </a:t>
            </a:r>
            <a:r>
              <a:rPr>
                <a:solidFill>
                  <a:srgbClr val="AD0000"/>
                </a:solidFill>
                <a:latin typeface="Courier"/>
              </a:rPr>
              <a:t>2</a:t>
            </a:r>
            <a:r>
              <a:rPr>
                <a:solidFill>
                  <a:srgbClr val="003B4F"/>
                </a:solidFill>
                <a:latin typeface="Courier"/>
              </a:rPr>
              <a:t>)</a:t>
            </a:r>
            <a:br/>
            <a:r>
              <a:rPr>
                <a:solidFill>
                  <a:srgbClr val="003B4F"/>
                </a:solidFill>
                <a:latin typeface="Courier"/>
              </a:rPr>
              <a:t>  )</a:t>
            </a:r>
            <a:br/>
            <a:br/>
            <a:r>
              <a:rPr>
                <a:solidFill>
                  <a:srgbClr val="003B4F"/>
                </a:solidFill>
                <a:latin typeface="Courier"/>
              </a:rPr>
              <a:t>stats_df</a:t>
            </a:r>
          </a:p>
          <a:p>
            <a:pPr lvl="0" indent="0" marL="1270000">
              <a:buNone/>
            </a:pPr>
            <a:r>
              <a:rPr sz="2000"/>
              <a:t>💡 </a:t>
            </a:r>
            <a:r>
              <a:rPr sz="2000" b="1"/>
              <a:t>Key idea:</a:t>
            </a:r>
            <a:r>
              <a:rPr sz="2000"/>
              <a:t> </a:t>
            </a:r>
            <a:r>
              <a:rPr sz="2000">
                <a:latin typeface="Courier"/>
              </a:rPr>
              <a:t>group_by(side)</a:t>
            </a:r>
            <a:r>
              <a:rPr sz="2000"/>
              <a:t> splits the data by the </a:t>
            </a:r>
            <a:r>
              <a:rPr sz="2000">
                <a:latin typeface="Courier"/>
              </a:rPr>
              <a:t>side</a:t>
            </a:r>
            <a:r>
              <a:rPr sz="2000"/>
              <a:t> column. Everything after it happens </a:t>
            </a:r>
            <a:r>
              <a:rPr sz="2000" i="1"/>
              <a:t>within each group</a:t>
            </a:r>
            <a:r>
              <a:rPr sz="2000"/>
              <a:t>. You get one output row per group.</a:t>
            </a:r>
          </a:p>
          <a:p>
            <a:pPr lvl="0" indent="0" marL="0">
              <a:buNone/>
            </a:pPr>
            <a:r>
              <a:rPr/>
              <a:t>✏️ </a:t>
            </a:r>
            <a:r>
              <a:rPr b="1"/>
              <a:t>Your turn:</a:t>
            </a:r>
            <a:r>
              <a:rPr/>
              <a:t> The </a:t>
            </a:r>
            <a:r>
              <a:rPr>
                <a:latin typeface="Courier"/>
              </a:rPr>
              <a:t>se_wt</a:t>
            </a:r>
            <a:r>
              <a:rPr/>
              <a:t> line references </a:t>
            </a:r>
            <a:r>
              <a:rPr>
                <a:latin typeface="Courier"/>
              </a:rPr>
              <a:t>sd_wt</a:t>
            </a:r>
            <a:r>
              <a:rPr/>
              <a:t> and </a:t>
            </a:r>
            <a:r>
              <a:rPr>
                <a:latin typeface="Courier"/>
              </a:rPr>
              <a:t>n</a:t>
            </a:r>
            <a:r>
              <a:rPr/>
              <a:t> that were just created in the same </a:t>
            </a:r>
            <a:r>
              <a:rPr>
                <a:latin typeface="Courier"/>
              </a:rPr>
              <a:t>summarize()</a:t>
            </a:r>
            <a:r>
              <a:rPr/>
              <a:t> call. Rewrite the SE formula in plain words:</a:t>
            </a:r>
          </a:p>
          <a:p>
            <a:pPr lvl="0" indent="0">
              <a:buNone/>
            </a:pPr>
            <a:r>
              <a:rPr>
                <a:latin typeface="Courier"/>
              </a:rPr>
              <a:t>SE equals:</a:t>
            </a:r>
          </a:p>
          <a:p>
            <a:pPr lvl="0" indent="0" marL="0">
              <a:buNone/>
            </a:pPr>
            <a:r>
              <a:rPr/>
              <a:t>✏️ </a:t>
            </a:r>
            <a:r>
              <a:rPr b="1"/>
              <a:t>Your turn:</a:t>
            </a:r>
            <a:r>
              <a:rPr/>
              <a:t> Do the numbers in </a:t>
            </a:r>
            <a:r>
              <a:rPr>
                <a:latin typeface="Courier"/>
              </a:rPr>
              <a:t>stats_df</a:t>
            </a:r>
            <a:r>
              <a:rPr/>
              <a:t> match what you calculated by hand in Part 5?</a:t>
            </a:r>
          </a:p>
          <a:p>
            <a:pPr lvl="0" indent="0">
              <a:buNone/>
            </a:pPr>
            <a:r>
              <a:rPr>
                <a:latin typeface="Courier"/>
              </a:rPr>
              <a:t>Y / N — if not, explain any differences:</a:t>
            </a:r>
          </a:p>
          <a:p>
            <a:pPr lvl="0" indent="0" marL="0">
              <a:spcBef>
                <a:spcPts val="3000"/>
              </a:spcBef>
              <a:buNone/>
            </a:pPr>
            <a:r>
              <a:rPr b="1"/>
              <a:t>Summary across multiple variables</a:t>
            </a:r>
          </a:p>
          <a:p>
            <a:pPr lvl="0" indent="0" marL="0">
              <a:buNone/>
            </a:pPr>
            <a:r>
              <a:rPr b="1"/>
              <a:t>▶ Run this:</a:t>
            </a:r>
          </a:p>
          <a:p>
            <a:pPr lvl="0" indent="0">
              <a:buNone/>
            </a:pPr>
            <a:r>
              <a:rPr>
                <a:solidFill>
                  <a:srgbClr val="5E5E5E"/>
                </a:solidFill>
                <a:latin typeface="Courier"/>
              </a:rPr>
              <a:t># Summarize all three measurements at once -----------</a:t>
            </a:r>
            <a:br/>
            <a:r>
              <a:rPr>
                <a:solidFill>
                  <a:srgbClr val="003B4F"/>
                </a:solidFill>
                <a:latin typeface="Courier"/>
              </a:rPr>
              <a:t>size_stats_df &lt;- tree_df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(side) </a:t>
            </a:r>
            <a:r>
              <a:rPr>
                <a:solidFill>
                  <a:srgbClr val="5E5E5E"/>
                </a:solidFill>
                <a:latin typeface="Courier"/>
              </a:rPr>
              <a:t>%&gt;%</a:t>
            </a:r>
            <a:br/>
            <a:r>
              <a:rPr>
                <a:solidFill>
                  <a:srgbClr val="003B4F"/>
                </a:solidFill>
                <a:latin typeface="Courier"/>
              </a:rPr>
              <a:t>  </a:t>
            </a:r>
            <a:r>
              <a:rPr>
                <a:solidFill>
                  <a:srgbClr val="4758AB"/>
                </a:solidFill>
                <a:latin typeface="Courier"/>
              </a:rPr>
              <a:t>summarize</a:t>
            </a:r>
            <a:r>
              <a:rPr>
                <a:solidFill>
                  <a:srgbClr val="003B4F"/>
                </a:solidFill>
                <a:latin typeface="Courier"/>
              </a:rPr>
              <a:t>(</a:t>
            </a:r>
            <a:br/>
            <a:r>
              <a:rPr>
                <a:solidFill>
                  <a:srgbClr val="003B4F"/>
                </a:solidFill>
                <a:latin typeface="Courier"/>
              </a:rPr>
              <a:t>    </a:t>
            </a:r>
            <a:r>
              <a:rPr>
                <a:solidFill>
                  <a:srgbClr val="657422"/>
                </a:solidFill>
                <a:latin typeface="Courier"/>
              </a:rPr>
              <a:t>n       =</a:t>
            </a:r>
            <a:r>
              <a:rPr>
                <a:solidFill>
                  <a:srgbClr val="003B4F"/>
                </a:solidFill>
                <a:latin typeface="Courier"/>
              </a:rPr>
              <a:t> </a:t>
            </a:r>
            <a:r>
              <a:rPr>
                <a:solidFill>
                  <a:srgbClr val="4758AB"/>
                </a:solidFill>
                <a:latin typeface="Courier"/>
              </a:rPr>
              <a:t>n</a:t>
            </a:r>
            <a:r>
              <a:rPr>
                <a:solidFill>
                  <a:srgbClr val="003B4F"/>
                </a:solidFill>
                <a:latin typeface="Courier"/>
              </a:rPr>
              <a:t>(),</a:t>
            </a:r>
            <a:br/>
            <a:r>
              <a:rPr>
                <a:solidFill>
                  <a:srgbClr val="003B4F"/>
                </a:solidFill>
                <a:latin typeface="Courier"/>
              </a:rPr>
              <a:t>    </a:t>
            </a:r>
            <a:r>
              <a:rPr>
                <a:solidFill>
                  <a:srgbClr val="657422"/>
                </a:solidFill>
                <a:latin typeface="Courier"/>
              </a:rPr>
              <a:t>mean_wt =</a:t>
            </a: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4758AB"/>
                </a:solidFill>
                <a:latin typeface="Courier"/>
              </a:rPr>
              <a:t>mean</a:t>
            </a:r>
            <a:r>
              <a:rPr>
                <a:solidFill>
                  <a:srgbClr val="003B4F"/>
                </a:solidFill>
                <a:latin typeface="Courier"/>
              </a:rPr>
              <a:t>(weight_g,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AD0000"/>
                </a:solidFill>
                <a:latin typeface="Courier"/>
              </a:rPr>
              <a:t>2</a:t>
            </a:r>
            <a:r>
              <a:rPr>
                <a:solidFill>
                  <a:srgbClr val="003B4F"/>
                </a:solidFill>
                <a:latin typeface="Courier"/>
              </a:rPr>
              <a:t>),</a:t>
            </a:r>
            <a:br/>
            <a:r>
              <a:rPr>
                <a:solidFill>
                  <a:srgbClr val="003B4F"/>
                </a:solidFill>
                <a:latin typeface="Courier"/>
              </a:rPr>
              <a:t>    </a:t>
            </a:r>
            <a:r>
              <a:rPr>
                <a:solidFill>
                  <a:srgbClr val="657422"/>
                </a:solidFill>
                <a:latin typeface="Courier"/>
              </a:rPr>
              <a:t>mean_ht =</a:t>
            </a: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4758AB"/>
                </a:solidFill>
                <a:latin typeface="Courier"/>
              </a:rPr>
              <a:t>mean</a:t>
            </a:r>
            <a:r>
              <a:rPr>
                <a:solidFill>
                  <a:srgbClr val="003B4F"/>
                </a:solidFill>
                <a:latin typeface="Courier"/>
              </a:rPr>
              <a:t>(height_cm,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AD0000"/>
                </a:solidFill>
                <a:latin typeface="Courier"/>
              </a:rPr>
              <a:t>2</a:t>
            </a:r>
            <a:r>
              <a:rPr>
                <a:solidFill>
                  <a:srgbClr val="003B4F"/>
                </a:solidFill>
                <a:latin typeface="Courier"/>
              </a:rPr>
              <a:t>),</a:t>
            </a:r>
            <a:br/>
            <a:r>
              <a:rPr>
                <a:solidFill>
                  <a:srgbClr val="003B4F"/>
                </a:solidFill>
                <a:latin typeface="Courier"/>
              </a:rPr>
              <a:t>    </a:t>
            </a:r>
            <a:r>
              <a:rPr>
                <a:solidFill>
                  <a:srgbClr val="657422"/>
                </a:solidFill>
                <a:latin typeface="Courier"/>
              </a:rPr>
              <a:t>mean_wd =</a:t>
            </a: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4758AB"/>
                </a:solidFill>
                <a:latin typeface="Courier"/>
              </a:rPr>
              <a:t>mean</a:t>
            </a:r>
            <a:r>
              <a:rPr>
                <a:solidFill>
                  <a:srgbClr val="003B4F"/>
                </a:solidFill>
                <a:latin typeface="Courier"/>
              </a:rPr>
              <a:t>(width_cm,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AD0000"/>
                </a:solidFill>
                <a:latin typeface="Courier"/>
              </a:rPr>
              <a:t>2</a:t>
            </a:r>
            <a:r>
              <a:rPr>
                <a:solidFill>
                  <a:srgbClr val="003B4F"/>
                </a:solidFill>
                <a:latin typeface="Courier"/>
              </a:rPr>
              <a:t>)</a:t>
            </a:r>
            <a:br/>
            <a:r>
              <a:rPr>
                <a:solidFill>
                  <a:srgbClr val="003B4F"/>
                </a:solidFill>
                <a:latin typeface="Courier"/>
              </a:rPr>
              <a:t>  )</a:t>
            </a:r>
            <a:br/>
            <a:br/>
            <a:r>
              <a:rPr>
                <a:solidFill>
                  <a:srgbClr val="003B4F"/>
                </a:solidFill>
                <a:latin typeface="Courier"/>
              </a:rPr>
              <a:t>size_stats_df</a:t>
            </a:r>
          </a:p>
          <a:p>
            <a:pPr lvl="0" indent="0" marL="0">
              <a:buNone/>
            </a:pPr>
            <a:r>
              <a:rPr/>
              <a:t>✏️ </a:t>
            </a:r>
            <a:r>
              <a:rPr b="1"/>
              <a:t>Your turn:</a:t>
            </a:r>
            <a:r>
              <a:rPr/>
              <a:t> Looking at </a:t>
            </a:r>
            <a:r>
              <a:rPr>
                <a:latin typeface="Courier"/>
              </a:rPr>
              <a:t>size_stats_df</a:t>
            </a:r>
            <a:r>
              <a:rPr/>
              <a:t>, fill in the table:</a:t>
            </a:r>
          </a:p>
          <a:p>
            <a:pPr lvl="0" indent="0">
              <a:buNone/>
            </a:pPr>
            <a:r>
              <a:rPr>
                <a:latin typeface="Courier"/>
              </a:rPr>
              <a:t>Measurement    | Sunny mean | Shady mean | Shady larger? (Y/N)
---------------|------------|------------|---------------------
weight_g       |            |            |
height_cm      |            |            |
width_cm       |            |            |
Overall: does the data support the hypothesis?</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7 · Fast overview with </a:t>
            </a:r>
            <a:r>
              <a:rPr>
                <a:latin typeface="Courier"/>
              </a:rPr>
              <a:t>skimr</a:t>
            </a:r>
          </a:p>
        </p:txBody>
      </p:sp>
      <p:sp>
        <p:nvSpPr>
          <p:cNvPr id="3" name="Content Placeholder 2"/>
          <p:cNvSpPr>
            <a:spLocks noGrp="1"/>
          </p:cNvSpPr>
          <p:nvPr>
            <p:ph idx="1"/>
          </p:nvPr>
        </p:nvSpPr>
        <p:spPr/>
        <p:txBody>
          <a:bodyPr/>
          <a:lstStyle/>
          <a:p>
            <a:pPr lvl="0" indent="0" marL="0">
              <a:buNone/>
            </a:pPr>
            <a:r>
              <a:rPr b="1"/>
              <a:t>▶ Run this:</a:t>
            </a:r>
          </a:p>
          <a:p>
            <a:pPr lvl="0" indent="0">
              <a:buNone/>
            </a:pPr>
            <a:r>
              <a:rPr>
                <a:solidFill>
                  <a:srgbClr val="5E5E5E"/>
                </a:solidFill>
                <a:latin typeface="Courier"/>
              </a:rPr>
              <a:t># skim() grouped by side — everything at once --------</a:t>
            </a:r>
            <a:br/>
            <a:r>
              <a:rPr>
                <a:solidFill>
                  <a:srgbClr val="003B4F"/>
                </a:solidFill>
                <a:latin typeface="Courier"/>
              </a:rPr>
              <a:t>tree_df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(side) </a:t>
            </a:r>
            <a:r>
              <a:rPr>
                <a:solidFill>
                  <a:srgbClr val="5E5E5E"/>
                </a:solidFill>
                <a:latin typeface="Courier"/>
              </a:rPr>
              <a:t>%&gt;%</a:t>
            </a:r>
            <a:br/>
            <a:r>
              <a:rPr>
                <a:solidFill>
                  <a:srgbClr val="003B4F"/>
                </a:solidFill>
                <a:latin typeface="Courier"/>
              </a:rPr>
              <a:t>  </a:t>
            </a:r>
            <a:r>
              <a:rPr>
                <a:solidFill>
                  <a:srgbClr val="4758AB"/>
                </a:solidFill>
                <a:latin typeface="Courier"/>
              </a:rPr>
              <a:t>skim</a:t>
            </a:r>
            <a:r>
              <a:rPr>
                <a:solidFill>
                  <a:srgbClr val="003B4F"/>
                </a:solidFill>
                <a:latin typeface="Courier"/>
              </a:rPr>
              <a:t>()</a:t>
            </a:r>
          </a:p>
          <a:p>
            <a:pPr lvl="0" indent="0" marL="0">
              <a:buNone/>
            </a:pPr>
            <a:r>
              <a:rPr/>
              <a:t>✏️ </a:t>
            </a:r>
            <a:r>
              <a:rPr b="1"/>
              <a:t>Your turn:</a:t>
            </a:r>
            <a:r>
              <a:rPr/>
              <a:t> Look at the </a:t>
            </a:r>
            <a:r>
              <a:rPr>
                <a:latin typeface="Courier"/>
              </a:rPr>
              <a:t>n_missing</a:t>
            </a:r>
            <a:r>
              <a:rPr/>
              <a:t> row for </a:t>
            </a:r>
            <a:r>
              <a:rPr>
                <a:latin typeface="Courier"/>
              </a:rPr>
              <a:t>weight_g</a:t>
            </a:r>
            <a:r>
              <a:rPr/>
              <a:t>. How many values are missing per group?</a:t>
            </a:r>
          </a:p>
          <a:p>
            <a:pPr lvl="0" indent="0">
              <a:buNone/>
            </a:pPr>
            <a:r>
              <a:rPr>
                <a:latin typeface="Courier"/>
              </a:rPr>
              <a:t>n_missing sunny weight_g:
n_missing shady weight_g:</a:t>
            </a:r>
          </a:p>
          <a:p>
            <a:pPr lvl="0" indent="0" marL="0">
              <a:buNone/>
            </a:pPr>
            <a:r>
              <a:rPr/>
              <a:t>✏️ </a:t>
            </a:r>
            <a:r>
              <a:rPr b="1"/>
              <a:t>Your turn:</a:t>
            </a:r>
            <a:r>
              <a:rPr/>
              <a:t> Look at the </a:t>
            </a:r>
            <a:r>
              <a:rPr>
                <a:latin typeface="Courier"/>
              </a:rPr>
              <a:t>mean</a:t>
            </a:r>
            <a:r>
              <a:rPr/>
              <a:t> and </a:t>
            </a:r>
            <a:r>
              <a:rPr>
                <a:latin typeface="Courier"/>
              </a:rPr>
              <a:t>p50</a:t>
            </a:r>
            <a:r>
              <a:rPr/>
              <a:t> (50th percentile = median) values for </a:t>
            </a:r>
            <a:r>
              <a:rPr>
                <a:latin typeface="Courier"/>
              </a:rPr>
              <a:t>weight_g</a:t>
            </a:r>
            <a:r>
              <a:rPr/>
              <a:t>. Are mean and median close for each group? What does that suggest about skewness?</a:t>
            </a:r>
          </a:p>
          <a:p>
            <a:pPr lvl="0" indent="0">
              <a:buNone/>
            </a:pPr>
            <a:r>
              <a:rPr>
                <a:latin typeface="Courier"/>
              </a:rPr>
              <a:t>Your answer:</a:t>
            </a:r>
          </a:p>
          <a:p>
            <a:pPr lvl="0" indent="0" marL="1270000">
              <a:buNone/>
            </a:pPr>
            <a:r>
              <a:rPr sz="2000"/>
              <a:t>💡 </a:t>
            </a:r>
            <a:r>
              <a:rPr sz="2000" b="1"/>
              <a:t>Key idea:</a:t>
            </a:r>
            <a:r>
              <a:rPr sz="2000"/>
              <a:t> </a:t>
            </a:r>
            <a:r>
              <a:rPr sz="2000">
                <a:latin typeface="Courier"/>
              </a:rPr>
              <a:t>skim()</a:t>
            </a:r>
            <a:r>
              <a:rPr sz="2000"/>
              <a:t> is the fastest first look at any dataset. Use it on every new dataset you encounter — it takes one line and shows everything.</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8 · Visualizing with boxplots</a:t>
            </a:r>
          </a:p>
        </p:txBody>
      </p:sp>
      <p:sp>
        <p:nvSpPr>
          <p:cNvPr id="3" name="Content Placeholder 2"/>
          <p:cNvSpPr>
            <a:spLocks noGrp="1"/>
          </p:cNvSpPr>
          <p:nvPr>
            <p:ph idx="1"/>
          </p:nvPr>
        </p:nvSpPr>
        <p:spPr/>
        <p:txBody>
          <a:bodyPr/>
          <a:lstStyle/>
          <a:p>
            <a:pPr lvl="0" indent="0" marL="0">
              <a:spcBef>
                <a:spcPts val="3000"/>
              </a:spcBef>
              <a:buNone/>
            </a:pPr>
            <a:r>
              <a:rPr b="1"/>
              <a:t>Basic boxplot</a:t>
            </a:r>
          </a:p>
          <a:p>
            <a:pPr lvl="0" indent="0" marL="0">
              <a:buNone/>
            </a:pPr>
            <a:r>
              <a:rPr/>
              <a:t>Because our data is already in </a:t>
            </a:r>
            <a:r>
              <a:rPr b="1"/>
              <a:t>long format</a:t>
            </a:r>
            <a:r>
              <a:rPr/>
              <a:t>, we can plot directly — no reshaping required.</a:t>
            </a:r>
          </a:p>
          <a:p>
            <a:pPr lvl="0" indent="0" marL="0">
              <a:buNone/>
            </a:pPr>
            <a:r>
              <a:rPr b="1"/>
              <a:t>▶ Run this:</a:t>
            </a:r>
          </a:p>
          <a:p>
            <a:pPr lvl="0" indent="0">
              <a:buNone/>
            </a:pPr>
            <a:r>
              <a:rPr>
                <a:solidFill>
                  <a:srgbClr val="5E5E5E"/>
                </a:solidFill>
                <a:latin typeface="Courier"/>
              </a:rPr>
              <a:t># Boxplot — data is already long, plot it directly ----</a:t>
            </a:r>
            <a:br/>
            <a:r>
              <a:rPr>
                <a:solidFill>
                  <a:srgbClr val="003B4F"/>
                </a:solidFill>
                <a:latin typeface="Courier"/>
              </a:rPr>
              <a:t>tree_box_plot &lt;- tree_df </a:t>
            </a:r>
            <a:r>
              <a:rPr>
                <a:solidFill>
                  <a:srgbClr val="5E5E5E"/>
                </a:solidFill>
                <a:latin typeface="Courier"/>
              </a:rPr>
              <a:t>%&gt;%</a:t>
            </a:r>
            <a:br/>
            <a:r>
              <a:rPr>
                <a:solidFill>
                  <a:srgbClr val="003B4F"/>
                </a:solidFill>
                <a:latin typeface="Courier"/>
              </a:rPr>
              <a:t>  </a:t>
            </a:r>
            <a:r>
              <a:rPr>
                <a:solidFill>
                  <a:srgbClr val="4758AB"/>
                </a:solidFill>
                <a:latin typeface="Courier"/>
              </a:rPr>
              <a:t>ggplot</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side, </a:t>
            </a:r>
            <a:r>
              <a:rPr>
                <a:solidFill>
                  <a:srgbClr val="657422"/>
                </a:solidFill>
                <a:latin typeface="Courier"/>
              </a:rPr>
              <a:t>y =</a:t>
            </a:r>
            <a:r>
              <a:rPr>
                <a:solidFill>
                  <a:srgbClr val="003B4F"/>
                </a:solidFill>
                <a:latin typeface="Courier"/>
              </a:rPr>
              <a:t> weight_g, </a:t>
            </a:r>
            <a:r>
              <a:rPr>
                <a:solidFill>
                  <a:srgbClr val="657422"/>
                </a:solidFill>
                <a:latin typeface="Courier"/>
              </a:rPr>
              <a:t>fill =</a:t>
            </a:r>
            <a:r>
              <a:rPr>
                <a:solidFill>
                  <a:srgbClr val="003B4F"/>
                </a:solidFill>
                <a:latin typeface="Courier"/>
              </a:rPr>
              <a:t> side)) </a:t>
            </a:r>
            <a:r>
              <a:rPr>
                <a:solidFill>
                  <a:srgbClr val="5E5E5E"/>
                </a:solidFill>
                <a:latin typeface="Courier"/>
              </a:rPr>
              <a:t>+</a:t>
            </a:r>
            <a:br/>
            <a:r>
              <a:rPr>
                <a:solidFill>
                  <a:srgbClr val="003B4F"/>
                </a:solidFill>
                <a:latin typeface="Courier"/>
              </a:rPr>
              <a:t>  </a:t>
            </a:r>
            <a:r>
              <a:rPr>
                <a:solidFill>
                  <a:srgbClr val="4758AB"/>
                </a:solidFill>
                <a:latin typeface="Courier"/>
              </a:rPr>
              <a:t>geom_boxplot</a:t>
            </a:r>
            <a:r>
              <a:rPr>
                <a:solidFill>
                  <a:srgbClr val="003B4F"/>
                </a:solidFill>
                <a:latin typeface="Courier"/>
              </a:rPr>
              <a:t>(</a:t>
            </a:r>
            <a:r>
              <a:rPr>
                <a:solidFill>
                  <a:srgbClr val="657422"/>
                </a:solidFill>
                <a:latin typeface="Courier"/>
              </a:rPr>
              <a:t>alpha =</a:t>
            </a:r>
            <a:r>
              <a:rPr>
                <a:solidFill>
                  <a:srgbClr val="003B4F"/>
                </a:solidFill>
                <a:latin typeface="Courier"/>
              </a:rPr>
              <a:t> </a:t>
            </a:r>
            <a:r>
              <a:rPr>
                <a:solidFill>
                  <a:srgbClr val="AD0000"/>
                </a:solidFill>
                <a:latin typeface="Courier"/>
              </a:rPr>
              <a:t>0.6</a:t>
            </a:r>
            <a:r>
              <a:rPr>
                <a:solidFill>
                  <a:srgbClr val="003B4F"/>
                </a:solidFill>
                <a:latin typeface="Courier"/>
              </a:rPr>
              <a:t>, </a:t>
            </a:r>
            <a:r>
              <a:rPr>
                <a:solidFill>
                  <a:srgbClr val="657422"/>
                </a:solidFill>
                <a:latin typeface="Courier"/>
              </a:rPr>
              <a:t>outlier.shape =</a:t>
            </a:r>
            <a:r>
              <a:rPr>
                <a:solidFill>
                  <a:srgbClr val="003B4F"/>
                </a:solidFill>
                <a:latin typeface="Courier"/>
              </a:rPr>
              <a:t> </a:t>
            </a:r>
            <a:r>
              <a:rPr>
                <a:solidFill>
                  <a:srgbClr val="8F5902"/>
                </a:solidFill>
                <a:latin typeface="Courier"/>
              </a:rPr>
              <a:t>NA</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br/>
            <a:r>
              <a:rPr>
                <a:solidFill>
                  <a:srgbClr val="003B4F"/>
                </a:solidFill>
                <a:latin typeface="Courier"/>
              </a:rPr>
              <a:t>    </a:t>
            </a:r>
            <a:r>
              <a:rPr>
                <a:solidFill>
                  <a:srgbClr val="657422"/>
                </a:solidFill>
                <a:latin typeface="Courier"/>
              </a:rPr>
              <a:t>title =</a:t>
            </a:r>
            <a:r>
              <a:rPr>
                <a:solidFill>
                  <a:srgbClr val="003B4F"/>
                </a:solidFill>
                <a:latin typeface="Courier"/>
              </a:rPr>
              <a:t> </a:t>
            </a:r>
            <a:r>
              <a:rPr>
                <a:solidFill>
                  <a:srgbClr val="20794D"/>
                </a:solidFill>
                <a:latin typeface="Courier"/>
              </a:rPr>
              <a:t>"Leaf Weight by Tree Side"</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20794D"/>
                </a:solidFill>
                <a:latin typeface="Courier"/>
              </a:rPr>
              <a:t>"Side of Tree"</a:t>
            </a:r>
            <a:r>
              <a:rPr>
                <a:solidFill>
                  <a:srgbClr val="003B4F"/>
                </a:solidFill>
                <a:latin typeface="Courier"/>
              </a:rPr>
              <a:t>,</a:t>
            </a:r>
            <a:b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"Leaf Weight (g)"</a:t>
            </a:r>
            <a:r>
              <a:rPr>
                <a:solidFill>
                  <a:srgbClr val="003B4F"/>
                </a:solidFill>
                <a:latin typeface="Courier"/>
              </a:rPr>
              <a:t>,</a:t>
            </a:r>
            <a:br/>
            <a:r>
              <a:rPr>
                <a:solidFill>
                  <a:srgbClr val="003B4F"/>
                </a:solidFill>
                <a:latin typeface="Courier"/>
              </a:rPr>
              <a:t>    </a:t>
            </a:r>
            <a:r>
              <a:rPr>
                <a:solidFill>
                  <a:srgbClr val="657422"/>
                </a:solidFill>
                <a:latin typeface="Courier"/>
              </a:rPr>
              <a:t>fill  =</a:t>
            </a:r>
            <a:r>
              <a:rPr>
                <a:solidFill>
                  <a:srgbClr val="003B4F"/>
                </a:solidFill>
                <a:latin typeface="Courier"/>
              </a:rPr>
              <a:t> </a:t>
            </a:r>
            <a:r>
              <a:rPr>
                <a:solidFill>
                  <a:srgbClr val="20794D"/>
                </a:solidFill>
                <a:latin typeface="Courier"/>
              </a:rPr>
              <a:t>"Side"</a:t>
            </a:r>
            <a:br/>
            <a:r>
              <a:rPr>
                <a:solidFill>
                  <a:srgbClr val="003B4F"/>
                </a:solidFill>
                <a:latin typeface="Courier"/>
              </a:rPr>
              <a:t>  ) </a:t>
            </a:r>
            <a:r>
              <a:rPr>
                <a:solidFill>
                  <a:srgbClr val="5E5E5E"/>
                </a:solidFill>
                <a:latin typeface="Courier"/>
              </a:rPr>
              <a:t>+</a:t>
            </a:r>
            <a:br/>
            <a:r>
              <a:rPr>
                <a:solidFill>
                  <a:srgbClr val="003B4F"/>
                </a:solidFill>
                <a:latin typeface="Courier"/>
              </a:rPr>
              <a:t>  </a:t>
            </a:r>
            <a:r>
              <a:rPr>
                <a:solidFill>
                  <a:srgbClr val="4758AB"/>
                </a:solidFill>
                <a:latin typeface="Courier"/>
              </a:rPr>
              <a:t>theme_minimal</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a:t>
            </a:r>
            <a:r>
              <a:rPr>
                <a:solidFill>
                  <a:srgbClr val="003B4F"/>
                </a:solidFill>
                <a:latin typeface="Courier"/>
              </a:rPr>
              <a:t>(</a:t>
            </a:r>
            <a:r>
              <a:rPr>
                <a:solidFill>
                  <a:srgbClr val="657422"/>
                </a:solidFill>
                <a:latin typeface="Courier"/>
              </a:rPr>
              <a:t>legend.position =</a:t>
            </a:r>
            <a:r>
              <a:rPr>
                <a:solidFill>
                  <a:srgbClr val="003B4F"/>
                </a:solidFill>
                <a:latin typeface="Courier"/>
              </a:rPr>
              <a:t> </a:t>
            </a:r>
            <a:r>
              <a:rPr>
                <a:solidFill>
                  <a:srgbClr val="20794D"/>
                </a:solidFill>
                <a:latin typeface="Courier"/>
              </a:rPr>
              <a:t>"none"</a:t>
            </a:r>
            <a:r>
              <a:rPr>
                <a:solidFill>
                  <a:srgbClr val="003B4F"/>
                </a:solidFill>
                <a:latin typeface="Courier"/>
              </a:rPr>
              <a:t>)</a:t>
            </a:r>
            <a:br/>
            <a:br/>
            <a:r>
              <a:rPr>
                <a:solidFill>
                  <a:srgbClr val="003B4F"/>
                </a:solidFill>
                <a:latin typeface="Courier"/>
              </a:rPr>
              <a:t>tree_box_plot</a:t>
            </a:r>
          </a:p>
          <a:p>
            <a:pPr lvl="0" indent="0" marL="0">
              <a:buNone/>
            </a:pPr>
            <a:r>
              <a:rPr/>
              <a:t>✏️ </a:t>
            </a:r>
            <a:r>
              <a:rPr b="1"/>
              <a:t>Your turn:</a:t>
            </a:r>
            <a:r>
              <a:rPr/>
              <a:t> Label the four key parts of a boxplot from memory:</a:t>
            </a:r>
          </a:p>
          <a:p>
            <a:pPr lvl="0" indent="0">
              <a:buNone/>
            </a:pPr>
            <a:r>
              <a:rPr>
                <a:latin typeface="Courier"/>
              </a:rPr>
              <a:t>The line inside the box represents:
The top and bottom of the box represent:
The whiskers represent:
Dots beyond the whiskers represent:</a:t>
            </a:r>
          </a:p>
          <a:p>
            <a:pPr lvl="0" indent="0" marL="0">
              <a:spcBef>
                <a:spcPts val="3000"/>
              </a:spcBef>
              <a:buNone/>
            </a:pPr>
            <a:r>
              <a:rPr b="1"/>
              <a:t>Add individual data points</a:t>
            </a:r>
          </a:p>
          <a:p>
            <a:pPr lvl="0" indent="0" marL="0">
              <a:buNone/>
            </a:pPr>
            <a:r>
              <a:rPr b="1"/>
              <a:t>▶ Run this:</a:t>
            </a:r>
          </a:p>
          <a:p>
            <a:pPr lvl="0" indent="0">
              <a:buNone/>
            </a:pPr>
            <a:r>
              <a:rPr>
                <a:solidFill>
                  <a:srgbClr val="5E5E5E"/>
                </a:solidFill>
                <a:latin typeface="Courier"/>
              </a:rPr>
              <a:t># Add jittered raw data points over the boxplot ------</a:t>
            </a:r>
            <a:br/>
            <a:r>
              <a:rPr>
                <a:solidFill>
                  <a:srgbClr val="003B4F"/>
                </a:solidFill>
                <a:latin typeface="Courier"/>
              </a:rPr>
              <a:t>tree_jitter_plot &lt;- tree_df </a:t>
            </a:r>
            <a:r>
              <a:rPr>
                <a:solidFill>
                  <a:srgbClr val="5E5E5E"/>
                </a:solidFill>
                <a:latin typeface="Courier"/>
              </a:rPr>
              <a:t>%&gt;%</a:t>
            </a:r>
            <a:br/>
            <a:r>
              <a:rPr>
                <a:solidFill>
                  <a:srgbClr val="003B4F"/>
                </a:solidFill>
                <a:latin typeface="Courier"/>
              </a:rPr>
              <a:t>  </a:t>
            </a:r>
            <a:r>
              <a:rPr>
                <a:solidFill>
                  <a:srgbClr val="4758AB"/>
                </a:solidFill>
                <a:latin typeface="Courier"/>
              </a:rPr>
              <a:t>ggplot</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side, </a:t>
            </a:r>
            <a:r>
              <a:rPr>
                <a:solidFill>
                  <a:srgbClr val="657422"/>
                </a:solidFill>
                <a:latin typeface="Courier"/>
              </a:rPr>
              <a:t>y =</a:t>
            </a:r>
            <a:r>
              <a:rPr>
                <a:solidFill>
                  <a:srgbClr val="003B4F"/>
                </a:solidFill>
                <a:latin typeface="Courier"/>
              </a:rPr>
              <a:t> weight_g, </a:t>
            </a:r>
            <a:r>
              <a:rPr>
                <a:solidFill>
                  <a:srgbClr val="657422"/>
                </a:solidFill>
                <a:latin typeface="Courier"/>
              </a:rPr>
              <a:t>fill =</a:t>
            </a:r>
            <a:r>
              <a:rPr>
                <a:solidFill>
                  <a:srgbClr val="003B4F"/>
                </a:solidFill>
                <a:latin typeface="Courier"/>
              </a:rPr>
              <a:t> side)) </a:t>
            </a:r>
            <a:r>
              <a:rPr>
                <a:solidFill>
                  <a:srgbClr val="5E5E5E"/>
                </a:solidFill>
                <a:latin typeface="Courier"/>
              </a:rPr>
              <a:t>+</a:t>
            </a:r>
            <a:br/>
            <a:r>
              <a:rPr>
                <a:solidFill>
                  <a:srgbClr val="003B4F"/>
                </a:solidFill>
                <a:latin typeface="Courier"/>
              </a:rPr>
              <a:t>  </a:t>
            </a:r>
            <a:r>
              <a:rPr>
                <a:solidFill>
                  <a:srgbClr val="4758AB"/>
                </a:solidFill>
                <a:latin typeface="Courier"/>
              </a:rPr>
              <a:t>geom_boxplot</a:t>
            </a:r>
            <a:r>
              <a:rPr>
                <a:solidFill>
                  <a:srgbClr val="003B4F"/>
                </a:solidFill>
                <a:latin typeface="Courier"/>
              </a:rPr>
              <a:t>(</a:t>
            </a:r>
            <a:r>
              <a:rPr>
                <a:solidFill>
                  <a:srgbClr val="657422"/>
                </a:solidFill>
                <a:latin typeface="Courier"/>
              </a:rPr>
              <a:t>alpha =</a:t>
            </a:r>
            <a:r>
              <a:rPr>
                <a:solidFill>
                  <a:srgbClr val="003B4F"/>
                </a:solidFill>
                <a:latin typeface="Courier"/>
              </a:rPr>
              <a:t> </a:t>
            </a:r>
            <a:r>
              <a:rPr>
                <a:solidFill>
                  <a:srgbClr val="AD0000"/>
                </a:solidFill>
                <a:latin typeface="Courier"/>
              </a:rPr>
              <a:t>0.5</a:t>
            </a:r>
            <a:r>
              <a:rPr>
                <a:solidFill>
                  <a:srgbClr val="003B4F"/>
                </a:solidFill>
                <a:latin typeface="Courier"/>
              </a:rPr>
              <a:t>, </a:t>
            </a:r>
            <a:r>
              <a:rPr>
                <a:solidFill>
                  <a:srgbClr val="657422"/>
                </a:solidFill>
                <a:latin typeface="Courier"/>
              </a:rPr>
              <a:t>outlier.shape =</a:t>
            </a:r>
            <a:r>
              <a:rPr>
                <a:solidFill>
                  <a:srgbClr val="003B4F"/>
                </a:solidFill>
                <a:latin typeface="Courier"/>
              </a:rPr>
              <a:t> </a:t>
            </a:r>
            <a:r>
              <a:rPr>
                <a:solidFill>
                  <a:srgbClr val="8F5902"/>
                </a:solidFill>
                <a:latin typeface="Courier"/>
              </a:rPr>
              <a:t>NA</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geom_point</a:t>
            </a:r>
            <a:r>
              <a:rPr>
                <a:solidFill>
                  <a:srgbClr val="003B4F"/>
                </a:solidFill>
                <a:latin typeface="Courier"/>
              </a:rPr>
              <a:t>(</a:t>
            </a:r>
            <a:br/>
            <a:r>
              <a:rPr>
                <a:solidFill>
                  <a:srgbClr val="003B4F"/>
                </a:solidFill>
                <a:latin typeface="Courier"/>
              </a:rPr>
              <a:t>    </a:t>
            </a:r>
            <a:r>
              <a:rPr>
                <a:solidFill>
                  <a:srgbClr val="657422"/>
                </a:solidFill>
                <a:latin typeface="Courier"/>
              </a:rPr>
              <a:t>position =</a:t>
            </a:r>
            <a:r>
              <a:rPr>
                <a:solidFill>
                  <a:srgbClr val="003B4F"/>
                </a:solidFill>
                <a:latin typeface="Courier"/>
              </a:rPr>
              <a:t> </a:t>
            </a:r>
            <a:r>
              <a:rPr>
                <a:solidFill>
                  <a:srgbClr val="4758AB"/>
                </a:solidFill>
                <a:latin typeface="Courier"/>
              </a:rPr>
              <a:t>position_jitter</a:t>
            </a:r>
            <a:r>
              <a:rPr>
                <a:solidFill>
                  <a:srgbClr val="003B4F"/>
                </a:solidFill>
                <a:latin typeface="Courier"/>
              </a:rPr>
              <a:t>(</a:t>
            </a:r>
            <a:r>
              <a:rPr>
                <a:solidFill>
                  <a:srgbClr val="657422"/>
                </a:solidFill>
                <a:latin typeface="Courier"/>
              </a:rPr>
              <a:t>width =</a:t>
            </a:r>
            <a:r>
              <a:rPr>
                <a:solidFill>
                  <a:srgbClr val="003B4F"/>
                </a:solidFill>
                <a:latin typeface="Courier"/>
              </a:rPr>
              <a:t> </a:t>
            </a:r>
            <a:r>
              <a:rPr>
                <a:solidFill>
                  <a:srgbClr val="AD0000"/>
                </a:solidFill>
                <a:latin typeface="Courier"/>
              </a:rPr>
              <a:t>0.15</a:t>
            </a:r>
            <a:r>
              <a:rPr>
                <a:solidFill>
                  <a:srgbClr val="003B4F"/>
                </a:solidFill>
                <a:latin typeface="Courier"/>
              </a:rPr>
              <a:t>, </a:t>
            </a:r>
            <a:r>
              <a:rPr>
                <a:solidFill>
                  <a:srgbClr val="657422"/>
                </a:solidFill>
                <a:latin typeface="Courier"/>
              </a:rPr>
              <a:t>seed =</a:t>
            </a:r>
            <a:r>
              <a:rPr>
                <a:solidFill>
                  <a:srgbClr val="003B4F"/>
                </a:solidFill>
                <a:latin typeface="Courier"/>
              </a:rPr>
              <a:t> </a:t>
            </a:r>
            <a:r>
              <a:rPr>
                <a:solidFill>
                  <a:srgbClr val="AD0000"/>
                </a:solidFill>
                <a:latin typeface="Courier"/>
              </a:rPr>
              <a:t>42</a:t>
            </a:r>
            <a:r>
              <a:rPr>
                <a:solidFill>
                  <a:srgbClr val="003B4F"/>
                </a:solidFill>
                <a:latin typeface="Courier"/>
              </a:rPr>
              <a:t>),</a:t>
            </a:r>
            <a:br/>
            <a:r>
              <a:rPr>
                <a:solidFill>
                  <a:srgbClr val="003B4F"/>
                </a:solidFill>
                <a:latin typeface="Courier"/>
              </a:rPr>
              <a:t>    </a:t>
            </a:r>
            <a:r>
              <a:rPr>
                <a:solidFill>
                  <a:srgbClr val="657422"/>
                </a:solidFill>
                <a:latin typeface="Courier"/>
              </a:rPr>
              <a:t>alpha    =</a:t>
            </a:r>
            <a:r>
              <a:rPr>
                <a:solidFill>
                  <a:srgbClr val="003B4F"/>
                </a:solidFill>
                <a:latin typeface="Courier"/>
              </a:rPr>
              <a:t> </a:t>
            </a:r>
            <a:r>
              <a:rPr>
                <a:solidFill>
                  <a:srgbClr val="AD0000"/>
                </a:solidFill>
                <a:latin typeface="Courier"/>
              </a:rPr>
              <a:t>0.6</a:t>
            </a:r>
            <a:r>
              <a:rPr>
                <a:solidFill>
                  <a:srgbClr val="003B4F"/>
                </a:solidFill>
                <a:latin typeface="Courier"/>
              </a:rPr>
              <a:t>,</a:t>
            </a:r>
            <a:br/>
            <a:r>
              <a:rPr>
                <a:solidFill>
                  <a:srgbClr val="003B4F"/>
                </a:solidFill>
                <a:latin typeface="Courier"/>
              </a:rPr>
              <a:t>    </a:t>
            </a:r>
            <a:r>
              <a:rPr>
                <a:solidFill>
                  <a:srgbClr val="657422"/>
                </a:solidFill>
                <a:latin typeface="Courier"/>
              </a:rPr>
              <a:t>size     =</a:t>
            </a:r>
            <a:r>
              <a:rPr>
                <a:solidFill>
                  <a:srgbClr val="003B4F"/>
                </a:solidFill>
                <a:latin typeface="Courier"/>
              </a:rPr>
              <a:t> </a:t>
            </a:r>
            <a:r>
              <a:rPr>
                <a:solidFill>
                  <a:srgbClr val="AD0000"/>
                </a:solidFill>
                <a:latin typeface="Courier"/>
              </a:rPr>
              <a:t>2.5</a:t>
            </a:r>
            <a:br/>
            <a:r>
              <a:rPr>
                <a:solidFill>
                  <a:srgbClr val="003B4F"/>
                </a:solidFill>
                <a:latin typeface="Courier"/>
              </a:rPr>
              <a:t>  )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br/>
            <a:r>
              <a:rPr>
                <a:solidFill>
                  <a:srgbClr val="003B4F"/>
                </a:solidFill>
                <a:latin typeface="Courier"/>
              </a:rPr>
              <a:t>    </a:t>
            </a:r>
            <a:r>
              <a:rPr>
                <a:solidFill>
                  <a:srgbClr val="657422"/>
                </a:solidFill>
                <a:latin typeface="Courier"/>
              </a:rPr>
              <a:t>title =</a:t>
            </a:r>
            <a:r>
              <a:rPr>
                <a:solidFill>
                  <a:srgbClr val="003B4F"/>
                </a:solidFill>
                <a:latin typeface="Courier"/>
              </a:rPr>
              <a:t> </a:t>
            </a:r>
            <a:r>
              <a:rPr>
                <a:solidFill>
                  <a:srgbClr val="20794D"/>
                </a:solidFill>
                <a:latin typeface="Courier"/>
              </a:rPr>
              <a:t>"Leaf Weight by Tree Side"</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20794D"/>
                </a:solidFill>
                <a:latin typeface="Courier"/>
              </a:rPr>
              <a:t>"Side of Tree"</a:t>
            </a:r>
            <a:r>
              <a:rPr>
                <a:solidFill>
                  <a:srgbClr val="003B4F"/>
                </a:solidFill>
                <a:latin typeface="Courier"/>
              </a:rPr>
              <a:t>,</a:t>
            </a:r>
            <a:b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"Leaf Weight (g)"</a:t>
            </a:r>
            <a:r>
              <a:rPr>
                <a:solidFill>
                  <a:srgbClr val="003B4F"/>
                </a:solidFill>
                <a:latin typeface="Courier"/>
              </a:rPr>
              <a:t>,</a:t>
            </a:r>
            <a:br/>
            <a:r>
              <a:rPr>
                <a:solidFill>
                  <a:srgbClr val="003B4F"/>
                </a:solidFill>
                <a:latin typeface="Courier"/>
              </a:rPr>
              <a:t>    </a:t>
            </a:r>
            <a:r>
              <a:rPr>
                <a:solidFill>
                  <a:srgbClr val="657422"/>
                </a:solidFill>
                <a:latin typeface="Courier"/>
              </a:rPr>
              <a:t>fill  =</a:t>
            </a:r>
            <a:r>
              <a:rPr>
                <a:solidFill>
                  <a:srgbClr val="003B4F"/>
                </a:solidFill>
                <a:latin typeface="Courier"/>
              </a:rPr>
              <a:t> </a:t>
            </a:r>
            <a:r>
              <a:rPr>
                <a:solidFill>
                  <a:srgbClr val="20794D"/>
                </a:solidFill>
                <a:latin typeface="Courier"/>
              </a:rPr>
              <a:t>"Side"</a:t>
            </a:r>
            <a:br/>
            <a:r>
              <a:rPr>
                <a:solidFill>
                  <a:srgbClr val="003B4F"/>
                </a:solidFill>
                <a:latin typeface="Courier"/>
              </a:rPr>
              <a:t>  ) </a:t>
            </a:r>
            <a:r>
              <a:rPr>
                <a:solidFill>
                  <a:srgbClr val="5E5E5E"/>
                </a:solidFill>
                <a:latin typeface="Courier"/>
              </a:rPr>
              <a:t>+</a:t>
            </a:r>
            <a:br/>
            <a:r>
              <a:rPr>
                <a:solidFill>
                  <a:srgbClr val="003B4F"/>
                </a:solidFill>
                <a:latin typeface="Courier"/>
              </a:rPr>
              <a:t>  </a:t>
            </a:r>
            <a:r>
              <a:rPr>
                <a:solidFill>
                  <a:srgbClr val="4758AB"/>
                </a:solidFill>
                <a:latin typeface="Courier"/>
              </a:rPr>
              <a:t>theme_minimal</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a:t>
            </a:r>
            <a:r>
              <a:rPr>
                <a:solidFill>
                  <a:srgbClr val="003B4F"/>
                </a:solidFill>
                <a:latin typeface="Courier"/>
              </a:rPr>
              <a:t>(</a:t>
            </a:r>
            <a:r>
              <a:rPr>
                <a:solidFill>
                  <a:srgbClr val="657422"/>
                </a:solidFill>
                <a:latin typeface="Courier"/>
              </a:rPr>
              <a:t>legend.position =</a:t>
            </a:r>
            <a:r>
              <a:rPr>
                <a:solidFill>
                  <a:srgbClr val="003B4F"/>
                </a:solidFill>
                <a:latin typeface="Courier"/>
              </a:rPr>
              <a:t> </a:t>
            </a:r>
            <a:r>
              <a:rPr>
                <a:solidFill>
                  <a:srgbClr val="20794D"/>
                </a:solidFill>
                <a:latin typeface="Courier"/>
              </a:rPr>
              <a:t>"none"</a:t>
            </a:r>
            <a:r>
              <a:rPr>
                <a:solidFill>
                  <a:srgbClr val="003B4F"/>
                </a:solidFill>
                <a:latin typeface="Courier"/>
              </a:rPr>
              <a:t>)</a:t>
            </a:r>
            <a:br/>
            <a:br/>
            <a:r>
              <a:rPr>
                <a:solidFill>
                  <a:srgbClr val="003B4F"/>
                </a:solidFill>
                <a:latin typeface="Courier"/>
              </a:rPr>
              <a:t>tree_jitter_plot</a:t>
            </a:r>
          </a:p>
          <a:p>
            <a:pPr lvl="0" indent="0" marL="0">
              <a:buNone/>
            </a:pPr>
            <a:r>
              <a:rPr/>
              <a:t>✏️ </a:t>
            </a:r>
            <a:r>
              <a:rPr b="1"/>
              <a:t>Your turn:</a:t>
            </a:r>
            <a:r>
              <a:rPr/>
              <a:t> In </a:t>
            </a:r>
            <a:r>
              <a:rPr>
                <a:latin typeface="Courier"/>
              </a:rPr>
              <a:t>geom_point()</a:t>
            </a:r>
            <a:r>
              <a:rPr/>
              <a:t>, change </a:t>
            </a:r>
            <a:r>
              <a:rPr>
                <a:latin typeface="Courier"/>
              </a:rPr>
              <a:t>alpha = 0.6</a:t>
            </a:r>
            <a:r>
              <a:rPr/>
              <a:t> to </a:t>
            </a:r>
            <a:r>
              <a:rPr>
                <a:latin typeface="Courier"/>
              </a:rPr>
              <a:t>alpha = 1.0</a:t>
            </a:r>
            <a:r>
              <a:rPr/>
              <a:t>. Then try </a:t>
            </a:r>
            <a:r>
              <a:rPr>
                <a:latin typeface="Courier"/>
              </a:rPr>
              <a:t>alpha = 0.1</a:t>
            </a:r>
            <a:r>
              <a:rPr/>
              <a:t>. What does </a:t>
            </a:r>
            <a:r>
              <a:rPr>
                <a:latin typeface="Courier"/>
              </a:rPr>
              <a:t>alpha</a:t>
            </a:r>
            <a:r>
              <a:rPr/>
              <a:t> control?</a:t>
            </a:r>
          </a:p>
          <a:p>
            <a:pPr lvl="0" indent="0">
              <a:buNone/>
            </a:pPr>
            <a:r>
              <a:rPr>
                <a:solidFill>
                  <a:srgbClr val="5E5E5E"/>
                </a:solidFill>
                <a:latin typeface="Courier"/>
              </a:rPr>
              <a:t># Write your modified code here:</a:t>
            </a:r>
          </a:p>
          <a:p>
            <a:pPr lvl="0" indent="0">
              <a:buNone/>
            </a:pPr>
            <a:r>
              <a:rPr>
                <a:latin typeface="Courier"/>
              </a:rPr>
              <a:t>What alpha controls:
Which alpha value looks best for 10 points?</a:t>
            </a:r>
          </a:p>
          <a:p>
            <a:pPr lvl="0" indent="0" marL="0">
              <a:buNone/>
            </a:pPr>
            <a:r>
              <a:rPr/>
              <a:t>✏️ </a:t>
            </a:r>
            <a:r>
              <a:rPr b="1"/>
              <a:t>Your turn:</a:t>
            </a:r>
            <a:r>
              <a:rPr/>
              <a:t> Change </a:t>
            </a:r>
            <a:r>
              <a:rPr>
                <a:latin typeface="Courier"/>
              </a:rPr>
              <a:t>width = 0.15</a:t>
            </a:r>
            <a:r>
              <a:rPr/>
              <a:t> inside </a:t>
            </a:r>
            <a:r>
              <a:rPr>
                <a:latin typeface="Courier"/>
              </a:rPr>
              <a:t>position_jitter()</a:t>
            </a:r>
            <a:r>
              <a:rPr/>
              <a:t> to </a:t>
            </a:r>
            <a:r>
              <a:rPr>
                <a:latin typeface="Courier"/>
              </a:rPr>
              <a:t>width = 0.8</a:t>
            </a:r>
            <a:r>
              <a:rPr/>
              <a:t>. What happens? Is </a:t>
            </a:r>
            <a:r>
              <a:rPr>
                <a:latin typeface="Courier"/>
              </a:rPr>
              <a:t>0.15</a:t>
            </a:r>
            <a:r>
              <a:rPr/>
              <a:t> or </a:t>
            </a:r>
            <a:r>
              <a:rPr>
                <a:latin typeface="Courier"/>
              </a:rPr>
              <a:t>0.8</a:t>
            </a:r>
            <a:r>
              <a:rPr/>
              <a:t> more appropriate?</a:t>
            </a:r>
          </a:p>
          <a:p>
            <a:pPr lvl="0" indent="0">
              <a:buNone/>
            </a:pPr>
            <a:r>
              <a:rPr>
                <a:solidFill>
                  <a:srgbClr val="5E5E5E"/>
                </a:solidFill>
                <a:latin typeface="Courier"/>
              </a:rPr>
              <a:t># Write your modified code here:</a:t>
            </a:r>
          </a:p>
          <a:p>
            <a:pPr lvl="0" indent="0">
              <a:buNone/>
            </a:pPr>
            <a:r>
              <a:rPr>
                <a:latin typeface="Courier"/>
              </a:rPr>
              <a:t>What changed:
Better choice and why:</a:t>
            </a:r>
          </a:p>
          <a:p>
            <a:pPr lvl="0" indent="0" marL="0">
              <a:spcBef>
                <a:spcPts val="3000"/>
              </a:spcBef>
              <a:buNone/>
            </a:pPr>
            <a:r>
              <a:rPr b="1"/>
              <a:t>Save your plot</a:t>
            </a:r>
          </a:p>
          <a:p>
            <a:pPr lvl="0" indent="0" marL="0">
              <a:buNone/>
            </a:pPr>
            <a:r>
              <a:rPr b="1"/>
              <a:t>▶ Run this:</a:t>
            </a:r>
          </a:p>
          <a:p>
            <a:pPr lvl="0" indent="0">
              <a:buNone/>
            </a:pPr>
            <a:r>
              <a:rPr>
                <a:solidFill>
                  <a:srgbClr val="5E5E5E"/>
                </a:solidFill>
                <a:latin typeface="Courier"/>
              </a:rPr>
              <a:t># Save the boxplot to the figures folder -------------</a:t>
            </a:r>
            <a:br/>
            <a:r>
              <a:rPr>
                <a:solidFill>
                  <a:srgbClr val="4758AB"/>
                </a:solidFill>
                <a:latin typeface="Courier"/>
              </a:rPr>
              <a:t>ggsave</a:t>
            </a:r>
            <a:r>
              <a:rPr>
                <a:solidFill>
                  <a:srgbClr val="003B4F"/>
                </a:solidFill>
                <a:latin typeface="Courier"/>
              </a:rPr>
              <a:t>(</a:t>
            </a:r>
            <a:r>
              <a:rPr>
                <a:solidFill>
                  <a:srgbClr val="20794D"/>
                </a:solidFill>
                <a:latin typeface="Courier"/>
              </a:rPr>
              <a:t>"figures/leaf_weight_boxplot.png"</a:t>
            </a:r>
            <a:r>
              <a:rPr>
                <a:solidFill>
                  <a:srgbClr val="003B4F"/>
                </a:solidFill>
                <a:latin typeface="Courier"/>
              </a:rPr>
              <a:t>,</a:t>
            </a:r>
            <a:br/>
            <a:r>
              <a:rPr>
                <a:solidFill>
                  <a:srgbClr val="003B4F"/>
                </a:solidFill>
                <a:latin typeface="Courier"/>
              </a:rPr>
              <a:t>       </a:t>
            </a:r>
            <a:r>
              <a:rPr>
                <a:solidFill>
                  <a:srgbClr val="657422"/>
                </a:solidFill>
                <a:latin typeface="Courier"/>
              </a:rPr>
              <a:t>plot   =</a:t>
            </a:r>
            <a:r>
              <a:rPr>
                <a:solidFill>
                  <a:srgbClr val="003B4F"/>
                </a:solidFill>
                <a:latin typeface="Courier"/>
              </a:rPr>
              <a:t> tree_jitter_plot,</a:t>
            </a:r>
            <a:br/>
            <a:r>
              <a:rPr>
                <a:solidFill>
                  <a:srgbClr val="003B4F"/>
                </a:solidFill>
                <a:latin typeface="Courier"/>
              </a:rPr>
              <a:t>       </a:t>
            </a:r>
            <a:r>
              <a:rPr>
                <a:solidFill>
                  <a:srgbClr val="657422"/>
                </a:solidFill>
                <a:latin typeface="Courier"/>
              </a:rPr>
              <a:t>width  =</a:t>
            </a:r>
            <a:r>
              <a:rPr>
                <a:solidFill>
                  <a:srgbClr val="003B4F"/>
                </a:solidFill>
                <a:latin typeface="Courier"/>
              </a:rPr>
              <a:t> </a:t>
            </a:r>
            <a:r>
              <a:rPr>
                <a:solidFill>
                  <a:srgbClr val="AD0000"/>
                </a:solidFill>
                <a:latin typeface="Courier"/>
              </a:rPr>
              <a:t>5</a:t>
            </a:r>
            <a:r>
              <a:rPr>
                <a:solidFill>
                  <a:srgbClr val="003B4F"/>
                </a:solidFill>
                <a:latin typeface="Courier"/>
              </a:rPr>
              <a:t>,</a:t>
            </a:r>
            <a:br/>
            <a:r>
              <a:rPr>
                <a:solidFill>
                  <a:srgbClr val="003B4F"/>
                </a:solidFill>
                <a:latin typeface="Courier"/>
              </a:rPr>
              <a:t>       </a:t>
            </a:r>
            <a:r>
              <a:rPr>
                <a:solidFill>
                  <a:srgbClr val="657422"/>
                </a:solidFill>
                <a:latin typeface="Courier"/>
              </a:rPr>
              <a:t>height =</a:t>
            </a:r>
            <a:r>
              <a:rPr>
                <a:solidFill>
                  <a:srgbClr val="003B4F"/>
                </a:solidFill>
                <a:latin typeface="Courier"/>
              </a:rPr>
              <a:t> </a:t>
            </a:r>
            <a:r>
              <a:rPr>
                <a:solidFill>
                  <a:srgbClr val="AD0000"/>
                </a:solidFill>
                <a:latin typeface="Courier"/>
              </a:rPr>
              <a:t>5</a:t>
            </a:r>
            <a:r>
              <a:rPr>
                <a:solidFill>
                  <a:srgbClr val="003B4F"/>
                </a:solidFill>
                <a:latin typeface="Courier"/>
              </a:rPr>
              <a:t>,</a:t>
            </a:r>
            <a:br/>
            <a:r>
              <a:rPr>
                <a:solidFill>
                  <a:srgbClr val="003B4F"/>
                </a:solidFill>
                <a:latin typeface="Courier"/>
              </a:rPr>
              <a:t>       </a:t>
            </a:r>
            <a:r>
              <a:rPr>
                <a:solidFill>
                  <a:srgbClr val="657422"/>
                </a:solidFill>
                <a:latin typeface="Courier"/>
              </a:rPr>
              <a:t>units  =</a:t>
            </a:r>
            <a:r>
              <a:rPr>
                <a:solidFill>
                  <a:srgbClr val="003B4F"/>
                </a:solidFill>
                <a:latin typeface="Courier"/>
              </a:rPr>
              <a:t> </a:t>
            </a:r>
            <a:r>
              <a:rPr>
                <a:solidFill>
                  <a:srgbClr val="20794D"/>
                </a:solidFill>
                <a:latin typeface="Courier"/>
              </a:rPr>
              <a:t>"in"</a:t>
            </a:r>
            <a:r>
              <a:rPr>
                <a:solidFill>
                  <a:srgbClr val="003B4F"/>
                </a:solidFill>
                <a:latin typeface="Courier"/>
              </a:rPr>
              <a:t>,</a:t>
            </a:r>
            <a:br/>
            <a:r>
              <a:rPr>
                <a:solidFill>
                  <a:srgbClr val="003B4F"/>
                </a:solidFill>
                <a:latin typeface="Courier"/>
              </a:rPr>
              <a:t>       </a:t>
            </a:r>
            <a:r>
              <a:rPr>
                <a:solidFill>
                  <a:srgbClr val="657422"/>
                </a:solidFill>
                <a:latin typeface="Courier"/>
              </a:rPr>
              <a:t>dpi    =</a:t>
            </a:r>
            <a:r>
              <a:rPr>
                <a:solidFill>
                  <a:srgbClr val="003B4F"/>
                </a:solidFill>
                <a:latin typeface="Courier"/>
              </a:rPr>
              <a:t> </a:t>
            </a:r>
            <a:r>
              <a:rPr>
                <a:solidFill>
                  <a:srgbClr val="AD0000"/>
                </a:solidFill>
                <a:latin typeface="Courier"/>
              </a:rPr>
              <a:t>300</a:t>
            </a:r>
            <a:r>
              <a:rPr>
                <a:solidFill>
                  <a:srgbClr val="003B4F"/>
                </a:solidFill>
                <a:latin typeface="Courier"/>
              </a:rPr>
              <a:t>)</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9 · Mean ± SE plot with </a:t>
            </a:r>
            <a:r>
              <a:rPr>
                <a:latin typeface="Courier"/>
              </a:rPr>
              <a:t>stat_summary()</a:t>
            </a:r>
          </a:p>
        </p:txBody>
      </p:sp>
      <p:sp>
        <p:nvSpPr>
          <p:cNvPr id="3" name="Content Placeholder 2"/>
          <p:cNvSpPr>
            <a:spLocks noGrp="1"/>
          </p:cNvSpPr>
          <p:nvPr>
            <p:ph idx="1"/>
          </p:nvPr>
        </p:nvSpPr>
        <p:spPr/>
        <p:txBody>
          <a:bodyPr/>
          <a:lstStyle/>
          <a:p>
            <a:pPr lvl="0" indent="0" marL="0">
              <a:buNone/>
            </a:pPr>
            <a:r>
              <a:rPr b="1"/>
              <a:t>▶ Run this:</a:t>
            </a:r>
          </a:p>
          <a:p>
            <a:pPr lvl="0" indent="0">
              <a:buNone/>
            </a:pPr>
            <a:r>
              <a:rPr>
                <a:solidFill>
                  <a:srgbClr val="5E5E5E"/>
                </a:solidFill>
                <a:latin typeface="Courier"/>
              </a:rPr>
              <a:t># stat_summary() computes and plots mean and SE ------</a:t>
            </a:r>
            <a:br/>
            <a:r>
              <a:rPr>
                <a:solidFill>
                  <a:srgbClr val="003B4F"/>
                </a:solidFill>
                <a:latin typeface="Courier"/>
              </a:rPr>
              <a:t>tree_mean_se_plot &lt;- tree_df </a:t>
            </a:r>
            <a:r>
              <a:rPr>
                <a:solidFill>
                  <a:srgbClr val="5E5E5E"/>
                </a:solidFill>
                <a:latin typeface="Courier"/>
              </a:rPr>
              <a:t>%&gt;%</a:t>
            </a:r>
            <a:br/>
            <a:r>
              <a:rPr>
                <a:solidFill>
                  <a:srgbClr val="003B4F"/>
                </a:solidFill>
                <a:latin typeface="Courier"/>
              </a:rPr>
              <a:t>  </a:t>
            </a:r>
            <a:r>
              <a:rPr>
                <a:solidFill>
                  <a:srgbClr val="4758AB"/>
                </a:solidFill>
                <a:latin typeface="Courier"/>
              </a:rPr>
              <a:t>ggplot</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side, </a:t>
            </a:r>
            <a:r>
              <a:rPr>
                <a:solidFill>
                  <a:srgbClr val="657422"/>
                </a:solidFill>
                <a:latin typeface="Courier"/>
              </a:rPr>
              <a:t>y =</a:t>
            </a:r>
            <a:r>
              <a:rPr>
                <a:solidFill>
                  <a:srgbClr val="003B4F"/>
                </a:solidFill>
                <a:latin typeface="Courier"/>
              </a:rPr>
              <a:t> weight_g, </a:t>
            </a:r>
            <a:r>
              <a:rPr>
                <a:solidFill>
                  <a:srgbClr val="657422"/>
                </a:solidFill>
                <a:latin typeface="Courier"/>
              </a:rPr>
              <a:t>color =</a:t>
            </a:r>
            <a:r>
              <a:rPr>
                <a:solidFill>
                  <a:srgbClr val="003B4F"/>
                </a:solidFill>
                <a:latin typeface="Courier"/>
              </a:rPr>
              <a:t> side)) </a:t>
            </a:r>
            <a:r>
              <a:rPr>
                <a:solidFill>
                  <a:srgbClr val="5E5E5E"/>
                </a:solidFill>
                <a:latin typeface="Courier"/>
              </a:rPr>
              <a:t>+</a:t>
            </a:r>
            <a:br/>
            <a:r>
              <a:rPr>
                <a:solidFill>
                  <a:srgbClr val="003B4F"/>
                </a:solidFill>
                <a:latin typeface="Courier"/>
              </a:rPr>
              <a:t>  </a:t>
            </a:r>
            <a:r>
              <a:rPr>
                <a:solidFill>
                  <a:srgbClr val="4758AB"/>
                </a:solidFill>
                <a:latin typeface="Courier"/>
              </a:rPr>
              <a:t>geom_point</a:t>
            </a:r>
            <a:r>
              <a:rPr>
                <a:solidFill>
                  <a:srgbClr val="003B4F"/>
                </a:solidFill>
                <a:latin typeface="Courier"/>
              </a:rPr>
              <a:t>(</a:t>
            </a:r>
            <a:br/>
            <a:r>
              <a:rPr>
                <a:solidFill>
                  <a:srgbClr val="003B4F"/>
                </a:solidFill>
                <a:latin typeface="Courier"/>
              </a:rPr>
              <a:t>    </a:t>
            </a:r>
            <a:r>
              <a:rPr>
                <a:solidFill>
                  <a:srgbClr val="657422"/>
                </a:solidFill>
                <a:latin typeface="Courier"/>
              </a:rPr>
              <a:t>position =</a:t>
            </a:r>
            <a:r>
              <a:rPr>
                <a:solidFill>
                  <a:srgbClr val="003B4F"/>
                </a:solidFill>
                <a:latin typeface="Courier"/>
              </a:rPr>
              <a:t> </a:t>
            </a:r>
            <a:r>
              <a:rPr>
                <a:solidFill>
                  <a:srgbClr val="4758AB"/>
                </a:solidFill>
                <a:latin typeface="Courier"/>
              </a:rPr>
              <a:t>position_jitter</a:t>
            </a:r>
            <a:r>
              <a:rPr>
                <a:solidFill>
                  <a:srgbClr val="003B4F"/>
                </a:solidFill>
                <a:latin typeface="Courier"/>
              </a:rPr>
              <a:t>(</a:t>
            </a:r>
            <a:r>
              <a:rPr>
                <a:solidFill>
                  <a:srgbClr val="657422"/>
                </a:solidFill>
                <a:latin typeface="Courier"/>
              </a:rPr>
              <a:t>width =</a:t>
            </a:r>
            <a:r>
              <a:rPr>
                <a:solidFill>
                  <a:srgbClr val="003B4F"/>
                </a:solidFill>
                <a:latin typeface="Courier"/>
              </a:rPr>
              <a:t> </a:t>
            </a:r>
            <a:r>
              <a:rPr>
                <a:solidFill>
                  <a:srgbClr val="AD0000"/>
                </a:solidFill>
                <a:latin typeface="Courier"/>
              </a:rPr>
              <a:t>0.15</a:t>
            </a:r>
            <a:r>
              <a:rPr>
                <a:solidFill>
                  <a:srgbClr val="003B4F"/>
                </a:solidFill>
                <a:latin typeface="Courier"/>
              </a:rPr>
              <a:t>, </a:t>
            </a:r>
            <a:r>
              <a:rPr>
                <a:solidFill>
                  <a:srgbClr val="657422"/>
                </a:solidFill>
                <a:latin typeface="Courier"/>
              </a:rPr>
              <a:t>seed =</a:t>
            </a:r>
            <a:r>
              <a:rPr>
                <a:solidFill>
                  <a:srgbClr val="003B4F"/>
                </a:solidFill>
                <a:latin typeface="Courier"/>
              </a:rPr>
              <a:t> </a:t>
            </a:r>
            <a:r>
              <a:rPr>
                <a:solidFill>
                  <a:srgbClr val="AD0000"/>
                </a:solidFill>
                <a:latin typeface="Courier"/>
              </a:rPr>
              <a:t>42</a:t>
            </a:r>
            <a:r>
              <a:rPr>
                <a:solidFill>
                  <a:srgbClr val="003B4F"/>
                </a:solidFill>
                <a:latin typeface="Courier"/>
              </a:rPr>
              <a:t>),</a:t>
            </a:r>
            <a:br/>
            <a:r>
              <a:rPr>
                <a:solidFill>
                  <a:srgbClr val="003B4F"/>
                </a:solidFill>
                <a:latin typeface="Courier"/>
              </a:rPr>
              <a:t>    </a:t>
            </a:r>
            <a:r>
              <a:rPr>
                <a:solidFill>
                  <a:srgbClr val="657422"/>
                </a:solidFill>
                <a:latin typeface="Courier"/>
              </a:rPr>
              <a:t>alpha    =</a:t>
            </a:r>
            <a:r>
              <a:rPr>
                <a:solidFill>
                  <a:srgbClr val="003B4F"/>
                </a:solidFill>
                <a:latin typeface="Courier"/>
              </a:rPr>
              <a:t> </a:t>
            </a:r>
            <a:r>
              <a:rPr>
                <a:solidFill>
                  <a:srgbClr val="AD0000"/>
                </a:solidFill>
                <a:latin typeface="Courier"/>
              </a:rPr>
              <a:t>0.35</a:t>
            </a:r>
            <a:r>
              <a:rPr>
                <a:solidFill>
                  <a:srgbClr val="003B4F"/>
                </a:solidFill>
                <a:latin typeface="Courier"/>
              </a:rPr>
              <a:t>,</a:t>
            </a:r>
            <a:br/>
            <a:r>
              <a:rPr>
                <a:solidFill>
                  <a:srgbClr val="003B4F"/>
                </a:solidFill>
                <a:latin typeface="Courier"/>
              </a:rPr>
              <a:t>    </a:t>
            </a:r>
            <a:r>
              <a:rPr>
                <a:solidFill>
                  <a:srgbClr val="657422"/>
                </a:solidFill>
                <a:latin typeface="Courier"/>
              </a:rPr>
              <a:t>size     =</a:t>
            </a:r>
            <a:r>
              <a:rPr>
                <a:solidFill>
                  <a:srgbClr val="003B4F"/>
                </a:solidFill>
                <a:latin typeface="Courier"/>
              </a:rPr>
              <a:t> </a:t>
            </a:r>
            <a:r>
              <a:rPr>
                <a:solidFill>
                  <a:srgbClr val="AD0000"/>
                </a:solidFill>
                <a:latin typeface="Courier"/>
              </a:rPr>
              <a:t>2</a:t>
            </a:r>
            <a:br/>
            <a:r>
              <a:rPr>
                <a:solidFill>
                  <a:srgbClr val="003B4F"/>
                </a:solidFill>
                <a:latin typeface="Courier"/>
              </a:rPr>
              <a:t>  ) </a:t>
            </a:r>
            <a:r>
              <a:rPr>
                <a:solidFill>
                  <a:srgbClr val="5E5E5E"/>
                </a:solidFill>
                <a:latin typeface="Courier"/>
              </a:rPr>
              <a:t>+</a:t>
            </a:r>
            <a:br/>
            <a:r>
              <a:rPr>
                <a:solidFill>
                  <a:srgbClr val="003B4F"/>
                </a:solidFill>
                <a:latin typeface="Courier"/>
              </a:rPr>
              <a:t>  </a:t>
            </a:r>
            <a:r>
              <a:rPr>
                <a:solidFill>
                  <a:srgbClr val="4758AB"/>
                </a:solidFill>
                <a:latin typeface="Courier"/>
              </a:rPr>
              <a:t>stat_summary</a:t>
            </a:r>
            <a:r>
              <a:rPr>
                <a:solidFill>
                  <a:srgbClr val="003B4F"/>
                </a:solidFill>
                <a:latin typeface="Courier"/>
              </a:rPr>
              <a:t>(</a:t>
            </a:r>
            <a:r>
              <a:rPr>
                <a:solidFill>
                  <a:srgbClr val="657422"/>
                </a:solidFill>
                <a:latin typeface="Courier"/>
              </a:rPr>
              <a:t>fun      =</a:t>
            </a:r>
            <a:r>
              <a:rPr>
                <a:solidFill>
                  <a:srgbClr val="003B4F"/>
                </a:solidFill>
                <a:latin typeface="Courier"/>
              </a:rPr>
              <a:t> mean,    </a:t>
            </a:r>
            <a:r>
              <a:rPr>
                <a:solidFill>
                  <a:srgbClr val="657422"/>
                </a:solidFill>
                <a:latin typeface="Courier"/>
              </a:rPr>
              <a:t>geom =</a:t>
            </a:r>
            <a:r>
              <a:rPr>
                <a:solidFill>
                  <a:srgbClr val="003B4F"/>
                </a:solidFill>
                <a:latin typeface="Courier"/>
              </a:rPr>
              <a:t> </a:t>
            </a:r>
            <a:r>
              <a:rPr>
                <a:solidFill>
                  <a:srgbClr val="20794D"/>
                </a:solidFill>
                <a:latin typeface="Courier"/>
              </a:rPr>
              <a:t>"point"</a:t>
            </a:r>
            <a:r>
              <a:rPr>
                <a:solidFill>
                  <a:srgbClr val="003B4F"/>
                </a:solidFill>
                <a:latin typeface="Courier"/>
              </a:rPr>
              <a:t>, </a:t>
            </a:r>
            <a:r>
              <a:rPr>
                <a:solidFill>
                  <a:srgbClr val="657422"/>
                </a:solidFill>
                <a:latin typeface="Courier"/>
              </a:rPr>
              <a:t>size =</a:t>
            </a:r>
            <a:r>
              <a:rPr>
                <a:solidFill>
                  <a:srgbClr val="003B4F"/>
                </a:solidFill>
                <a:latin typeface="Courier"/>
              </a:rPr>
              <a:t> </a:t>
            </a:r>
            <a:r>
              <a:rPr>
                <a:solidFill>
                  <a:srgbClr val="AD0000"/>
                </a:solidFill>
                <a:latin typeface="Courier"/>
              </a:rPr>
              <a:t>4</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stat_summary</a:t>
            </a:r>
            <a:r>
              <a:rPr>
                <a:solidFill>
                  <a:srgbClr val="003B4F"/>
                </a:solidFill>
                <a:latin typeface="Courier"/>
              </a:rPr>
              <a:t>(</a:t>
            </a:r>
            <a:r>
              <a:rPr>
                <a:solidFill>
                  <a:srgbClr val="657422"/>
                </a:solidFill>
                <a:latin typeface="Courier"/>
              </a:rPr>
              <a:t>fun.data =</a:t>
            </a:r>
            <a:r>
              <a:rPr>
                <a:solidFill>
                  <a:srgbClr val="003B4F"/>
                </a:solidFill>
                <a:latin typeface="Courier"/>
              </a:rPr>
              <a:t> mean_se, </a:t>
            </a:r>
            <a:r>
              <a:rPr>
                <a:solidFill>
                  <a:srgbClr val="657422"/>
                </a:solidFill>
                <a:latin typeface="Courier"/>
              </a:rPr>
              <a:t>geom =</a:t>
            </a:r>
            <a:r>
              <a:rPr>
                <a:solidFill>
                  <a:srgbClr val="003B4F"/>
                </a:solidFill>
                <a:latin typeface="Courier"/>
              </a:rPr>
              <a:t> </a:t>
            </a:r>
            <a:r>
              <a:rPr>
                <a:solidFill>
                  <a:srgbClr val="20794D"/>
                </a:solidFill>
                <a:latin typeface="Courier"/>
              </a:rPr>
              <a:t>"errorbar"</a:t>
            </a:r>
            <a:r>
              <a:rPr>
                <a:solidFill>
                  <a:srgbClr val="003B4F"/>
                </a:solidFill>
                <a:latin typeface="Courier"/>
              </a:rPr>
              <a:t>,</a:t>
            </a:r>
            <a:br/>
            <a:r>
              <a:rPr>
                <a:solidFill>
                  <a:srgbClr val="003B4F"/>
                </a:solidFill>
                <a:latin typeface="Courier"/>
              </a:rPr>
              <a:t>               </a:t>
            </a:r>
            <a:r>
              <a:rPr>
                <a:solidFill>
                  <a:srgbClr val="657422"/>
                </a:solidFill>
                <a:latin typeface="Courier"/>
              </a:rPr>
              <a:t>width =</a:t>
            </a:r>
            <a:r>
              <a:rPr>
                <a:solidFill>
                  <a:srgbClr val="003B4F"/>
                </a:solidFill>
                <a:latin typeface="Courier"/>
              </a:rPr>
              <a:t> </a:t>
            </a:r>
            <a:r>
              <a:rPr>
                <a:solidFill>
                  <a:srgbClr val="AD0000"/>
                </a:solidFill>
                <a:latin typeface="Courier"/>
              </a:rPr>
              <a:t>0.15</a:t>
            </a:r>
            <a:r>
              <a:rPr>
                <a:solidFill>
                  <a:srgbClr val="003B4F"/>
                </a:solidFill>
                <a:latin typeface="Courier"/>
              </a:rPr>
              <a:t>, </a:t>
            </a:r>
            <a:r>
              <a:rPr>
                <a:solidFill>
                  <a:srgbClr val="657422"/>
                </a:solidFill>
                <a:latin typeface="Courier"/>
              </a:rPr>
              <a:t>linewidth =</a:t>
            </a:r>
            <a:r>
              <a:rPr>
                <a:solidFill>
                  <a:srgbClr val="003B4F"/>
                </a:solidFill>
                <a:latin typeface="Courier"/>
              </a:rPr>
              <a:t> </a:t>
            </a:r>
            <a:r>
              <a:rPr>
                <a:solidFill>
                  <a:srgbClr val="AD0000"/>
                </a:solidFill>
                <a:latin typeface="Courier"/>
              </a:rPr>
              <a:t>0.9</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br/>
            <a:r>
              <a:rPr>
                <a:solidFill>
                  <a:srgbClr val="003B4F"/>
                </a:solidFill>
                <a:latin typeface="Courier"/>
              </a:rPr>
              <a:t>    </a:t>
            </a:r>
            <a:r>
              <a:rPr>
                <a:solidFill>
                  <a:srgbClr val="657422"/>
                </a:solidFill>
                <a:latin typeface="Courier"/>
              </a:rPr>
              <a:t>title =</a:t>
            </a:r>
            <a:r>
              <a:rPr>
                <a:solidFill>
                  <a:srgbClr val="003B4F"/>
                </a:solidFill>
                <a:latin typeface="Courier"/>
              </a:rPr>
              <a:t> </a:t>
            </a:r>
            <a:r>
              <a:rPr>
                <a:solidFill>
                  <a:srgbClr val="20794D"/>
                </a:solidFill>
                <a:latin typeface="Courier"/>
              </a:rPr>
              <a:t>"Mean ± SE Leaf Weight by Tree Side"</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20794D"/>
                </a:solidFill>
                <a:latin typeface="Courier"/>
              </a:rPr>
              <a:t>"Side of Tree"</a:t>
            </a:r>
            <a:r>
              <a:rPr>
                <a:solidFill>
                  <a:srgbClr val="003B4F"/>
                </a:solidFill>
                <a:latin typeface="Courier"/>
              </a:rPr>
              <a:t>,</a:t>
            </a:r>
            <a:b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"Leaf Weight (g)"</a:t>
            </a:r>
            <a:r>
              <a:rPr>
                <a:solidFill>
                  <a:srgbClr val="003B4F"/>
                </a:solidFill>
                <a:latin typeface="Courier"/>
              </a:rPr>
              <a:t>,</a:t>
            </a:r>
            <a:br/>
            <a:r>
              <a:rPr>
                <a:solidFill>
                  <a:srgbClr val="003B4F"/>
                </a:solidFill>
                <a:latin typeface="Courier"/>
              </a:rPr>
              <a:t>    </a:t>
            </a:r>
            <a:r>
              <a:rPr>
                <a:solidFill>
                  <a:srgbClr val="657422"/>
                </a:solidFill>
                <a:latin typeface="Courier"/>
              </a:rPr>
              <a:t>color =</a:t>
            </a:r>
            <a:r>
              <a:rPr>
                <a:solidFill>
                  <a:srgbClr val="003B4F"/>
                </a:solidFill>
                <a:latin typeface="Courier"/>
              </a:rPr>
              <a:t> </a:t>
            </a:r>
            <a:r>
              <a:rPr>
                <a:solidFill>
                  <a:srgbClr val="20794D"/>
                </a:solidFill>
                <a:latin typeface="Courier"/>
              </a:rPr>
              <a:t>"Side"</a:t>
            </a:r>
            <a:br/>
            <a:r>
              <a:rPr>
                <a:solidFill>
                  <a:srgbClr val="003B4F"/>
                </a:solidFill>
                <a:latin typeface="Courier"/>
              </a:rPr>
              <a:t>  ) </a:t>
            </a:r>
            <a:r>
              <a:rPr>
                <a:solidFill>
                  <a:srgbClr val="5E5E5E"/>
                </a:solidFill>
                <a:latin typeface="Courier"/>
              </a:rPr>
              <a:t>+</a:t>
            </a:r>
            <a:br/>
            <a:r>
              <a:rPr>
                <a:solidFill>
                  <a:srgbClr val="003B4F"/>
                </a:solidFill>
                <a:latin typeface="Courier"/>
              </a:rPr>
              <a:t>  </a:t>
            </a:r>
            <a:r>
              <a:rPr>
                <a:solidFill>
                  <a:srgbClr val="4758AB"/>
                </a:solidFill>
                <a:latin typeface="Courier"/>
              </a:rPr>
              <a:t>theme_minimal</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a:t>
            </a:r>
            <a:r>
              <a:rPr>
                <a:solidFill>
                  <a:srgbClr val="003B4F"/>
                </a:solidFill>
                <a:latin typeface="Courier"/>
              </a:rPr>
              <a:t>(</a:t>
            </a:r>
            <a:r>
              <a:rPr>
                <a:solidFill>
                  <a:srgbClr val="657422"/>
                </a:solidFill>
                <a:latin typeface="Courier"/>
              </a:rPr>
              <a:t>legend.position =</a:t>
            </a:r>
            <a:r>
              <a:rPr>
                <a:solidFill>
                  <a:srgbClr val="003B4F"/>
                </a:solidFill>
                <a:latin typeface="Courier"/>
              </a:rPr>
              <a:t> </a:t>
            </a:r>
            <a:r>
              <a:rPr>
                <a:solidFill>
                  <a:srgbClr val="20794D"/>
                </a:solidFill>
                <a:latin typeface="Courier"/>
              </a:rPr>
              <a:t>"none"</a:t>
            </a:r>
            <a:r>
              <a:rPr>
                <a:solidFill>
                  <a:srgbClr val="003B4F"/>
                </a:solidFill>
                <a:latin typeface="Courier"/>
              </a:rPr>
              <a:t>)</a:t>
            </a:r>
            <a:br/>
            <a:br/>
            <a:r>
              <a:rPr>
                <a:solidFill>
                  <a:srgbClr val="003B4F"/>
                </a:solidFill>
                <a:latin typeface="Courier"/>
              </a:rPr>
              <a:t>tree_mean_se_plot</a:t>
            </a:r>
          </a:p>
          <a:p>
            <a:pPr lvl="0" indent="0" marL="0">
              <a:buNone/>
            </a:pPr>
            <a:r>
              <a:rPr/>
              <a:t>✏️ </a:t>
            </a:r>
            <a:r>
              <a:rPr b="1"/>
              <a:t>Your turn:</a:t>
            </a:r>
            <a:r>
              <a:rPr/>
              <a:t> The large dot shows the </a:t>
            </a:r>
            <a:r>
              <a:rPr b="1"/>
              <a:t>mean</a:t>
            </a:r>
            <a:r>
              <a:rPr/>
              <a:t>. The vertical bars show </a:t>
            </a:r>
            <a:r>
              <a:rPr b="1"/>
              <a:t>± 1 SE</a:t>
            </a:r>
            <a:r>
              <a:rPr/>
              <a:t>. Do the error bars overlap? What does non-overlapping bars suggest (informally)?</a:t>
            </a:r>
          </a:p>
          <a:p>
            <a:pPr lvl="0" indent="0">
              <a:buNone/>
            </a:pPr>
            <a:r>
              <a:rPr>
                <a:latin typeface="Courier"/>
              </a:rPr>
              <a:t>Do the error bars overlap?  Y / N
What non-overlap suggests:</a:t>
            </a:r>
          </a:p>
          <a:p>
            <a:pPr lvl="0" indent="0" marL="0">
              <a:buNone/>
            </a:pPr>
            <a:r>
              <a:rPr/>
              <a:t>✏️ </a:t>
            </a:r>
            <a:r>
              <a:rPr b="1"/>
              <a:t>Your turn:</a:t>
            </a:r>
            <a:r>
              <a:rPr/>
              <a:t> Change </a:t>
            </a:r>
            <a:r>
              <a:rPr>
                <a:latin typeface="Courier"/>
              </a:rPr>
              <a:t>fun = mean</a:t>
            </a:r>
            <a:r>
              <a:rPr/>
              <a:t> in the first </a:t>
            </a:r>
            <a:r>
              <a:rPr>
                <a:latin typeface="Courier"/>
              </a:rPr>
              <a:t>stat_summary()</a:t>
            </a:r>
            <a:r>
              <a:rPr/>
              <a:t> to </a:t>
            </a:r>
            <a:r>
              <a:rPr>
                <a:latin typeface="Courier"/>
              </a:rPr>
              <a:t>fun = median</a:t>
            </a:r>
            <a:r>
              <a:rPr/>
              <a:t>. What changes in the plot?</a:t>
            </a:r>
          </a:p>
          <a:p>
            <a:pPr lvl="0" indent="0">
              <a:buNone/>
            </a:pPr>
            <a:r>
              <a:rPr>
                <a:solidFill>
                  <a:srgbClr val="5E5E5E"/>
                </a:solidFill>
                <a:latin typeface="Courier"/>
              </a:rPr>
              <a:t># Write your modified code here:</a:t>
            </a:r>
          </a:p>
          <a:p>
            <a:pPr lvl="0" indent="0">
              <a:buNone/>
            </a:pPr>
            <a:r>
              <a:rPr>
                <a:latin typeface="Courier"/>
              </a:rPr>
              <a:t>What changed:</a:t>
            </a:r>
          </a:p>
          <a:p>
            <a:pPr lvl="0" indent="0" marL="0">
              <a:spcBef>
                <a:spcPts val="3000"/>
              </a:spcBef>
              <a:buNone/>
            </a:pPr>
            <a:r>
              <a:rPr b="1"/>
              <a:t>Save this plot</a:t>
            </a:r>
          </a:p>
          <a:p>
            <a:pPr lvl="0" indent="0" marL="0">
              <a:buNone/>
            </a:pPr>
            <a:r>
              <a:rPr b="1"/>
              <a:t>▶ Run this:</a:t>
            </a:r>
          </a:p>
          <a:p>
            <a:pPr lvl="0" indent="0">
              <a:buNone/>
            </a:pPr>
            <a:r>
              <a:rPr>
                <a:solidFill>
                  <a:srgbClr val="4758AB"/>
                </a:solidFill>
                <a:latin typeface="Courier"/>
              </a:rPr>
              <a:t>ggsave</a:t>
            </a:r>
            <a:r>
              <a:rPr>
                <a:solidFill>
                  <a:srgbClr val="003B4F"/>
                </a:solidFill>
                <a:latin typeface="Courier"/>
              </a:rPr>
              <a:t>(</a:t>
            </a:r>
            <a:r>
              <a:rPr>
                <a:solidFill>
                  <a:srgbClr val="20794D"/>
                </a:solidFill>
                <a:latin typeface="Courier"/>
              </a:rPr>
              <a:t>"figures/leaf_weight_mean_se.png"</a:t>
            </a:r>
            <a:r>
              <a:rPr>
                <a:solidFill>
                  <a:srgbClr val="003B4F"/>
                </a:solidFill>
                <a:latin typeface="Courier"/>
              </a:rPr>
              <a:t>,</a:t>
            </a:r>
            <a:br/>
            <a:r>
              <a:rPr>
                <a:solidFill>
                  <a:srgbClr val="003B4F"/>
                </a:solidFill>
                <a:latin typeface="Courier"/>
              </a:rPr>
              <a:t>       </a:t>
            </a:r>
            <a:r>
              <a:rPr>
                <a:solidFill>
                  <a:srgbClr val="657422"/>
                </a:solidFill>
                <a:latin typeface="Courier"/>
              </a:rPr>
              <a:t>plot   =</a:t>
            </a:r>
            <a:r>
              <a:rPr>
                <a:solidFill>
                  <a:srgbClr val="003B4F"/>
                </a:solidFill>
                <a:latin typeface="Courier"/>
              </a:rPr>
              <a:t> tree_mean_se_plot,</a:t>
            </a:r>
            <a:br/>
            <a:r>
              <a:rPr>
                <a:solidFill>
                  <a:srgbClr val="003B4F"/>
                </a:solidFill>
                <a:latin typeface="Courier"/>
              </a:rPr>
              <a:t>       </a:t>
            </a:r>
            <a:r>
              <a:rPr>
                <a:solidFill>
                  <a:srgbClr val="657422"/>
                </a:solidFill>
                <a:latin typeface="Courier"/>
              </a:rPr>
              <a:t>width  =</a:t>
            </a:r>
            <a:r>
              <a:rPr>
                <a:solidFill>
                  <a:srgbClr val="003B4F"/>
                </a:solidFill>
                <a:latin typeface="Courier"/>
              </a:rPr>
              <a:t> </a:t>
            </a:r>
            <a:r>
              <a:rPr>
                <a:solidFill>
                  <a:srgbClr val="AD0000"/>
                </a:solidFill>
                <a:latin typeface="Courier"/>
              </a:rPr>
              <a:t>5</a:t>
            </a:r>
            <a:r>
              <a:rPr>
                <a:solidFill>
                  <a:srgbClr val="003B4F"/>
                </a:solidFill>
                <a:latin typeface="Courier"/>
              </a:rPr>
              <a:t>,</a:t>
            </a:r>
            <a:br/>
            <a:r>
              <a:rPr>
                <a:solidFill>
                  <a:srgbClr val="003B4F"/>
                </a:solidFill>
                <a:latin typeface="Courier"/>
              </a:rPr>
              <a:t>       </a:t>
            </a:r>
            <a:r>
              <a:rPr>
                <a:solidFill>
                  <a:srgbClr val="657422"/>
                </a:solidFill>
                <a:latin typeface="Courier"/>
              </a:rPr>
              <a:t>height =</a:t>
            </a:r>
            <a:r>
              <a:rPr>
                <a:solidFill>
                  <a:srgbClr val="003B4F"/>
                </a:solidFill>
                <a:latin typeface="Courier"/>
              </a:rPr>
              <a:t> </a:t>
            </a:r>
            <a:r>
              <a:rPr>
                <a:solidFill>
                  <a:srgbClr val="AD0000"/>
                </a:solidFill>
                <a:latin typeface="Courier"/>
              </a:rPr>
              <a:t>5</a:t>
            </a:r>
            <a:r>
              <a:rPr>
                <a:solidFill>
                  <a:srgbClr val="003B4F"/>
                </a:solidFill>
                <a:latin typeface="Courier"/>
              </a:rPr>
              <a:t>,</a:t>
            </a:r>
            <a:br/>
            <a:r>
              <a:rPr>
                <a:solidFill>
                  <a:srgbClr val="003B4F"/>
                </a:solidFill>
                <a:latin typeface="Courier"/>
              </a:rPr>
              <a:t>       </a:t>
            </a:r>
            <a:r>
              <a:rPr>
                <a:solidFill>
                  <a:srgbClr val="657422"/>
                </a:solidFill>
                <a:latin typeface="Courier"/>
              </a:rPr>
              <a:t>units  =</a:t>
            </a:r>
            <a:r>
              <a:rPr>
                <a:solidFill>
                  <a:srgbClr val="003B4F"/>
                </a:solidFill>
                <a:latin typeface="Courier"/>
              </a:rPr>
              <a:t> </a:t>
            </a:r>
            <a:r>
              <a:rPr>
                <a:solidFill>
                  <a:srgbClr val="20794D"/>
                </a:solidFill>
                <a:latin typeface="Courier"/>
              </a:rPr>
              <a:t>"in"</a:t>
            </a:r>
            <a:r>
              <a:rPr>
                <a:solidFill>
                  <a:srgbClr val="003B4F"/>
                </a:solidFill>
                <a:latin typeface="Courier"/>
              </a:rPr>
              <a:t>,</a:t>
            </a:r>
            <a:br/>
            <a:r>
              <a:rPr>
                <a:solidFill>
                  <a:srgbClr val="003B4F"/>
                </a:solidFill>
                <a:latin typeface="Courier"/>
              </a:rPr>
              <a:t>       </a:t>
            </a:r>
            <a:r>
              <a:rPr>
                <a:solidFill>
                  <a:srgbClr val="657422"/>
                </a:solidFill>
                <a:latin typeface="Courier"/>
              </a:rPr>
              <a:t>dpi    =</a:t>
            </a:r>
            <a:r>
              <a:rPr>
                <a:solidFill>
                  <a:srgbClr val="003B4F"/>
                </a:solidFill>
                <a:latin typeface="Courier"/>
              </a:rPr>
              <a:t> </a:t>
            </a:r>
            <a:r>
              <a:rPr>
                <a:solidFill>
                  <a:srgbClr val="AD0000"/>
                </a:solidFill>
                <a:latin typeface="Courier"/>
              </a:rPr>
              <a:t>300</a:t>
            </a:r>
            <a:r>
              <a:rPr>
                <a:solidFill>
                  <a:srgbClr val="003B4F"/>
                </a:solidFill>
                <a:latin typeface="Courier"/>
              </a:rPr>
              <a:t>)</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10 · Review and checkpoint</a:t>
            </a:r>
          </a:p>
        </p:txBody>
      </p:sp>
      <p:sp>
        <p:nvSpPr>
          <p:cNvPr id="3" name="Content Placeholder 2"/>
          <p:cNvSpPr>
            <a:spLocks noGrp="1"/>
          </p:cNvSpPr>
          <p:nvPr>
            <p:ph idx="1"/>
          </p:nvPr>
        </p:nvSpPr>
        <p:spPr/>
        <p:txBody>
          <a:bodyPr/>
          <a:lstStyle/>
          <a:p>
            <a:pPr lvl="0" indent="0" marL="0">
              <a:buNone/>
            </a:pPr>
            <a:r>
              <a:rPr/>
              <a:t>At this point you should be able to:</a:t>
            </a:r>
          </a:p>
          <a:p>
            <a:pPr lvl="0"/>
            <a:r>
              <a:rPr/>
              <a:t>☐ Load an Excel file with </a:t>
            </a:r>
            <a:r>
              <a:rPr>
                <a:latin typeface="Courier"/>
              </a:rPr>
              <a:t>read_excel()</a:t>
            </a:r>
            <a:r>
              <a:rPr/>
              <a:t> and inspect with </a:t>
            </a:r>
            <a:r>
              <a:rPr>
                <a:latin typeface="Courier"/>
              </a:rPr>
              <a:t>glimpse()</a:t>
            </a:r>
            <a:r>
              <a:rPr/>
              <a:t>, </a:t>
            </a:r>
            <a:r>
              <a:rPr>
                <a:latin typeface="Courier"/>
              </a:rPr>
              <a:t>head()</a:t>
            </a:r>
            <a:r>
              <a:rPr/>
              <a:t>, </a:t>
            </a:r>
            <a:r>
              <a:rPr>
                <a:latin typeface="Courier"/>
              </a:rPr>
              <a:t>dim()</a:t>
            </a:r>
          </a:p>
          <a:p>
            <a:pPr lvl="0"/>
            <a:r>
              <a:rPr/>
              <a:t>☐ Use </a:t>
            </a:r>
            <a:r>
              <a:rPr>
                <a:latin typeface="Courier"/>
              </a:rPr>
              <a:t>filter()</a:t>
            </a:r>
            <a:r>
              <a:rPr/>
              <a:t> to keep rows matching a condition</a:t>
            </a:r>
          </a:p>
          <a:p>
            <a:pPr lvl="0"/>
            <a:r>
              <a:rPr/>
              <a:t>☐ Use </a:t>
            </a:r>
            <a:r>
              <a:rPr>
                <a:latin typeface="Courier"/>
              </a:rPr>
              <a:t>select()</a:t>
            </a:r>
            <a:r>
              <a:rPr/>
              <a:t> to keep specific columns</a:t>
            </a:r>
          </a:p>
          <a:p>
            <a:pPr lvl="0"/>
            <a:r>
              <a:rPr/>
              <a:t>☐ Use </a:t>
            </a:r>
            <a:r>
              <a:rPr>
                <a:latin typeface="Courier"/>
              </a:rPr>
              <a:t>mutate()</a:t>
            </a:r>
            <a:r>
              <a:rPr/>
              <a:t> to add a new calculated column</a:t>
            </a:r>
          </a:p>
          <a:p>
            <a:pPr lvl="0"/>
            <a:r>
              <a:rPr/>
              <a:t>☐ Use </a:t>
            </a:r>
            <a:r>
              <a:rPr>
                <a:latin typeface="Courier"/>
              </a:rPr>
              <a:t>arrange()</a:t>
            </a:r>
            <a:r>
              <a:rPr/>
              <a:t> to sort rows</a:t>
            </a:r>
          </a:p>
          <a:p>
            <a:pPr lvl="0"/>
            <a:r>
              <a:rPr/>
              <a:t>☐ Chain all four verbs into a single </a:t>
            </a:r>
            <a:r>
              <a:rPr>
                <a:latin typeface="Courier"/>
              </a:rPr>
              <a:t>%&gt;%</a:t>
            </a:r>
            <a:r>
              <a:rPr/>
              <a:t> pipeline</a:t>
            </a:r>
          </a:p>
          <a:p>
            <a:pPr lvl="0"/>
            <a:r>
              <a:rPr/>
              <a:t>☐ Explain why </a:t>
            </a:r>
            <a:r>
              <a:rPr>
                <a:latin typeface="Courier"/>
              </a:rPr>
              <a:t>length()</a:t>
            </a:r>
            <a:r>
              <a:rPr/>
              <a:t> is unreliable with NAs and use </a:t>
            </a:r>
            <a:r>
              <a:rPr>
                <a:latin typeface="Courier"/>
              </a:rPr>
              <a:t>sum(!is.na())</a:t>
            </a:r>
            <a:r>
              <a:rPr/>
              <a:t> instead</a:t>
            </a:r>
          </a:p>
          <a:p>
            <a:pPr lvl="0"/>
            <a:r>
              <a:rPr/>
              <a:t>☐ Use </a:t>
            </a:r>
            <a:r>
              <a:rPr>
                <a:latin typeface="Courier"/>
              </a:rPr>
              <a:t>filter()</a:t>
            </a:r>
            <a:r>
              <a:rPr/>
              <a:t> and </a:t>
            </a:r>
            <a:r>
              <a:rPr>
                <a:latin typeface="Courier"/>
              </a:rPr>
              <a:t>pull()</a:t>
            </a:r>
            <a:r>
              <a:rPr/>
              <a:t> to extract a group’s values as a vector</a:t>
            </a:r>
          </a:p>
          <a:p>
            <a:pPr lvl="0"/>
            <a:r>
              <a:rPr/>
              <a:t>☐ Calculate mean, median, SD, and SE with </a:t>
            </a:r>
            <a:r>
              <a:rPr>
                <a:latin typeface="Courier"/>
              </a:rPr>
              <a:t>na.rm = TRUE</a:t>
            </a:r>
          </a:p>
          <a:p>
            <a:pPr lvl="0"/>
            <a:r>
              <a:rPr/>
              <a:t>☐ Use </a:t>
            </a:r>
            <a:r>
              <a:rPr>
                <a:latin typeface="Courier"/>
              </a:rPr>
              <a:t>group_by()</a:t>
            </a:r>
            <a:r>
              <a:rPr/>
              <a:t> + </a:t>
            </a:r>
            <a:r>
              <a:rPr>
                <a:latin typeface="Courier"/>
              </a:rPr>
              <a:t>summarize()</a:t>
            </a:r>
            <a:r>
              <a:rPr/>
              <a:t> to compute stats for all groups at once</a:t>
            </a:r>
          </a:p>
          <a:p>
            <a:pPr lvl="0"/>
            <a:r>
              <a:rPr/>
              <a:t>☐ Use </a:t>
            </a:r>
            <a:r>
              <a:rPr>
                <a:latin typeface="Courier"/>
              </a:rPr>
              <a:t>skim()</a:t>
            </a:r>
            <a:r>
              <a:rPr/>
              <a:t> for a fast full-dataset overview</a:t>
            </a:r>
          </a:p>
          <a:p>
            <a:pPr lvl="0"/>
            <a:r>
              <a:rPr/>
              <a:t>☐ Build a boxplot with jittered points and save as PNG with </a:t>
            </a:r>
            <a:r>
              <a:rPr>
                <a:latin typeface="Courier"/>
              </a:rPr>
              <a:t>dpi = 300</a:t>
            </a:r>
          </a:p>
          <a:p>
            <a:pPr lvl="0"/>
            <a:r>
              <a:rPr/>
              <a:t>☐ Add a mean ± SE layer using </a:t>
            </a:r>
            <a:r>
              <a:rPr>
                <a:latin typeface="Courier"/>
              </a:rPr>
              <a:t>stat_summary()</a:t>
            </a:r>
          </a:p>
          <a:p>
            <a:pPr lvl="0" indent="0" marL="0">
              <a:buNone/>
            </a:pPr>
            <a:r>
              <a:rPr/>
              <a:t>✏️ </a:t>
            </a:r>
            <a:r>
              <a:rPr b="1"/>
              <a:t>Your turn — before you move on:</a:t>
            </a:r>
            <a:r>
              <a:rPr/>
              <a:t> Run your entire script with </a:t>
            </a:r>
            <a:r>
              <a:rPr b="1"/>
              <a:t>Ctrl/Cmd + Shift + Enter</a:t>
            </a:r>
            <a:r>
              <a:rPr/>
              <a:t>. Does it complete without errors?</a:t>
            </a:r>
          </a:p>
          <a:p>
            <a:pPr lvl="0" indent="0">
              <a:buNone/>
            </a:pPr>
            <a:r>
              <a:rPr>
                <a:latin typeface="Courier"/>
              </a:rPr>
              <a:t>Ran cleanly?  Y / N
If not, what error appeared:</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Describing Our Leaf Data</a:t>
            </a:r>
          </a:p>
        </p:txBody>
      </p:sp>
      <p:sp>
        <p:nvSpPr>
          <p:cNvPr id="3" name="Content Placeholder 2"/>
          <p:cNvSpPr>
            <a:spLocks noGrp="1"/>
          </p:cNvSpPr>
          <p:nvPr>
            <p:ph idx="1"/>
          </p:nvPr>
        </p:nvSpPr>
        <p:spPr/>
        <p:txBody>
          <a:bodyPr/>
          <a:lstStyle/>
          <a:p>
            <a:pPr lvl="0" indent="0" marL="0">
              <a:spcBef>
                <a:spcPts val="3000"/>
              </a:spcBef>
              <a:buNone/>
            </a:pPr>
            <a:r>
              <a:rPr b="1"/>
              <a:t>Recap from Worksheet 02</a:t>
            </a:r>
          </a:p>
          <a:p>
            <a:pPr lvl="0"/>
            <a:r>
              <a:rPr/>
              <a:t>Installed R and Positron; created a project folder (</a:t>
            </a:r>
            <a:r>
              <a:rPr>
                <a:latin typeface="Courier"/>
              </a:rPr>
              <a:t>data/</a:t>
            </a:r>
            <a:r>
              <a:rPr/>
              <a:t>, </a:t>
            </a:r>
            <a:r>
              <a:rPr>
                <a:latin typeface="Courier"/>
              </a:rPr>
              <a:t>scripts/</a:t>
            </a:r>
            <a:r>
              <a:rPr/>
              <a:t>, </a:t>
            </a:r>
            <a:r>
              <a:rPr>
                <a:latin typeface="Courier"/>
              </a:rPr>
              <a:t>figures/</a:t>
            </a:r>
            <a:r>
              <a:rPr/>
              <a:t>)</a:t>
            </a:r>
          </a:p>
          <a:p>
            <a:pPr lvl="0"/>
            <a:r>
              <a:rPr/>
              <a:t>Used R as a calculator and stored values with </a:t>
            </a:r>
            <a:r>
              <a:rPr>
                <a:latin typeface="Courier"/>
              </a:rPr>
              <a:t>&lt;-</a:t>
            </a:r>
          </a:p>
          <a:p>
            <a:pPr lvl="0"/>
            <a:r>
              <a:rPr/>
              <a:t>Built vectors, learned data types, wrote scripts with </a:t>
            </a:r>
            <a:r>
              <a:rPr>
                <a:latin typeface="Courier"/>
              </a:rPr>
              <a:t>#</a:t>
            </a:r>
            <a:r>
              <a:rPr/>
              <a:t> comments</a:t>
            </a:r>
          </a:p>
          <a:p>
            <a:pPr lvl="0"/>
            <a:r>
              <a:rPr/>
              <a:t>Loaded our leaf data with </a:t>
            </a:r>
            <a:r>
              <a:rPr>
                <a:latin typeface="Courier"/>
              </a:rPr>
              <a:t>read_excel()</a:t>
            </a:r>
            <a:r>
              <a:rPr/>
              <a:t> and learned how </a:t>
            </a:r>
            <a:r>
              <a:rPr>
                <a:latin typeface="Courier"/>
              </a:rPr>
              <a:t>read_csv()</a:t>
            </a:r>
            <a:r>
              <a:rPr/>
              <a:t> differs</a:t>
            </a:r>
          </a:p>
          <a:p>
            <a:pPr lvl="0"/>
            <a:r>
              <a:rPr/>
              <a:t>Inspected a data frame with </a:t>
            </a:r>
            <a:r>
              <a:rPr>
                <a:latin typeface="Courier"/>
              </a:rPr>
              <a:t>glimpse()</a:t>
            </a:r>
            <a:r>
              <a:rPr/>
              <a:t>, </a:t>
            </a:r>
            <a:r>
              <a:rPr>
                <a:latin typeface="Courier"/>
              </a:rPr>
              <a:t>head()</a:t>
            </a:r>
            <a:r>
              <a:rPr/>
              <a:t>, </a:t>
            </a:r>
            <a:r>
              <a:rPr>
                <a:latin typeface="Courier"/>
              </a:rPr>
              <a:t>dim()</a:t>
            </a:r>
          </a:p>
          <a:p>
            <a:pPr lvl="0"/>
            <a:r>
              <a:rPr/>
              <a:t>Used the pipe </a:t>
            </a:r>
            <a:r>
              <a:rPr>
                <a:latin typeface="Courier"/>
              </a:rPr>
              <a:t>%&gt;%</a:t>
            </a:r>
            <a:r>
              <a:rPr/>
              <a:t> to chain steps</a:t>
            </a:r>
          </a:p>
          <a:p>
            <a:pPr lvl="0"/>
            <a:r>
              <a:rPr/>
              <a:t>Made and saved a first </a:t>
            </a:r>
            <a:r>
              <a:rPr>
                <a:latin typeface="Courier"/>
              </a:rPr>
              <a:t>ggplot</a:t>
            </a:r>
            <a:r>
              <a:rPr/>
              <a:t> as a PNG (</a:t>
            </a:r>
            <a:r>
              <a:rPr>
                <a:latin typeface="Courier"/>
              </a:rPr>
              <a:t>dpi = 300</a:t>
            </a:r>
            <a:r>
              <a:rPr/>
              <a:t>)</a:t>
            </a:r>
          </a:p>
          <a:p>
            <a:pPr lvl="0" indent="0" marL="0">
              <a:spcBef>
                <a:spcPts val="3000"/>
              </a:spcBef>
              <a:buNone/>
            </a:pPr>
            <a:r>
              <a:rPr b="1"/>
              <a:t>Today’s Objectives</a:t>
            </a:r>
          </a:p>
          <a:p>
            <a:pPr lvl="0" indent="-342900" marL="342900">
              <a:buAutoNum type="arabicPeriod"/>
            </a:pPr>
            <a:r>
              <a:rPr/>
              <a:t>Use </a:t>
            </a:r>
            <a:r>
              <a:rPr>
                <a:latin typeface="Courier"/>
              </a:rPr>
              <a:t>filter()</a:t>
            </a:r>
            <a:r>
              <a:rPr/>
              <a:t>, </a:t>
            </a:r>
            <a:r>
              <a:rPr>
                <a:latin typeface="Courier"/>
              </a:rPr>
              <a:t>select()</a:t>
            </a:r>
            <a:r>
              <a:rPr/>
              <a:t>, </a:t>
            </a:r>
            <a:r>
              <a:rPr>
                <a:latin typeface="Courier"/>
              </a:rPr>
              <a:t>mutate()</a:t>
            </a:r>
            <a:r>
              <a:rPr/>
              <a:t>, and </a:t>
            </a:r>
            <a:r>
              <a:rPr>
                <a:latin typeface="Courier"/>
              </a:rPr>
              <a:t>arrange()</a:t>
            </a:r>
            <a:r>
              <a:rPr/>
              <a:t> to wrangle data</a:t>
            </a:r>
          </a:p>
          <a:p>
            <a:pPr lvl="0" indent="-342900" marL="342900">
              <a:buAutoNum type="arabicPeriod"/>
            </a:pPr>
            <a:r>
              <a:rPr/>
              <a:t>Chain all four verbs into a single pipeline</a:t>
            </a:r>
          </a:p>
          <a:p>
            <a:pPr lvl="0" indent="-342900" marL="342900">
              <a:buAutoNum type="arabicPeriod"/>
            </a:pPr>
            <a:r>
              <a:rPr/>
              <a:t>Understand why </a:t>
            </a:r>
            <a:r>
              <a:rPr>
                <a:latin typeface="Courier"/>
              </a:rPr>
              <a:t>NA</a:t>
            </a:r>
            <a:r>
              <a:rPr/>
              <a:t> values require special handling with </a:t>
            </a:r>
            <a:r>
              <a:rPr>
                <a:latin typeface="Courier"/>
              </a:rPr>
              <a:t>sum(!is.na())</a:t>
            </a:r>
          </a:p>
          <a:p>
            <a:pPr lvl="0" indent="-342900" marL="342900">
              <a:buAutoNum type="arabicPeriod"/>
            </a:pPr>
            <a:r>
              <a:rPr/>
              <a:t>Calculate mean, median, SD, and SE using </a:t>
            </a:r>
            <a:r>
              <a:rPr>
                <a:latin typeface="Courier"/>
              </a:rPr>
              <a:t>filter()</a:t>
            </a:r>
            <a:r>
              <a:rPr/>
              <a:t> and </a:t>
            </a:r>
            <a:r>
              <a:rPr>
                <a:latin typeface="Courier"/>
              </a:rPr>
              <a:t>pull()</a:t>
            </a:r>
          </a:p>
          <a:p>
            <a:pPr lvl="0" indent="-342900" marL="342900">
              <a:buAutoNum type="arabicPeriod"/>
            </a:pPr>
            <a:r>
              <a:rPr/>
              <a:t>Use </a:t>
            </a:r>
            <a:r>
              <a:rPr>
                <a:latin typeface="Courier"/>
              </a:rPr>
              <a:t>group_by()</a:t>
            </a:r>
            <a:r>
              <a:rPr/>
              <a:t> + </a:t>
            </a:r>
            <a:r>
              <a:rPr>
                <a:latin typeface="Courier"/>
              </a:rPr>
              <a:t>summarize()</a:t>
            </a:r>
            <a:r>
              <a:rPr/>
              <a:t> to compute stats the tidy way</a:t>
            </a:r>
          </a:p>
          <a:p>
            <a:pPr lvl="0" indent="-342900" marL="342900">
              <a:buAutoNum type="arabicPeriod"/>
            </a:pPr>
            <a:r>
              <a:rPr/>
              <a:t>Explore data quickly with </a:t>
            </a:r>
            <a:r>
              <a:rPr>
                <a:latin typeface="Courier"/>
              </a:rPr>
              <a:t>skimr</a:t>
            </a:r>
          </a:p>
          <a:p>
            <a:pPr lvl="0" indent="-342900" marL="342900">
              <a:buAutoNum type="arabicPeriod"/>
            </a:pPr>
            <a:r>
              <a:rPr/>
              <a:t>Build a boxplot with individual points overlaid</a:t>
            </a:r>
          </a:p>
          <a:p>
            <a:pPr lvl="0" indent="-342900" marL="342900">
              <a:buAutoNum type="arabicPeriod"/>
            </a:pPr>
            <a:r>
              <a:rPr/>
              <a:t>Create a mean ± SE summary plot using </a:t>
            </a:r>
            <a:r>
              <a:rPr>
                <a:latin typeface="Courier"/>
              </a:rPr>
              <a:t>stat_summary()</a:t>
            </a:r>
          </a:p>
          <a:p>
            <a:pPr lvl="0" indent="0" marL="0">
              <a:spcBef>
                <a:spcPts val="3000"/>
              </a:spcBef>
              <a:buNone/>
            </a:pPr>
            <a:r>
              <a:rPr sz="2000" b="1"/>
              <a:t>How to use this worksheet</a:t>
            </a:r>
          </a:p>
          <a:p>
            <a:pPr lvl="0" indent="0" marL="1270000">
              <a:buNone/>
            </a:pPr>
            <a:r>
              <a:rPr sz="2000"/>
              <a:t>Work through each part at your own pace. Type the code into a new R script in Positron and run it line by line. Code blocks marked </a:t>
            </a:r>
            <a:r>
              <a:rPr sz="2000" b="1"/>
              <a:t>▶ Run this</a:t>
            </a:r>
            <a:r>
              <a:rPr sz="2000"/>
              <a:t> should be executed exactly as written. Blocks marked </a:t>
            </a:r>
            <a:r>
              <a:rPr sz="2000" b="1"/>
              <a:t>✏️ Your turn</a:t>
            </a:r>
            <a:r>
              <a:rPr sz="2000"/>
              <a:t> ask you to write or modify something. The </a:t>
            </a:r>
            <a:r>
              <a:rPr sz="2000" b="1"/>
              <a:t>Going further</a:t>
            </a:r>
            <a:r>
              <a:rPr sz="2000"/>
              <a:t> section at the end is optional — work through it if you finish early.</a:t>
            </a:r>
          </a:p>
          <a:p>
            <a:pPr lvl="0" indent="0" marL="0">
              <a:spcBef>
                <a:spcPts val="3000"/>
              </a:spcBef>
              <a:buNone/>
            </a:pPr>
            <a:r>
              <a:rPr sz="2000" b="1"/>
              <a:t>🔮 Predict before you run — and type, don’t paste</a:t>
            </a:r>
          </a:p>
          <a:p>
            <a:pPr lvl="0" indent="0" marL="1270000">
              <a:buNone/>
            </a:pPr>
            <a:r>
              <a:rPr sz="2000"/>
              <a:t>Before you run any </a:t>
            </a:r>
            <a:r>
              <a:rPr sz="2000" b="1"/>
              <a:t>▶ Run this</a:t>
            </a:r>
            <a:r>
              <a:rPr sz="2000"/>
              <a:t> block, cover the output and </a:t>
            </a:r>
            <a:r>
              <a:rPr sz="2000" i="1"/>
              <a:t>predict</a:t>
            </a:r>
            <a:r>
              <a:rPr sz="2000"/>
              <a:t> what R will print. Jot your guess down, then run it and compare. Two reasons it is worth the extra few seconds:</a:t>
            </a:r>
          </a:p>
          <a:p>
            <a:pPr lvl="0"/>
            <a:r>
              <a:rPr sz="2000" b="1"/>
              <a:t>Predicting makes it stick.</a:t>
            </a:r>
            <a:r>
              <a:rPr sz="2000"/>
              <a:t> Guessing forces you to retrieve what you already know, and the little jolt of being wrong is when real learning happens. Reading code you never predicted feels easy but fades fast.</a:t>
            </a:r>
          </a:p>
          <a:p>
            <a:pPr lvl="0"/>
            <a:r>
              <a:rPr sz="2000" b="1"/>
              <a:t>Typing beats pasting.</a:t>
            </a:r>
            <a:r>
              <a:rPr sz="2000"/>
              <a:t> Typing every line builds muscle memory and trains your eye to catch the small errors (</a:t>
            </a:r>
            <a:r>
              <a:rPr sz="2000">
                <a:latin typeface="Courier"/>
              </a:rPr>
              <a:t>=</a:t>
            </a:r>
            <a:r>
              <a:rPr sz="2000"/>
              <a:t> vs </a:t>
            </a:r>
            <a:r>
              <a:rPr sz="2000">
                <a:latin typeface="Courier"/>
              </a:rPr>
              <a:t>==</a:t>
            </a:r>
            <a:r>
              <a:rPr sz="2000"/>
              <a:t>, a missing comma) that you will otherwise spend real time hunting. Copy-paste skips the part that actually teaches you.</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11 · Going further</a:t>
            </a:r>
          </a:p>
        </p:txBody>
      </p:sp>
      <p:sp>
        <p:nvSpPr>
          <p:cNvPr id="3" name="Content Placeholder 2"/>
          <p:cNvSpPr>
            <a:spLocks noGrp="1"/>
          </p:cNvSpPr>
          <p:nvPr>
            <p:ph idx="1"/>
          </p:nvPr>
        </p:nvSpPr>
        <p:spPr/>
        <p:txBody>
          <a:bodyPr/>
          <a:lstStyle/>
          <a:p>
            <a:pPr lvl="0" indent="0" marL="1270000">
              <a:buNone/>
            </a:pPr>
            <a:r>
              <a:rPr sz="2000"/>
              <a:t>This section is optional — work through it if you finish early.</a:t>
            </a:r>
          </a:p>
          <a:p>
            <a:pPr lvl="0" indent="0" marL="0">
              <a:spcBef>
                <a:spcPts val="3000"/>
              </a:spcBef>
              <a:buNone/>
            </a:pPr>
            <a:r>
              <a:rPr b="1"/>
              <a:t>Explore </a:t>
            </a:r>
            <a:r>
              <a:rPr b="1">
                <a:latin typeface="Courier"/>
              </a:rPr>
              <a:t>height_cm</a:t>
            </a:r>
            <a:r>
              <a:rPr b="1"/>
              <a:t> and </a:t>
            </a:r>
            <a:r>
              <a:rPr b="1">
                <a:latin typeface="Courier"/>
              </a:rPr>
              <a:t>width_cm</a:t>
            </a:r>
          </a:p>
          <a:p>
            <a:pPr lvl="0" indent="0" marL="0">
              <a:buNone/>
            </a:pPr>
            <a:r>
              <a:rPr b="1"/>
              <a:t>▶ Try this for </a:t>
            </a:r>
            <a:r>
              <a:rPr b="1">
                <a:latin typeface="Courier"/>
              </a:rPr>
              <a:t>height_cm</a:t>
            </a:r>
            <a:r>
              <a:rPr b="1"/>
              <a:t>:</a:t>
            </a:r>
          </a:p>
          <a:p>
            <a:pPr lvl="0" indent="0">
              <a:buNone/>
            </a:pPr>
            <a:r>
              <a:rPr>
                <a:solidFill>
                  <a:srgbClr val="003B4F"/>
                </a:solidFill>
                <a:latin typeface="Courier"/>
              </a:rPr>
              <a:t>tree_height_plot &lt;- tree_df </a:t>
            </a:r>
            <a:r>
              <a:rPr>
                <a:solidFill>
                  <a:srgbClr val="5E5E5E"/>
                </a:solidFill>
                <a:latin typeface="Courier"/>
              </a:rPr>
              <a:t>%&gt;%</a:t>
            </a:r>
            <a:br/>
            <a:r>
              <a:rPr>
                <a:solidFill>
                  <a:srgbClr val="003B4F"/>
                </a:solidFill>
                <a:latin typeface="Courier"/>
              </a:rPr>
              <a:t>  </a:t>
            </a:r>
            <a:r>
              <a:rPr>
                <a:solidFill>
                  <a:srgbClr val="4758AB"/>
                </a:solidFill>
                <a:latin typeface="Courier"/>
              </a:rPr>
              <a:t>ggplot</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side, </a:t>
            </a:r>
            <a:r>
              <a:rPr>
                <a:solidFill>
                  <a:srgbClr val="657422"/>
                </a:solidFill>
                <a:latin typeface="Courier"/>
              </a:rPr>
              <a:t>y =</a:t>
            </a:r>
            <a:r>
              <a:rPr>
                <a:solidFill>
                  <a:srgbClr val="003B4F"/>
                </a:solidFill>
                <a:latin typeface="Courier"/>
              </a:rPr>
              <a:t> height_cm, </a:t>
            </a:r>
            <a:r>
              <a:rPr>
                <a:solidFill>
                  <a:srgbClr val="657422"/>
                </a:solidFill>
                <a:latin typeface="Courier"/>
              </a:rPr>
              <a:t>fill =</a:t>
            </a:r>
            <a:r>
              <a:rPr>
                <a:solidFill>
                  <a:srgbClr val="003B4F"/>
                </a:solidFill>
                <a:latin typeface="Courier"/>
              </a:rPr>
              <a:t> side)) </a:t>
            </a:r>
            <a:r>
              <a:rPr>
                <a:solidFill>
                  <a:srgbClr val="5E5E5E"/>
                </a:solidFill>
                <a:latin typeface="Courier"/>
              </a:rPr>
              <a:t>+</a:t>
            </a:r>
            <a:br/>
            <a:r>
              <a:rPr>
                <a:solidFill>
                  <a:srgbClr val="003B4F"/>
                </a:solidFill>
                <a:latin typeface="Courier"/>
              </a:rPr>
              <a:t>  </a:t>
            </a:r>
            <a:r>
              <a:rPr>
                <a:solidFill>
                  <a:srgbClr val="4758AB"/>
                </a:solidFill>
                <a:latin typeface="Courier"/>
              </a:rPr>
              <a:t>geom_boxplot</a:t>
            </a:r>
            <a:r>
              <a:rPr>
                <a:solidFill>
                  <a:srgbClr val="003B4F"/>
                </a:solidFill>
                <a:latin typeface="Courier"/>
              </a:rPr>
              <a:t>(</a:t>
            </a:r>
            <a:r>
              <a:rPr>
                <a:solidFill>
                  <a:srgbClr val="657422"/>
                </a:solidFill>
                <a:latin typeface="Courier"/>
              </a:rPr>
              <a:t>alpha =</a:t>
            </a:r>
            <a:r>
              <a:rPr>
                <a:solidFill>
                  <a:srgbClr val="003B4F"/>
                </a:solidFill>
                <a:latin typeface="Courier"/>
              </a:rPr>
              <a:t> </a:t>
            </a:r>
            <a:r>
              <a:rPr>
                <a:solidFill>
                  <a:srgbClr val="AD0000"/>
                </a:solidFill>
                <a:latin typeface="Courier"/>
              </a:rPr>
              <a:t>0.5</a:t>
            </a:r>
            <a:r>
              <a:rPr>
                <a:solidFill>
                  <a:srgbClr val="003B4F"/>
                </a:solidFill>
                <a:latin typeface="Courier"/>
              </a:rPr>
              <a:t>, </a:t>
            </a:r>
            <a:r>
              <a:rPr>
                <a:solidFill>
                  <a:srgbClr val="657422"/>
                </a:solidFill>
                <a:latin typeface="Courier"/>
              </a:rPr>
              <a:t>outlier.shape =</a:t>
            </a:r>
            <a:r>
              <a:rPr>
                <a:solidFill>
                  <a:srgbClr val="003B4F"/>
                </a:solidFill>
                <a:latin typeface="Courier"/>
              </a:rPr>
              <a:t> </a:t>
            </a:r>
            <a:r>
              <a:rPr>
                <a:solidFill>
                  <a:srgbClr val="8F5902"/>
                </a:solidFill>
                <a:latin typeface="Courier"/>
              </a:rPr>
              <a:t>NA</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geom_point</a:t>
            </a:r>
            <a:r>
              <a:rPr>
                <a:solidFill>
                  <a:srgbClr val="003B4F"/>
                </a:solidFill>
                <a:latin typeface="Courier"/>
              </a:rPr>
              <a:t>(</a:t>
            </a:r>
            <a:r>
              <a:rPr>
                <a:solidFill>
                  <a:srgbClr val="657422"/>
                </a:solidFill>
                <a:latin typeface="Courier"/>
              </a:rPr>
              <a:t>position =</a:t>
            </a:r>
            <a:r>
              <a:rPr>
                <a:solidFill>
                  <a:srgbClr val="003B4F"/>
                </a:solidFill>
                <a:latin typeface="Courier"/>
              </a:rPr>
              <a:t> </a:t>
            </a:r>
            <a:r>
              <a:rPr>
                <a:solidFill>
                  <a:srgbClr val="4758AB"/>
                </a:solidFill>
                <a:latin typeface="Courier"/>
              </a:rPr>
              <a:t>position_jitter</a:t>
            </a:r>
            <a:r>
              <a:rPr>
                <a:solidFill>
                  <a:srgbClr val="003B4F"/>
                </a:solidFill>
                <a:latin typeface="Courier"/>
              </a:rPr>
              <a:t>(</a:t>
            </a:r>
            <a:r>
              <a:rPr>
                <a:solidFill>
                  <a:srgbClr val="657422"/>
                </a:solidFill>
                <a:latin typeface="Courier"/>
              </a:rPr>
              <a:t>width =</a:t>
            </a:r>
            <a:r>
              <a:rPr>
                <a:solidFill>
                  <a:srgbClr val="003B4F"/>
                </a:solidFill>
                <a:latin typeface="Courier"/>
              </a:rPr>
              <a:t> </a:t>
            </a:r>
            <a:r>
              <a:rPr>
                <a:solidFill>
                  <a:srgbClr val="AD0000"/>
                </a:solidFill>
                <a:latin typeface="Courier"/>
              </a:rPr>
              <a:t>0.15</a:t>
            </a:r>
            <a:r>
              <a:rPr>
                <a:solidFill>
                  <a:srgbClr val="003B4F"/>
                </a:solidFill>
                <a:latin typeface="Courier"/>
              </a:rPr>
              <a:t>, </a:t>
            </a:r>
            <a:r>
              <a:rPr>
                <a:solidFill>
                  <a:srgbClr val="657422"/>
                </a:solidFill>
                <a:latin typeface="Courier"/>
              </a:rPr>
              <a:t>seed =</a:t>
            </a:r>
            <a:r>
              <a:rPr>
                <a:solidFill>
                  <a:srgbClr val="003B4F"/>
                </a:solidFill>
                <a:latin typeface="Courier"/>
              </a:rPr>
              <a:t> </a:t>
            </a:r>
            <a:r>
              <a:rPr>
                <a:solidFill>
                  <a:srgbClr val="AD0000"/>
                </a:solidFill>
                <a:latin typeface="Courier"/>
              </a:rPr>
              <a:t>42</a:t>
            </a:r>
            <a:r>
              <a:rPr>
                <a:solidFill>
                  <a:srgbClr val="003B4F"/>
                </a:solidFill>
                <a:latin typeface="Courier"/>
              </a:rPr>
              <a:t>),</a:t>
            </a:r>
            <a:br/>
            <a:r>
              <a:rPr>
                <a:solidFill>
                  <a:srgbClr val="003B4F"/>
                </a:solidFill>
                <a:latin typeface="Courier"/>
              </a:rPr>
              <a:t>             </a:t>
            </a:r>
            <a:r>
              <a:rPr>
                <a:solidFill>
                  <a:srgbClr val="657422"/>
                </a:solidFill>
                <a:latin typeface="Courier"/>
              </a:rPr>
              <a:t>alpha =</a:t>
            </a:r>
            <a:r>
              <a:rPr>
                <a:solidFill>
                  <a:srgbClr val="003B4F"/>
                </a:solidFill>
                <a:latin typeface="Courier"/>
              </a:rPr>
              <a:t> </a:t>
            </a:r>
            <a:r>
              <a:rPr>
                <a:solidFill>
                  <a:srgbClr val="AD0000"/>
                </a:solidFill>
                <a:latin typeface="Courier"/>
              </a:rPr>
              <a:t>0.6</a:t>
            </a:r>
            <a:r>
              <a:rPr>
                <a:solidFill>
                  <a:srgbClr val="003B4F"/>
                </a:solidFill>
                <a:latin typeface="Courier"/>
              </a:rPr>
              <a:t>, </a:t>
            </a:r>
            <a:r>
              <a:rPr>
                <a:solidFill>
                  <a:srgbClr val="657422"/>
                </a:solidFill>
                <a:latin typeface="Courier"/>
              </a:rPr>
              <a:t>size =</a:t>
            </a:r>
            <a:r>
              <a:rPr>
                <a:solidFill>
                  <a:srgbClr val="003B4F"/>
                </a:solidFill>
                <a:latin typeface="Courier"/>
              </a:rPr>
              <a:t> </a:t>
            </a:r>
            <a:r>
              <a:rPr>
                <a:solidFill>
                  <a:srgbClr val="AD0000"/>
                </a:solidFill>
                <a:latin typeface="Courier"/>
              </a:rPr>
              <a:t>2.5</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title =</a:t>
            </a:r>
            <a:r>
              <a:rPr>
                <a:solidFill>
                  <a:srgbClr val="003B4F"/>
                </a:solidFill>
                <a:latin typeface="Courier"/>
              </a:rPr>
              <a:t> </a:t>
            </a:r>
            <a:r>
              <a:rPr>
                <a:solidFill>
                  <a:srgbClr val="20794D"/>
                </a:solidFill>
                <a:latin typeface="Courier"/>
              </a:rPr>
              <a:t>"Leaf Height by Tree Side"</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20794D"/>
                </a:solidFill>
                <a:latin typeface="Courier"/>
              </a:rPr>
              <a:t>"Side of Tree"</a:t>
            </a: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"Leaf Height (cm)"</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theme_minimal</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a:t>
            </a:r>
            <a:r>
              <a:rPr>
                <a:solidFill>
                  <a:srgbClr val="003B4F"/>
                </a:solidFill>
                <a:latin typeface="Courier"/>
              </a:rPr>
              <a:t>(</a:t>
            </a:r>
            <a:r>
              <a:rPr>
                <a:solidFill>
                  <a:srgbClr val="657422"/>
                </a:solidFill>
                <a:latin typeface="Courier"/>
              </a:rPr>
              <a:t>legend.position =</a:t>
            </a:r>
            <a:r>
              <a:rPr>
                <a:solidFill>
                  <a:srgbClr val="003B4F"/>
                </a:solidFill>
                <a:latin typeface="Courier"/>
              </a:rPr>
              <a:t> </a:t>
            </a:r>
            <a:r>
              <a:rPr>
                <a:solidFill>
                  <a:srgbClr val="20794D"/>
                </a:solidFill>
                <a:latin typeface="Courier"/>
              </a:rPr>
              <a:t>"none"</a:t>
            </a:r>
            <a:r>
              <a:rPr>
                <a:solidFill>
                  <a:srgbClr val="003B4F"/>
                </a:solidFill>
                <a:latin typeface="Courier"/>
              </a:rPr>
              <a:t>)</a:t>
            </a:r>
            <a:br/>
            <a:br/>
            <a:r>
              <a:rPr>
                <a:solidFill>
                  <a:srgbClr val="003B4F"/>
                </a:solidFill>
                <a:latin typeface="Courier"/>
              </a:rPr>
              <a:t>tree_height_plot</a:t>
            </a:r>
          </a:p>
          <a:p>
            <a:pPr lvl="0" indent="0" marL="0">
              <a:buNone/>
            </a:pPr>
            <a:r>
              <a:rPr/>
              <a:t>✏️ </a:t>
            </a:r>
            <a:r>
              <a:rPr b="1"/>
              <a:t>Your turn:</a:t>
            </a:r>
            <a:r>
              <a:rPr/>
              <a:t> Make the same plot for </a:t>
            </a:r>
            <a:r>
              <a:rPr>
                <a:latin typeface="Courier"/>
              </a:rPr>
              <a:t>width_cm</a:t>
            </a:r>
            <a:r>
              <a:rPr/>
              <a:t>. Copy and adapt the code above.</a:t>
            </a:r>
          </a:p>
          <a:p>
            <a:pPr lvl="0" indent="0">
              <a:buNone/>
            </a:pPr>
            <a:r>
              <a:rPr>
                <a:solidFill>
                  <a:srgbClr val="5E5E5E"/>
                </a:solidFill>
                <a:latin typeface="Courier"/>
              </a:rPr>
              <a:t># Write your modified code here:</a:t>
            </a:r>
          </a:p>
          <a:p>
            <a:pPr lvl="0" indent="0" marL="0">
              <a:spcBef>
                <a:spcPts val="3000"/>
              </a:spcBef>
              <a:buNone/>
            </a:pPr>
            <a:r>
              <a:rPr b="1"/>
              <a:t>Use </a:t>
            </a:r>
            <a:r>
              <a:rPr b="1">
                <a:latin typeface="Courier"/>
              </a:rPr>
              <a:t>mutate()</a:t>
            </a:r>
            <a:r>
              <a:rPr b="1"/>
              <a:t> to add a column, then plot it</a:t>
            </a:r>
          </a:p>
          <a:p>
            <a:pPr lvl="0" indent="0" marL="0">
              <a:buNone/>
            </a:pPr>
            <a:r>
              <a:rPr b="1"/>
              <a:t>▶ Try this:</a:t>
            </a:r>
          </a:p>
          <a:p>
            <a:pPr lvl="0" indent="0">
              <a:buNone/>
            </a:pPr>
            <a:r>
              <a:rPr>
                <a:solidFill>
                  <a:srgbClr val="5E5E5E"/>
                </a:solidFill>
                <a:latin typeface="Courier"/>
              </a:rPr>
              <a:t># Add size_class column, then make a bar chart</a:t>
            </a:r>
            <a:br/>
            <a:r>
              <a:rPr>
                <a:solidFill>
                  <a:srgbClr val="003B4F"/>
                </a:solidFill>
                <a:latin typeface="Courier"/>
              </a:rPr>
              <a:t>tree_df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size_class =</a:t>
            </a:r>
            <a:r>
              <a:rPr>
                <a:solidFill>
                  <a:srgbClr val="003B4F"/>
                </a:solidFill>
                <a:latin typeface="Courier"/>
              </a:rPr>
              <a:t> </a:t>
            </a:r>
            <a:r>
              <a:rPr>
                <a:solidFill>
                  <a:srgbClr val="4758AB"/>
                </a:solidFill>
                <a:latin typeface="Courier"/>
              </a:rPr>
              <a:t>if_else</a:t>
            </a:r>
            <a:r>
              <a:rPr>
                <a:solidFill>
                  <a:srgbClr val="003B4F"/>
                </a:solidFill>
                <a:latin typeface="Courier"/>
              </a:rPr>
              <a:t>(weight_g </a:t>
            </a:r>
            <a:r>
              <a:rPr>
                <a:solidFill>
                  <a:srgbClr val="5E5E5E"/>
                </a:solidFill>
                <a:latin typeface="Courier"/>
              </a:rPr>
              <a:t>&gt;</a:t>
            </a:r>
            <a:r>
              <a:rPr>
                <a:solidFill>
                  <a:srgbClr val="003B4F"/>
                </a:solidFill>
                <a:latin typeface="Courier"/>
              </a:rPr>
              <a:t> </a:t>
            </a:r>
            <a:r>
              <a:rPr>
                <a:solidFill>
                  <a:srgbClr val="AD0000"/>
                </a:solidFill>
                <a:latin typeface="Courier"/>
              </a:rPr>
              <a:t>5</a:t>
            </a:r>
            <a:r>
              <a:rPr>
                <a:solidFill>
                  <a:srgbClr val="003B4F"/>
                </a:solidFill>
                <a:latin typeface="Courier"/>
              </a:rPr>
              <a:t>, </a:t>
            </a:r>
            <a:r>
              <a:rPr>
                <a:solidFill>
                  <a:srgbClr val="20794D"/>
                </a:solidFill>
                <a:latin typeface="Courier"/>
              </a:rPr>
              <a:t>"large"</a:t>
            </a:r>
            <a:r>
              <a:rPr>
                <a:solidFill>
                  <a:srgbClr val="003B4F"/>
                </a:solidFill>
                <a:latin typeface="Courier"/>
              </a:rPr>
              <a:t>, </a:t>
            </a:r>
            <a:r>
              <a:rPr>
                <a:solidFill>
                  <a:srgbClr val="20794D"/>
                </a:solidFill>
                <a:latin typeface="Courier"/>
              </a:rPr>
              <a:t>"small"</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ggplot</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side, </a:t>
            </a:r>
            <a:r>
              <a:rPr>
                <a:solidFill>
                  <a:srgbClr val="657422"/>
                </a:solidFill>
                <a:latin typeface="Courier"/>
              </a:rPr>
              <a:t>fill =</a:t>
            </a:r>
            <a:r>
              <a:rPr>
                <a:solidFill>
                  <a:srgbClr val="003B4F"/>
                </a:solidFill>
                <a:latin typeface="Courier"/>
              </a:rPr>
              <a:t> size_class)) </a:t>
            </a:r>
            <a:r>
              <a:rPr>
                <a:solidFill>
                  <a:srgbClr val="5E5E5E"/>
                </a:solidFill>
                <a:latin typeface="Courier"/>
              </a:rPr>
              <a:t>+</a:t>
            </a:r>
            <a:br/>
            <a:r>
              <a:rPr>
                <a:solidFill>
                  <a:srgbClr val="003B4F"/>
                </a:solidFill>
                <a:latin typeface="Courier"/>
              </a:rPr>
              <a:t>  </a:t>
            </a:r>
            <a:r>
              <a:rPr>
                <a:solidFill>
                  <a:srgbClr val="4758AB"/>
                </a:solidFill>
                <a:latin typeface="Courier"/>
              </a:rPr>
              <a:t>geom_bar</a:t>
            </a:r>
            <a:r>
              <a:rPr>
                <a:solidFill>
                  <a:srgbClr val="003B4F"/>
                </a:solidFill>
                <a:latin typeface="Courier"/>
              </a:rPr>
              <a:t>(</a:t>
            </a:r>
            <a:r>
              <a:rPr>
                <a:solidFill>
                  <a:srgbClr val="657422"/>
                </a:solidFill>
                <a:latin typeface="Courier"/>
              </a:rPr>
              <a:t>position =</a:t>
            </a:r>
            <a:r>
              <a:rPr>
                <a:solidFill>
                  <a:srgbClr val="003B4F"/>
                </a:solidFill>
                <a:latin typeface="Courier"/>
              </a:rPr>
              <a:t> </a:t>
            </a:r>
            <a:r>
              <a:rPr>
                <a:solidFill>
                  <a:srgbClr val="20794D"/>
                </a:solidFill>
                <a:latin typeface="Courier"/>
              </a:rPr>
              <a:t>"dodge"</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title =</a:t>
            </a:r>
            <a:r>
              <a:rPr>
                <a:solidFill>
                  <a:srgbClr val="003B4F"/>
                </a:solidFill>
                <a:latin typeface="Courier"/>
              </a:rPr>
              <a:t> </a:t>
            </a:r>
            <a:r>
              <a:rPr>
                <a:solidFill>
                  <a:srgbClr val="20794D"/>
                </a:solidFill>
                <a:latin typeface="Courier"/>
              </a:rPr>
              <a:t>"Number of large vs small leaves by side"</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20794D"/>
                </a:solidFill>
                <a:latin typeface="Courier"/>
              </a:rPr>
              <a:t>"Side"</a:t>
            </a: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"Count"</a:t>
            </a:r>
            <a:r>
              <a:rPr>
                <a:solidFill>
                  <a:srgbClr val="003B4F"/>
                </a:solidFill>
                <a:latin typeface="Courier"/>
              </a:rPr>
              <a:t>, </a:t>
            </a:r>
            <a:r>
              <a:rPr>
                <a:solidFill>
                  <a:srgbClr val="657422"/>
                </a:solidFill>
                <a:latin typeface="Courier"/>
              </a:rPr>
              <a:t>fill =</a:t>
            </a:r>
            <a:r>
              <a:rPr>
                <a:solidFill>
                  <a:srgbClr val="003B4F"/>
                </a:solidFill>
                <a:latin typeface="Courier"/>
              </a:rPr>
              <a:t> </a:t>
            </a:r>
            <a:r>
              <a:rPr>
                <a:solidFill>
                  <a:srgbClr val="20794D"/>
                </a:solidFill>
                <a:latin typeface="Courier"/>
              </a:rPr>
              <a:t>"Size class"</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theme_minimal</a:t>
            </a:r>
            <a:r>
              <a:rPr>
                <a:solidFill>
                  <a:srgbClr val="003B4F"/>
                </a:solidFill>
                <a:latin typeface="Courier"/>
              </a:rPr>
              <a:t>()</a:t>
            </a:r>
          </a:p>
          <a:p>
            <a:pPr lvl="0" indent="0" marL="0">
              <a:buNone/>
            </a:pPr>
            <a:r>
              <a:rPr/>
              <a:t>✏️ </a:t>
            </a:r>
            <a:r>
              <a:rPr b="1"/>
              <a:t>Your turn:</a:t>
            </a:r>
            <a:r>
              <a:rPr/>
              <a:t> What does </a:t>
            </a:r>
            <a:r>
              <a:rPr>
                <a:latin typeface="Courier"/>
              </a:rPr>
              <a:t>position = "dodge"</a:t>
            </a:r>
            <a:r>
              <a:rPr/>
              <a:t> do to the bars? What happens if you change it to </a:t>
            </a:r>
            <a:r>
              <a:rPr>
                <a:latin typeface="Courier"/>
              </a:rPr>
              <a:t>position = "fill"</a:t>
            </a:r>
            <a:r>
              <a:rPr/>
              <a:t>?</a:t>
            </a:r>
          </a:p>
          <a:p>
            <a:pPr lvl="0" indent="0">
              <a:buNone/>
            </a:pPr>
            <a:r>
              <a:rPr>
                <a:latin typeface="Courier"/>
              </a:rPr>
              <a:t>dodge does:
fill does:</a:t>
            </a:r>
          </a:p>
          <a:p>
            <a:pPr lvl="0" indent="0" marL="0">
              <a:spcBef>
                <a:spcPts val="3000"/>
              </a:spcBef>
              <a:buNone/>
            </a:pPr>
            <a:r>
              <a:rPr b="1"/>
              <a:t>Violin plots</a:t>
            </a:r>
          </a:p>
          <a:p>
            <a:pPr lvl="0" indent="0" marL="0">
              <a:buNone/>
            </a:pPr>
            <a:r>
              <a:rPr b="1"/>
              <a:t>▶ Try this:</a:t>
            </a:r>
          </a:p>
          <a:p>
            <a:pPr lvl="0" indent="0">
              <a:buNone/>
            </a:pPr>
            <a:r>
              <a:rPr>
                <a:solidFill>
                  <a:srgbClr val="003B4F"/>
                </a:solidFill>
                <a:latin typeface="Courier"/>
              </a:rPr>
              <a:t>tree_violin_plot &lt;- tree_df </a:t>
            </a:r>
            <a:r>
              <a:rPr>
                <a:solidFill>
                  <a:srgbClr val="5E5E5E"/>
                </a:solidFill>
                <a:latin typeface="Courier"/>
              </a:rPr>
              <a:t>%&gt;%</a:t>
            </a:r>
            <a:br/>
            <a:r>
              <a:rPr>
                <a:solidFill>
                  <a:srgbClr val="003B4F"/>
                </a:solidFill>
                <a:latin typeface="Courier"/>
              </a:rPr>
              <a:t>  </a:t>
            </a:r>
            <a:r>
              <a:rPr>
                <a:solidFill>
                  <a:srgbClr val="4758AB"/>
                </a:solidFill>
                <a:latin typeface="Courier"/>
              </a:rPr>
              <a:t>ggplot</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side, </a:t>
            </a:r>
            <a:r>
              <a:rPr>
                <a:solidFill>
                  <a:srgbClr val="657422"/>
                </a:solidFill>
                <a:latin typeface="Courier"/>
              </a:rPr>
              <a:t>y =</a:t>
            </a:r>
            <a:r>
              <a:rPr>
                <a:solidFill>
                  <a:srgbClr val="003B4F"/>
                </a:solidFill>
                <a:latin typeface="Courier"/>
              </a:rPr>
              <a:t> weight_g, </a:t>
            </a:r>
            <a:r>
              <a:rPr>
                <a:solidFill>
                  <a:srgbClr val="657422"/>
                </a:solidFill>
                <a:latin typeface="Courier"/>
              </a:rPr>
              <a:t>fill =</a:t>
            </a:r>
            <a:r>
              <a:rPr>
                <a:solidFill>
                  <a:srgbClr val="003B4F"/>
                </a:solidFill>
                <a:latin typeface="Courier"/>
              </a:rPr>
              <a:t> side)) </a:t>
            </a:r>
            <a:r>
              <a:rPr>
                <a:solidFill>
                  <a:srgbClr val="5E5E5E"/>
                </a:solidFill>
                <a:latin typeface="Courier"/>
              </a:rPr>
              <a:t>+</a:t>
            </a:r>
            <a:br/>
            <a:r>
              <a:rPr>
                <a:solidFill>
                  <a:srgbClr val="003B4F"/>
                </a:solidFill>
                <a:latin typeface="Courier"/>
              </a:rPr>
              <a:t>  </a:t>
            </a:r>
            <a:r>
              <a:rPr>
                <a:solidFill>
                  <a:srgbClr val="4758AB"/>
                </a:solidFill>
                <a:latin typeface="Courier"/>
              </a:rPr>
              <a:t>geom_violin</a:t>
            </a:r>
            <a:r>
              <a:rPr>
                <a:solidFill>
                  <a:srgbClr val="003B4F"/>
                </a:solidFill>
                <a:latin typeface="Courier"/>
              </a:rPr>
              <a:t>(</a:t>
            </a:r>
            <a:r>
              <a:rPr>
                <a:solidFill>
                  <a:srgbClr val="657422"/>
                </a:solidFill>
                <a:latin typeface="Courier"/>
              </a:rPr>
              <a:t>alpha =</a:t>
            </a:r>
            <a:r>
              <a:rPr>
                <a:solidFill>
                  <a:srgbClr val="003B4F"/>
                </a:solidFill>
                <a:latin typeface="Courier"/>
              </a:rPr>
              <a:t> </a:t>
            </a:r>
            <a:r>
              <a:rPr>
                <a:solidFill>
                  <a:srgbClr val="AD0000"/>
                </a:solidFill>
                <a:latin typeface="Courier"/>
              </a:rPr>
              <a:t>0.5</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geom_point</a:t>
            </a:r>
            <a:r>
              <a:rPr>
                <a:solidFill>
                  <a:srgbClr val="003B4F"/>
                </a:solidFill>
                <a:latin typeface="Courier"/>
              </a:rPr>
              <a:t>(</a:t>
            </a:r>
            <a:r>
              <a:rPr>
                <a:solidFill>
                  <a:srgbClr val="657422"/>
                </a:solidFill>
                <a:latin typeface="Courier"/>
              </a:rPr>
              <a:t>position =</a:t>
            </a:r>
            <a:r>
              <a:rPr>
                <a:solidFill>
                  <a:srgbClr val="003B4F"/>
                </a:solidFill>
                <a:latin typeface="Courier"/>
              </a:rPr>
              <a:t> </a:t>
            </a:r>
            <a:r>
              <a:rPr>
                <a:solidFill>
                  <a:srgbClr val="4758AB"/>
                </a:solidFill>
                <a:latin typeface="Courier"/>
              </a:rPr>
              <a:t>position_jitter</a:t>
            </a:r>
            <a:r>
              <a:rPr>
                <a:solidFill>
                  <a:srgbClr val="003B4F"/>
                </a:solidFill>
                <a:latin typeface="Courier"/>
              </a:rPr>
              <a:t>(</a:t>
            </a:r>
            <a:r>
              <a:rPr>
                <a:solidFill>
                  <a:srgbClr val="657422"/>
                </a:solidFill>
                <a:latin typeface="Courier"/>
              </a:rPr>
              <a:t>width =</a:t>
            </a:r>
            <a:r>
              <a:rPr>
                <a:solidFill>
                  <a:srgbClr val="003B4F"/>
                </a:solidFill>
                <a:latin typeface="Courier"/>
              </a:rPr>
              <a:t> </a:t>
            </a:r>
            <a:r>
              <a:rPr>
                <a:solidFill>
                  <a:srgbClr val="AD0000"/>
                </a:solidFill>
                <a:latin typeface="Courier"/>
              </a:rPr>
              <a:t>0.1</a:t>
            </a:r>
            <a:r>
              <a:rPr>
                <a:solidFill>
                  <a:srgbClr val="003B4F"/>
                </a:solidFill>
                <a:latin typeface="Courier"/>
              </a:rPr>
              <a:t>, </a:t>
            </a:r>
            <a:r>
              <a:rPr>
                <a:solidFill>
                  <a:srgbClr val="657422"/>
                </a:solidFill>
                <a:latin typeface="Courier"/>
              </a:rPr>
              <a:t>seed =</a:t>
            </a:r>
            <a:r>
              <a:rPr>
                <a:solidFill>
                  <a:srgbClr val="003B4F"/>
                </a:solidFill>
                <a:latin typeface="Courier"/>
              </a:rPr>
              <a:t> </a:t>
            </a:r>
            <a:r>
              <a:rPr>
                <a:solidFill>
                  <a:srgbClr val="AD0000"/>
                </a:solidFill>
                <a:latin typeface="Courier"/>
              </a:rPr>
              <a:t>42</a:t>
            </a:r>
            <a:r>
              <a:rPr>
                <a:solidFill>
                  <a:srgbClr val="003B4F"/>
                </a:solidFill>
                <a:latin typeface="Courier"/>
              </a:rPr>
              <a:t>),</a:t>
            </a:r>
            <a:br/>
            <a:r>
              <a:rPr>
                <a:solidFill>
                  <a:srgbClr val="003B4F"/>
                </a:solidFill>
                <a:latin typeface="Courier"/>
              </a:rPr>
              <a:t>             </a:t>
            </a:r>
            <a:r>
              <a:rPr>
                <a:solidFill>
                  <a:srgbClr val="657422"/>
                </a:solidFill>
                <a:latin typeface="Courier"/>
              </a:rPr>
              <a:t>alpha =</a:t>
            </a:r>
            <a:r>
              <a:rPr>
                <a:solidFill>
                  <a:srgbClr val="003B4F"/>
                </a:solidFill>
                <a:latin typeface="Courier"/>
              </a:rPr>
              <a:t> </a:t>
            </a:r>
            <a:r>
              <a:rPr>
                <a:solidFill>
                  <a:srgbClr val="AD0000"/>
                </a:solidFill>
                <a:latin typeface="Courier"/>
              </a:rPr>
              <a:t>0.6</a:t>
            </a:r>
            <a:r>
              <a:rPr>
                <a:solidFill>
                  <a:srgbClr val="003B4F"/>
                </a:solidFill>
                <a:latin typeface="Courier"/>
              </a:rPr>
              <a:t>, </a:t>
            </a:r>
            <a:r>
              <a:rPr>
                <a:solidFill>
                  <a:srgbClr val="657422"/>
                </a:solidFill>
                <a:latin typeface="Courier"/>
              </a:rPr>
              <a:t>size =</a:t>
            </a:r>
            <a:r>
              <a:rPr>
                <a:solidFill>
                  <a:srgbClr val="003B4F"/>
                </a:solidFill>
                <a:latin typeface="Courier"/>
              </a:rPr>
              <a:t> </a:t>
            </a:r>
            <a:r>
              <a:rPr>
                <a:solidFill>
                  <a:srgbClr val="AD0000"/>
                </a:solidFill>
                <a:latin typeface="Courier"/>
              </a:rPr>
              <a:t>2</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title =</a:t>
            </a:r>
            <a:r>
              <a:rPr>
                <a:solidFill>
                  <a:srgbClr val="003B4F"/>
                </a:solidFill>
                <a:latin typeface="Courier"/>
              </a:rPr>
              <a:t> </a:t>
            </a:r>
            <a:r>
              <a:rPr>
                <a:solidFill>
                  <a:srgbClr val="20794D"/>
                </a:solidFill>
                <a:latin typeface="Courier"/>
              </a:rPr>
              <a:t>"Violin Plot of Leaf Weight"</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20794D"/>
                </a:solidFill>
                <a:latin typeface="Courier"/>
              </a:rPr>
              <a:t>"Side of Tree"</a:t>
            </a: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"Leaf Weight (g)"</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theme_minimal</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a:t>
            </a:r>
            <a:r>
              <a:rPr>
                <a:solidFill>
                  <a:srgbClr val="003B4F"/>
                </a:solidFill>
                <a:latin typeface="Courier"/>
              </a:rPr>
              <a:t>(</a:t>
            </a:r>
            <a:r>
              <a:rPr>
                <a:solidFill>
                  <a:srgbClr val="657422"/>
                </a:solidFill>
                <a:latin typeface="Courier"/>
              </a:rPr>
              <a:t>legend.position =</a:t>
            </a:r>
            <a:r>
              <a:rPr>
                <a:solidFill>
                  <a:srgbClr val="003B4F"/>
                </a:solidFill>
                <a:latin typeface="Courier"/>
              </a:rPr>
              <a:t> </a:t>
            </a:r>
            <a:r>
              <a:rPr>
                <a:solidFill>
                  <a:srgbClr val="20794D"/>
                </a:solidFill>
                <a:latin typeface="Courier"/>
              </a:rPr>
              <a:t>"none"</a:t>
            </a:r>
            <a:r>
              <a:rPr>
                <a:solidFill>
                  <a:srgbClr val="003B4F"/>
                </a:solidFill>
                <a:latin typeface="Courier"/>
              </a:rPr>
              <a:t>)</a:t>
            </a:r>
            <a:br/>
            <a:br/>
            <a:r>
              <a:rPr>
                <a:solidFill>
                  <a:srgbClr val="003B4F"/>
                </a:solidFill>
                <a:latin typeface="Courier"/>
              </a:rPr>
              <a:t>tree_violin_plot</a:t>
            </a:r>
          </a:p>
          <a:p>
            <a:pPr lvl="0" indent="0" marL="0">
              <a:buNone/>
            </a:pPr>
            <a:r>
              <a:rPr/>
              <a:t>✏️ </a:t>
            </a:r>
            <a:r>
              <a:rPr b="1"/>
              <a:t>Your turn:</a:t>
            </a:r>
            <a:r>
              <a:rPr/>
              <a:t> What does the width of the violin at any given weight value show you, compared to a boxplot?</a:t>
            </a:r>
          </a:p>
          <a:p>
            <a:pPr lvl="0" indent="0">
              <a:buNone/>
            </a:pPr>
            <a:r>
              <a:rPr>
                <a:latin typeface="Courier"/>
              </a:rPr>
              <a:t>Your observation:</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What your </a:t>
            </a:r>
            <a:r>
              <a:rPr>
                <a:latin typeface="Courier"/>
              </a:rPr>
              <a:t>figures/</a:t>
            </a:r>
            <a:r>
              <a:rPr/>
              <a:t> folder should contain</a:t>
            </a:r>
          </a:p>
        </p:txBody>
      </p:sp>
      <p:sp>
        <p:nvSpPr>
          <p:cNvPr id="3" name="Content Placeholder 2"/>
          <p:cNvSpPr>
            <a:spLocks noGrp="1"/>
          </p:cNvSpPr>
          <p:nvPr>
            <p:ph idx="1"/>
          </p:nvPr>
        </p:nvSpPr>
        <p:spPr/>
        <p:txBody>
          <a:bodyPr/>
          <a:lstStyle/>
          <a:p>
            <a:pPr lvl="0" indent="0" marL="0">
              <a:buNone/>
            </a:pPr>
            <a:r>
              <a:rPr/>
              <a:t>After completing this worksheet:</a:t>
            </a:r>
          </a:p>
          <a:p>
            <a:pPr lvl="0" indent="0">
              <a:buNone/>
            </a:pPr>
            <a:r>
              <a:rPr>
                <a:latin typeface="Courier"/>
              </a:rPr>
              <a:t>tree_project/
├── data/
│   └── 2026_06_25_tree_experiment_raw_data.xlsx   &lt;- never edit this
├── figures/
│   ├── leaf_weight_boxplot.png                     &lt;- Part 8
│   └── leaf_weight_mean_se.png                     &lt;- Part 9
└── scripts/
    └── 03_leaf_descriptions.R                      &lt;- your script</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Getting unstuck</a:t>
            </a:r>
          </a:p>
        </p:txBody>
      </p:sp>
      <p:sp>
        <p:nvSpPr>
          <p:cNvPr id="3" name="Content Placeholder 2"/>
          <p:cNvSpPr>
            <a:spLocks noGrp="1"/>
          </p:cNvSpPr>
          <p:nvPr>
            <p:ph idx="1"/>
          </p:nvPr>
        </p:nvSpPr>
        <p:spPr/>
        <p:txBody>
          <a:bodyPr/>
          <a:lstStyle/>
          <a:p>
            <a:pPr lvl="0" indent="-342900" marL="342900">
              <a:buAutoNum type="arabicPeriod"/>
            </a:pPr>
            <a:r>
              <a:rPr b="1"/>
              <a:t>Read the error message out loud.</a:t>
            </a:r>
            <a:r>
              <a:rPr/>
              <a:t> R usually names the line and the problem.</a:t>
            </a:r>
          </a:p>
          <a:p>
            <a:pPr lvl="0" indent="-342900" marL="342900">
              <a:buAutoNum type="arabicPeriod"/>
            </a:pPr>
            <a:r>
              <a:rPr b="1"/>
              <a:t>Check the usual suspects:</a:t>
            </a:r>
            <a:r>
              <a:rPr/>
              <a:t> Did you load </a:t>
            </a:r>
            <a:r>
              <a:rPr>
                <a:latin typeface="Courier"/>
              </a:rPr>
              <a:t>library(readxl)</a:t>
            </a:r>
            <a:r>
              <a:rPr/>
              <a:t>, </a:t>
            </a:r>
            <a:r>
              <a:rPr>
                <a:latin typeface="Courier"/>
              </a:rPr>
              <a:t>library(tidyverse)</a:t>
            </a:r>
            <a:r>
              <a:rPr/>
              <a:t>, and </a:t>
            </a:r>
            <a:r>
              <a:rPr>
                <a:latin typeface="Courier"/>
              </a:rPr>
              <a:t>library(skimr)</a:t>
            </a:r>
            <a:r>
              <a:rPr/>
              <a:t>?</a:t>
            </a:r>
          </a:p>
          <a:p>
            <a:pPr lvl="0" indent="-342900" marL="342900">
              <a:buAutoNum type="arabicPeriod"/>
            </a:pPr>
            <a:r>
              <a:rPr b="1"/>
              <a:t>Spelling?</a:t>
            </a:r>
            <a:r>
              <a:rPr/>
              <a:t> R is </a:t>
            </a:r>
            <a:r>
              <a:rPr b="1"/>
              <a:t>case-sensitive</a:t>
            </a:r>
            <a:r>
              <a:rPr/>
              <a:t> — </a:t>
            </a:r>
            <a:r>
              <a:rPr>
                <a:latin typeface="Courier"/>
              </a:rPr>
              <a:t>"Sunny"</a:t>
            </a:r>
            <a:r>
              <a:rPr/>
              <a:t> ≠ </a:t>
            </a:r>
            <a:r>
              <a:rPr>
                <a:latin typeface="Courier"/>
              </a:rPr>
              <a:t>"sunny"</a:t>
            </a:r>
            <a:r>
              <a:rPr/>
              <a:t>. Check with </a:t>
            </a:r>
            <a:r>
              <a:rPr>
                <a:latin typeface="Courier"/>
              </a:rPr>
              <a:t>names(tree_df)</a:t>
            </a:r>
            <a:r>
              <a:rPr/>
              <a:t>.</a:t>
            </a:r>
          </a:p>
          <a:p>
            <a:pPr lvl="0" indent="-342900" marL="342900">
              <a:buAutoNum type="arabicPeriod"/>
            </a:pPr>
            <a:r>
              <a:rPr b="1">
                <a:latin typeface="Courier"/>
              </a:rPr>
              <a:t>na.rm = TRUE</a:t>
            </a:r>
            <a:r>
              <a:rPr b="1"/>
              <a:t> missing?</a:t>
            </a:r>
            <a:r>
              <a:rPr/>
              <a:t> Any stat function on a column with NAs returns </a:t>
            </a:r>
            <a:r>
              <a:rPr>
                <a:latin typeface="Courier"/>
              </a:rPr>
              <a:t>NA</a:t>
            </a:r>
            <a:r>
              <a:rPr/>
              <a:t> without it — no error, just a silent wrong answer.</a:t>
            </a:r>
          </a:p>
          <a:p>
            <a:pPr lvl="0" indent="-342900" marL="342900">
              <a:buAutoNum type="arabicPeriod"/>
            </a:pPr>
            <a:r>
              <a:rPr b="1"/>
              <a:t>File not found?</a:t>
            </a:r>
            <a:r>
              <a:rPr/>
              <a:t> Check with </a:t>
            </a:r>
            <a:r>
              <a:rPr>
                <a:latin typeface="Courier"/>
              </a:rPr>
              <a:t>getwd()</a:t>
            </a:r>
            <a:r>
              <a:rPr/>
              <a:t> and confirm the </a:t>
            </a:r>
            <a:r>
              <a:rPr>
                <a:latin typeface="Courier"/>
              </a:rPr>
              <a:t>data/</a:t>
            </a:r>
            <a:r>
              <a:rPr/>
              <a:t> folder is inside your project.</a:t>
            </a:r>
          </a:p>
          <a:p>
            <a:pPr lvl="0" indent="-342900" marL="342900">
              <a:buAutoNum type="arabicPeriod"/>
            </a:pPr>
            <a:r>
              <a:rPr b="1"/>
              <a:t>Cheat sheets</a:t>
            </a:r>
            <a:r>
              <a:rPr/>
              <a:t> — </a:t>
            </a:r>
            <a:r>
              <a:rPr>
                <a:hlinkClick r:id="rId2"/>
              </a:rPr>
              <a:t>https://posit.co/resources/cheatsheets/</a:t>
            </a:r>
          </a:p>
          <a:p>
            <a:pPr lvl="0" indent="-342900" marL="342900">
              <a:buAutoNum type="arabicPeriod"/>
            </a:pPr>
            <a:r>
              <a:rPr b="1"/>
              <a:t>Bring the exact error</a:t>
            </a:r>
            <a:r>
              <a:rPr/>
              <a:t> (copy-paste it) to class, Canvas, or office hours.</a:t>
            </a:r>
          </a:p>
          <a:p>
            <a:pPr lvl="0" indent="0" marL="1270000">
              <a:buNone/>
            </a:pPr>
            <a:r>
              <a:rPr sz="2000"/>
              <a:t>💡 </a:t>
            </a:r>
            <a:r>
              <a:rPr sz="2000" b="1"/>
              <a:t>Key idea:</a:t>
            </a:r>
            <a:r>
              <a:rPr sz="2000"/>
              <a:t> Getting stuck is not failing — every working data scientist googles error messages daily.</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buNone/>
            </a:pPr>
            <a:r>
              <a:rPr i="1"/>
              <a:t>End of Worksheet 03. Next: Worksheet 04 will cover the two-sample Welch’s t-test — formally testing whether the difference in leaf weight between sunny and shady sides is statistically significant.</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sz="2000" b="1"/>
              <a:t>🧩 Chunk 1 — Wrangling verbs </a:t>
            </a:r>
            <a:r>
              <a:rPr sz="2000" b="1" i="1"/>
              <a:t>(matches lecture Chunk 1)</a:t>
            </a:r>
          </a:p>
          <a:p>
            <a:pPr lvl="0" indent="0" marL="1270000">
              <a:buNone/>
            </a:pPr>
            <a:r>
              <a:rPr sz="2000"/>
              <a:t>Parts 1–3 below. Do these right after the lecture’s Chunk 1, then go back for Chunk 2.</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Load libraries and data</a:t>
            </a:r>
          </a:p>
        </p:txBody>
      </p:sp>
      <p:sp>
        <p:nvSpPr>
          <p:cNvPr id="3" name="Content Placeholder 2"/>
          <p:cNvSpPr>
            <a:spLocks noGrp="1"/>
          </p:cNvSpPr>
          <p:nvPr>
            <p:ph idx="1"/>
          </p:nvPr>
        </p:nvSpPr>
        <p:spPr/>
        <p:txBody>
          <a:bodyPr/>
          <a:lstStyle/>
          <a:p>
            <a:pPr lvl="0" indent="0" marL="0">
              <a:spcBef>
                <a:spcPts val="3000"/>
              </a:spcBef>
              <a:buNone/>
            </a:pPr>
            <a:r>
              <a:rPr b="1"/>
              <a:t>Libraries first</a:t>
            </a:r>
          </a:p>
          <a:p>
            <a:pPr lvl="0" indent="0" marL="0">
              <a:buNone/>
            </a:pPr>
            <a:r>
              <a:rPr/>
              <a:t>Always load all packages at the very top of your script.</a:t>
            </a:r>
          </a:p>
          <a:p>
            <a:pPr lvl="0" indent="0" marL="0">
              <a:buNone/>
            </a:pPr>
            <a:r>
              <a:rPr b="1"/>
              <a:t>▶ Run this at the top of your script:</a:t>
            </a:r>
          </a:p>
          <a:p>
            <a:pPr lvl="0" indent="0">
              <a:buNone/>
            </a:pPr>
            <a:r>
              <a:rPr>
                <a:solidFill>
                  <a:srgbClr val="5E5E5E"/>
                </a:solidFill>
                <a:latin typeface="Courier"/>
              </a:rPr>
              <a:t># Load all packages — always at the top of the script --------</a:t>
            </a:r>
            <a:br/>
            <a:r>
              <a:rPr>
                <a:solidFill>
                  <a:srgbClr val="4758AB"/>
                </a:solidFill>
                <a:latin typeface="Courier"/>
              </a:rPr>
              <a:t>library</a:t>
            </a:r>
            <a:r>
              <a:rPr>
                <a:solidFill>
                  <a:srgbClr val="003B4F"/>
                </a:solidFill>
                <a:latin typeface="Courier"/>
              </a:rPr>
              <a:t>(readxl)      </a:t>
            </a:r>
            <a:r>
              <a:rPr>
                <a:solidFill>
                  <a:srgbClr val="5E5E5E"/>
                </a:solidFill>
                <a:latin typeface="Courier"/>
              </a:rPr>
              <a:t># reading Excel files</a:t>
            </a:r>
            <a:br/>
            <a:r>
              <a:rPr>
                <a:solidFill>
                  <a:srgbClr val="4758AB"/>
                </a:solidFill>
                <a:latin typeface="Courier"/>
              </a:rPr>
              <a:t>library</a:t>
            </a:r>
            <a:r>
              <a:rPr>
                <a:solidFill>
                  <a:srgbClr val="003B4F"/>
                </a:solidFill>
                <a:latin typeface="Courier"/>
              </a:rPr>
              <a:t>(tidyverse)   </a:t>
            </a:r>
            <a:r>
              <a:rPr>
                <a:solidFill>
                  <a:srgbClr val="5E5E5E"/>
                </a:solidFill>
                <a:latin typeface="Courier"/>
              </a:rPr>
              <a:t># data manipulation + ggplot2</a:t>
            </a:r>
            <a:br/>
            <a:r>
              <a:rPr>
                <a:solidFill>
                  <a:srgbClr val="4758AB"/>
                </a:solidFill>
                <a:latin typeface="Courier"/>
              </a:rPr>
              <a:t>library</a:t>
            </a:r>
            <a:r>
              <a:rPr>
                <a:solidFill>
                  <a:srgbClr val="003B4F"/>
                </a:solidFill>
                <a:latin typeface="Courier"/>
              </a:rPr>
              <a:t>(skimr)       </a:t>
            </a:r>
            <a:r>
              <a:rPr>
                <a:solidFill>
                  <a:srgbClr val="5E5E5E"/>
                </a:solidFill>
                <a:latin typeface="Courier"/>
              </a:rPr>
              <a:t># fast descriptive summaries</a:t>
            </a:r>
          </a:p>
          <a:p>
            <a:pPr lvl="0" indent="0" marL="1270000">
              <a:buNone/>
            </a:pPr>
            <a:r>
              <a:rPr sz="2000"/>
              <a:t>⚠️ </a:t>
            </a:r>
            <a:r>
              <a:rPr sz="2000" b="1"/>
              <a:t>Watch out!</a:t>
            </a:r>
            <a:r>
              <a:rPr sz="2000"/>
              <a:t> If R says </a:t>
            </a:r>
            <a:r>
              <a:rPr sz="2000" i="1"/>
              <a:t>“could not find function </a:t>
            </a:r>
            <a:r>
              <a:rPr sz="2000" i="1">
                <a:latin typeface="Courier"/>
              </a:rPr>
              <a:t>read_excel</a:t>
            </a:r>
            <a:r>
              <a:rPr sz="2000" i="1"/>
              <a:t>”</a:t>
            </a:r>
            <a:r>
              <a:rPr sz="2000"/>
              <a:t> you forgot </a:t>
            </a:r>
            <a:r>
              <a:rPr sz="2000">
                <a:latin typeface="Courier"/>
              </a:rPr>
              <a:t>library(readxl)</a:t>
            </a:r>
            <a:r>
              <a:rPr sz="2000"/>
              <a:t>. You must reload libraries every time you restart R.</a:t>
            </a:r>
          </a:p>
          <a:p>
            <a:pPr lvl="0" indent="0" marL="0">
              <a:spcBef>
                <a:spcPts val="3000"/>
              </a:spcBef>
              <a:buNone/>
            </a:pPr>
            <a:r>
              <a:rPr b="1"/>
              <a:t>Load the leaf data</a:t>
            </a:r>
          </a:p>
          <a:p>
            <a:pPr lvl="0" indent="0" marL="0">
              <a:buNone/>
            </a:pPr>
            <a:r>
              <a:rPr b="1"/>
              <a:t>▶ Run this:</a:t>
            </a:r>
          </a:p>
          <a:p>
            <a:pPr lvl="0" indent="0">
              <a:buNone/>
            </a:pPr>
            <a:r>
              <a:rPr>
                <a:solidFill>
                  <a:srgbClr val="5E5E5E"/>
                </a:solidFill>
                <a:latin typeface="Courier"/>
              </a:rPr>
              <a:t># Read the Excel file — path is relative to your project folder</a:t>
            </a:r>
            <a:br/>
            <a:r>
              <a:rPr>
                <a:solidFill>
                  <a:srgbClr val="003B4F"/>
                </a:solidFill>
                <a:latin typeface="Courier"/>
              </a:rPr>
              <a:t>tree_df &lt;- </a:t>
            </a:r>
            <a:r>
              <a:rPr>
                <a:solidFill>
                  <a:srgbClr val="4758AB"/>
                </a:solidFill>
                <a:latin typeface="Courier"/>
              </a:rPr>
              <a:t>read_excel</a:t>
            </a:r>
            <a:r>
              <a:rPr>
                <a:solidFill>
                  <a:srgbClr val="003B4F"/>
                </a:solidFill>
                <a:latin typeface="Courier"/>
              </a:rPr>
              <a:t>(</a:t>
            </a:r>
            <a:r>
              <a:rPr>
                <a:solidFill>
                  <a:srgbClr val="20794D"/>
                </a:solidFill>
                <a:latin typeface="Courier"/>
              </a:rPr>
              <a:t>"data/2026_06_25_tree_experiment_raw_data.xlsx"</a:t>
            </a:r>
            <a:r>
              <a:rPr>
                <a:solidFill>
                  <a:srgbClr val="003B4F"/>
                </a:solidFill>
                <a:latin typeface="Courier"/>
              </a:rPr>
              <a:t>)</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Inspect the data</a:t>
            </a:r>
          </a:p>
        </p:txBody>
      </p:sp>
      <p:sp>
        <p:nvSpPr>
          <p:cNvPr id="3" name="Content Placeholder 2"/>
          <p:cNvSpPr>
            <a:spLocks noGrp="1"/>
          </p:cNvSpPr>
          <p:nvPr>
            <p:ph idx="1"/>
          </p:nvPr>
        </p:nvSpPr>
        <p:spPr/>
        <p:txBody>
          <a:bodyPr/>
          <a:lstStyle/>
          <a:p>
            <a:pPr lvl="0" indent="0" marL="0">
              <a:buNone/>
            </a:pPr>
            <a:r>
              <a:rPr b="1"/>
              <a:t>▶ Run each of these:</a:t>
            </a:r>
          </a:p>
          <a:p>
            <a:pPr lvl="0" indent="0">
              <a:buNone/>
            </a:pPr>
            <a:r>
              <a:rPr>
                <a:solidFill>
                  <a:srgbClr val="4758AB"/>
                </a:solidFill>
                <a:latin typeface="Courier"/>
              </a:rPr>
              <a:t>head</a:t>
            </a:r>
            <a:r>
              <a:rPr>
                <a:solidFill>
                  <a:srgbClr val="003B4F"/>
                </a:solidFill>
                <a:latin typeface="Courier"/>
              </a:rPr>
              <a:t>(tree_df)       </a:t>
            </a:r>
            <a:r>
              <a:rPr>
                <a:solidFill>
                  <a:srgbClr val="5E5E5E"/>
                </a:solidFill>
                <a:latin typeface="Courier"/>
              </a:rPr>
              <a:t># first 6 rows</a:t>
            </a:r>
            <a:br/>
            <a:r>
              <a:rPr>
                <a:solidFill>
                  <a:srgbClr val="4758AB"/>
                </a:solidFill>
                <a:latin typeface="Courier"/>
              </a:rPr>
              <a:t>glimpse</a:t>
            </a:r>
            <a:r>
              <a:rPr>
                <a:solidFill>
                  <a:srgbClr val="003B4F"/>
                </a:solidFill>
                <a:latin typeface="Courier"/>
              </a:rPr>
              <a:t>(tree_df)    </a:t>
            </a:r>
            <a:r>
              <a:rPr>
                <a:solidFill>
                  <a:srgbClr val="5E5E5E"/>
                </a:solidFill>
                <a:latin typeface="Courier"/>
              </a:rPr>
              <a:t># column names, types, first values — use this!</a:t>
            </a:r>
            <a:br/>
            <a:r>
              <a:rPr>
                <a:solidFill>
                  <a:srgbClr val="4758AB"/>
                </a:solidFill>
                <a:latin typeface="Courier"/>
              </a:rPr>
              <a:t>dim</a:t>
            </a:r>
            <a:r>
              <a:rPr>
                <a:solidFill>
                  <a:srgbClr val="003B4F"/>
                </a:solidFill>
                <a:latin typeface="Courier"/>
              </a:rPr>
              <a:t>(tree_df)        </a:t>
            </a:r>
            <a:r>
              <a:rPr>
                <a:solidFill>
                  <a:srgbClr val="5E5E5E"/>
                </a:solidFill>
                <a:latin typeface="Courier"/>
              </a:rPr>
              <a:t># rows × columns</a:t>
            </a:r>
          </a:p>
          <a:p>
            <a:pPr lvl="0" indent="0" marL="0">
              <a:buNone/>
            </a:pPr>
            <a:r>
              <a:rPr/>
              <a:t>✏️ </a:t>
            </a:r>
            <a:r>
              <a:rPr b="1"/>
              <a:t>Your turn:</a:t>
            </a:r>
            <a:r>
              <a:rPr/>
              <a:t> Fill in the table below from the </a:t>
            </a:r>
            <a:r>
              <a:rPr>
                <a:latin typeface="Courier"/>
              </a:rPr>
              <a:t>glimpse()</a:t>
            </a:r>
            <a:r>
              <a:rPr/>
              <a:t> output.</a:t>
            </a:r>
          </a:p>
          <a:p>
            <a:pPr lvl="0" indent="0">
              <a:buNone/>
            </a:pPr>
            <a:r>
              <a:rPr>
                <a:latin typeface="Courier"/>
              </a:rPr>
              <a:t>Column name     | Data type (&lt;chr&gt; / &lt;dbl&gt;)  | Example value
----------------|----------------------------|---------------
index           |                            |
side            |                            |
weight_g        |                            |
width_cm        |                            |
height_cm       |                            |</a:t>
            </a:r>
          </a:p>
          <a:p>
            <a:pPr lvl="0" indent="0" marL="0">
              <a:buNone/>
            </a:pPr>
            <a:r>
              <a:rPr/>
              <a:t>✏️ </a:t>
            </a:r>
            <a:r>
              <a:rPr b="1"/>
              <a:t>Your turn:</a:t>
            </a:r>
            <a:r>
              <a:rPr/>
              <a:t> How many leaves are from the sunny side and how many from the shady side? Use </a:t>
            </a:r>
            <a:r>
              <a:rPr>
                <a:latin typeface="Courier"/>
              </a:rPr>
              <a:t>table(tree_df$side)</a:t>
            </a:r>
            <a:r>
              <a:rPr/>
              <a:t>.</a:t>
            </a:r>
          </a:p>
          <a:p>
            <a:pPr lvl="0" indent="0">
              <a:buNone/>
            </a:pPr>
            <a:r>
              <a:rPr>
                <a:solidFill>
                  <a:srgbClr val="5E5E5E"/>
                </a:solidFill>
                <a:latin typeface="Courier"/>
              </a:rPr>
              <a:t># Write your code here:</a:t>
            </a:r>
          </a:p>
          <a:p>
            <a:pPr lvl="0" indent="0">
              <a:buNone/>
            </a:pPr>
            <a:r>
              <a:rPr>
                <a:latin typeface="Courier"/>
              </a:rPr>
              <a:t>Sunny leaves:
Shady leaves:
Is the design balanced (equal n per group)?  Y / N</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The core tidyverse verbs — filter, select, mutate, arrange</a:t>
            </a:r>
          </a:p>
        </p:txBody>
      </p:sp>
      <p:sp>
        <p:nvSpPr>
          <p:cNvPr id="3" name="Content Placeholder 2"/>
          <p:cNvSpPr>
            <a:spLocks noGrp="1"/>
          </p:cNvSpPr>
          <p:nvPr>
            <p:ph idx="1"/>
          </p:nvPr>
        </p:nvSpPr>
        <p:spPr/>
        <p:txBody>
          <a:bodyPr/>
          <a:lstStyle/>
          <a:p>
            <a:pPr lvl="0" indent="0" marL="0">
              <a:buNone/>
            </a:pPr>
            <a:r>
              <a:rPr/>
              <a:t>These four functions do most of the work in data wrangling. All take a data frame and return a data frame.</a:t>
            </a:r>
          </a:p>
          <a:p>
            <a:pPr lvl="0" indent="0" marL="0">
              <a:spcBef>
                <a:spcPts val="3000"/>
              </a:spcBef>
              <a:buNone/>
            </a:pPr>
            <a:r>
              <a:rPr b="1">
                <a:latin typeface="Courier"/>
              </a:rPr>
              <a:t>filter()</a:t>
            </a:r>
            <a:r>
              <a:rPr b="1"/>
              <a:t> — keeping rows you want</a:t>
            </a:r>
          </a:p>
          <a:p>
            <a:pPr lvl="0" indent="0" marL="0">
              <a:buNone/>
            </a:pPr>
            <a:r>
              <a:rPr b="1"/>
              <a:t>▶ Run this:</a:t>
            </a:r>
          </a:p>
          <a:p>
            <a:pPr lvl="0" indent="0" marL="1270000">
              <a:buNone/>
            </a:pPr>
            <a:r>
              <a:rPr sz="2000"/>
              <a:t>🔮 </a:t>
            </a:r>
            <a:r>
              <a:rPr sz="2000" b="1"/>
              <a:t>Predict first:</a:t>
            </a:r>
            <a:r>
              <a:rPr sz="2000"/>
              <a:t> There are 20 leaves in total. Before running, guess how many rows </a:t>
            </a:r>
            <a:r>
              <a:rPr sz="2000">
                <a:latin typeface="Courier"/>
              </a:rPr>
              <a:t>filter(side == "sunny")</a:t>
            </a:r>
            <a:r>
              <a:rPr sz="2000"/>
              <a:t> will return. Write your number, then check.</a:t>
            </a:r>
          </a:p>
          <a:p>
            <a:pPr lvl="0" indent="0">
              <a:buNone/>
            </a:pPr>
            <a:r>
              <a:rPr>
                <a:solidFill>
                  <a:srgbClr val="5E5E5E"/>
                </a:solidFill>
                <a:latin typeface="Courier"/>
              </a:rPr>
              <a:t># filter() keeps rows where the condition is TRUE ------</a:t>
            </a:r>
            <a:br/>
            <a:br/>
            <a:r>
              <a:rPr>
                <a:solidFill>
                  <a:srgbClr val="5E5E5E"/>
                </a:solidFill>
                <a:latin typeface="Courier"/>
              </a:rPr>
              <a:t># Keep only sunny leaves</a:t>
            </a:r>
            <a:br/>
            <a:r>
              <a:rPr>
                <a:solidFill>
                  <a:srgbClr val="003B4F"/>
                </a:solidFill>
                <a:latin typeface="Courier"/>
              </a:rPr>
              <a:t>tree_df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(side </a:t>
            </a:r>
            <a:r>
              <a:rPr>
                <a:solidFill>
                  <a:srgbClr val="5E5E5E"/>
                </a:solidFill>
                <a:latin typeface="Courier"/>
              </a:rPr>
              <a:t>==</a:t>
            </a:r>
            <a:r>
              <a:rPr>
                <a:solidFill>
                  <a:srgbClr val="003B4F"/>
                </a:solidFill>
                <a:latin typeface="Courier"/>
              </a:rPr>
              <a:t> </a:t>
            </a:r>
            <a:r>
              <a:rPr>
                <a:solidFill>
                  <a:srgbClr val="20794D"/>
                </a:solidFill>
                <a:latin typeface="Courier"/>
              </a:rPr>
              <a:t>"sunny"</a:t>
            </a:r>
            <a:r>
              <a:rPr>
                <a:solidFill>
                  <a:srgbClr val="003B4F"/>
                </a:solidFill>
                <a:latin typeface="Courier"/>
              </a:rPr>
              <a:t>)</a:t>
            </a:r>
            <a:br/>
            <a:br/>
            <a:r>
              <a:rPr>
                <a:solidFill>
                  <a:srgbClr val="5E5E5E"/>
                </a:solidFill>
                <a:latin typeface="Courier"/>
              </a:rPr>
              <a:t># Keep only leaves heavier than 5 g</a:t>
            </a:r>
            <a:br/>
            <a:r>
              <a:rPr>
                <a:solidFill>
                  <a:srgbClr val="003B4F"/>
                </a:solidFill>
                <a:latin typeface="Courier"/>
              </a:rPr>
              <a:t>tree_df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(weight_g </a:t>
            </a:r>
            <a:r>
              <a:rPr>
                <a:solidFill>
                  <a:srgbClr val="5E5E5E"/>
                </a:solidFill>
                <a:latin typeface="Courier"/>
              </a:rPr>
              <a:t>&gt;</a:t>
            </a:r>
            <a:r>
              <a:rPr>
                <a:solidFill>
                  <a:srgbClr val="003B4F"/>
                </a:solidFill>
                <a:latin typeface="Courier"/>
              </a:rPr>
              <a:t> </a:t>
            </a:r>
            <a:r>
              <a:rPr>
                <a:solidFill>
                  <a:srgbClr val="AD0000"/>
                </a:solidFill>
                <a:latin typeface="Courier"/>
              </a:rPr>
              <a:t>5</a:t>
            </a:r>
            <a:r>
              <a:rPr>
                <a:solidFill>
                  <a:srgbClr val="003B4F"/>
                </a:solidFill>
                <a:latin typeface="Courier"/>
              </a:rPr>
              <a:t>)</a:t>
            </a:r>
            <a:br/>
            <a:br/>
            <a:r>
              <a:rPr>
                <a:solidFill>
                  <a:srgbClr val="5E5E5E"/>
                </a:solidFill>
                <a:latin typeface="Courier"/>
              </a:rPr>
              <a:t># Combine conditions (AND = both must be true)</a:t>
            </a:r>
            <a:br/>
            <a:r>
              <a:rPr>
                <a:solidFill>
                  <a:srgbClr val="003B4F"/>
                </a:solidFill>
                <a:latin typeface="Courier"/>
              </a:rPr>
              <a:t>tree_df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(side </a:t>
            </a:r>
            <a:r>
              <a:rPr>
                <a:solidFill>
                  <a:srgbClr val="5E5E5E"/>
                </a:solidFill>
                <a:latin typeface="Courier"/>
              </a:rPr>
              <a:t>==</a:t>
            </a:r>
            <a:r>
              <a:rPr>
                <a:solidFill>
                  <a:srgbClr val="003B4F"/>
                </a:solidFill>
                <a:latin typeface="Courier"/>
              </a:rPr>
              <a:t> </a:t>
            </a:r>
            <a:r>
              <a:rPr>
                <a:solidFill>
                  <a:srgbClr val="20794D"/>
                </a:solidFill>
                <a:latin typeface="Courier"/>
              </a:rPr>
              <a:t>"shady"</a:t>
            </a:r>
            <a:r>
              <a:rPr>
                <a:solidFill>
                  <a:srgbClr val="003B4F"/>
                </a:solidFill>
                <a:latin typeface="Courier"/>
              </a:rPr>
              <a:t>, weight_g </a:t>
            </a:r>
            <a:r>
              <a:rPr>
                <a:solidFill>
                  <a:srgbClr val="5E5E5E"/>
                </a:solidFill>
                <a:latin typeface="Courier"/>
              </a:rPr>
              <a:t>&gt;</a:t>
            </a:r>
            <a:r>
              <a:rPr>
                <a:solidFill>
                  <a:srgbClr val="003B4F"/>
                </a:solidFill>
                <a:latin typeface="Courier"/>
              </a:rPr>
              <a:t> </a:t>
            </a:r>
            <a:r>
              <a:rPr>
                <a:solidFill>
                  <a:srgbClr val="AD0000"/>
                </a:solidFill>
                <a:latin typeface="Courier"/>
              </a:rPr>
              <a:t>7</a:t>
            </a:r>
            <a:r>
              <a:rPr>
                <a:solidFill>
                  <a:srgbClr val="003B4F"/>
                </a:solidFill>
                <a:latin typeface="Courier"/>
              </a:rPr>
              <a:t>)</a:t>
            </a:r>
          </a:p>
          <a:p>
            <a:pPr lvl="0" indent="0" marL="1270000">
              <a:buNone/>
            </a:pPr>
            <a:r>
              <a:rPr sz="2000"/>
              <a:t>⚠️ </a:t>
            </a:r>
            <a:r>
              <a:rPr sz="2000" b="1"/>
              <a:t>Watch out!</a:t>
            </a:r>
            <a:r>
              <a:rPr sz="2000"/>
              <a:t> </a:t>
            </a:r>
            <a:r>
              <a:rPr sz="2000">
                <a:latin typeface="Courier"/>
              </a:rPr>
              <a:t>=</a:t>
            </a:r>
            <a:r>
              <a:rPr sz="2000"/>
              <a:t> assigns a value. </a:t>
            </a:r>
            <a:r>
              <a:rPr sz="2000">
                <a:latin typeface="Courier"/>
              </a:rPr>
              <a:t>==</a:t>
            </a:r>
            <a:r>
              <a:rPr sz="2000"/>
              <a:t> tests equality. Always use </a:t>
            </a:r>
            <a:r>
              <a:rPr sz="2000">
                <a:latin typeface="Courier"/>
              </a:rPr>
              <a:t>==</a:t>
            </a:r>
            <a:r>
              <a:rPr sz="2000"/>
              <a:t> inside </a:t>
            </a:r>
            <a:r>
              <a:rPr sz="2000">
                <a:latin typeface="Courier"/>
              </a:rPr>
              <a:t>filter()</a:t>
            </a:r>
            <a:r>
              <a:rPr sz="2000"/>
              <a:t>.</a:t>
            </a:r>
          </a:p>
          <a:p>
            <a:pPr lvl="0" indent="0" marL="0">
              <a:buNone/>
            </a:pPr>
            <a:r>
              <a:rPr/>
              <a:t>✏️ </a:t>
            </a:r>
            <a:r>
              <a:rPr b="1"/>
              <a:t>Your turn:</a:t>
            </a:r>
            <a:r>
              <a:rPr/>
              <a:t> Use </a:t>
            </a:r>
            <a:r>
              <a:rPr>
                <a:latin typeface="Courier"/>
              </a:rPr>
              <a:t>filter()</a:t>
            </a:r>
            <a:r>
              <a:rPr/>
              <a:t> to find all leaves where </a:t>
            </a:r>
            <a:r>
              <a:rPr>
                <a:latin typeface="Courier"/>
              </a:rPr>
              <a:t>height_cm</a:t>
            </a:r>
            <a:r>
              <a:rPr/>
              <a:t> is greater than 25. How many rows does the result have?</a:t>
            </a:r>
          </a:p>
          <a:p>
            <a:pPr lvl="0" indent="0">
              <a:buNone/>
            </a:pPr>
            <a:r>
              <a:rPr>
                <a:solidFill>
                  <a:srgbClr val="5E5E5E"/>
                </a:solidFill>
                <a:latin typeface="Courier"/>
              </a:rPr>
              <a:t># Write your code here:</a:t>
            </a:r>
          </a:p>
          <a:p>
            <a:pPr lvl="0" indent="0">
              <a:buNone/>
            </a:pPr>
            <a:r>
              <a:rPr>
                <a:latin typeface="Courier"/>
              </a:rPr>
              <a:t>Number of leaves with height_cm &gt; 25:
Are they mostly sunny or shady side?</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b="1">
                <a:latin typeface="Courier"/>
              </a:rPr>
              <a:t>select()</a:t>
            </a:r>
            <a:r>
              <a:rPr b="1"/>
              <a:t> — keeping columns you want</a:t>
            </a:r>
          </a:p>
          <a:p>
            <a:pPr lvl="0" indent="0" marL="0">
              <a:buNone/>
            </a:pPr>
            <a:r>
              <a:rPr b="1"/>
              <a:t>▶ Run this:</a:t>
            </a:r>
          </a:p>
          <a:p>
            <a:pPr lvl="0" indent="0">
              <a:buNone/>
            </a:pPr>
            <a:r>
              <a:rPr>
                <a:solidFill>
                  <a:srgbClr val="5E5E5E"/>
                </a:solidFill>
                <a:latin typeface="Courier"/>
              </a:rPr>
              <a:t># select() keeps the columns you name ------------------</a:t>
            </a:r>
            <a:br/>
            <a:br/>
            <a:r>
              <a:rPr>
                <a:solidFill>
                  <a:srgbClr val="5E5E5E"/>
                </a:solidFill>
                <a:latin typeface="Courier"/>
              </a:rPr>
              <a:t># Keep only side and weight</a:t>
            </a:r>
            <a:br/>
            <a:r>
              <a:rPr>
                <a:solidFill>
                  <a:srgbClr val="003B4F"/>
                </a:solidFill>
                <a:latin typeface="Courier"/>
              </a:rPr>
              <a:t>tree_df </a:t>
            </a:r>
            <a:r>
              <a:rPr>
                <a:solidFill>
                  <a:srgbClr val="5E5E5E"/>
                </a:solidFill>
                <a:latin typeface="Courier"/>
              </a:rPr>
              <a:t>%&gt;%</a:t>
            </a:r>
            <a:r>
              <a:rPr>
                <a:solidFill>
                  <a:srgbClr val="003B4F"/>
                </a:solidFill>
                <a:latin typeface="Courier"/>
              </a:rPr>
              <a:t> </a:t>
            </a:r>
            <a:r>
              <a:rPr>
                <a:solidFill>
                  <a:srgbClr val="4758AB"/>
                </a:solidFill>
                <a:latin typeface="Courier"/>
              </a:rPr>
              <a:t>select</a:t>
            </a:r>
            <a:r>
              <a:rPr>
                <a:solidFill>
                  <a:srgbClr val="003B4F"/>
                </a:solidFill>
                <a:latin typeface="Courier"/>
              </a:rPr>
              <a:t>(side, weight_g)</a:t>
            </a:r>
            <a:br/>
            <a:br/>
            <a:r>
              <a:rPr>
                <a:solidFill>
                  <a:srgbClr val="5E5E5E"/>
                </a:solidFill>
                <a:latin typeface="Courier"/>
              </a:rPr>
              <a:t># Drop the index column (use minus sign)</a:t>
            </a:r>
            <a:br/>
            <a:r>
              <a:rPr>
                <a:solidFill>
                  <a:srgbClr val="003B4F"/>
                </a:solidFill>
                <a:latin typeface="Courier"/>
              </a:rPr>
              <a:t>tree_df </a:t>
            </a:r>
            <a:r>
              <a:rPr>
                <a:solidFill>
                  <a:srgbClr val="5E5E5E"/>
                </a:solidFill>
                <a:latin typeface="Courier"/>
              </a:rPr>
              <a:t>%&gt;%</a:t>
            </a:r>
            <a:r>
              <a:rPr>
                <a:solidFill>
                  <a:srgbClr val="003B4F"/>
                </a:solidFill>
                <a:latin typeface="Courier"/>
              </a:rPr>
              <a:t> </a:t>
            </a:r>
            <a:r>
              <a:rPr>
                <a:solidFill>
                  <a:srgbClr val="4758AB"/>
                </a:solidFill>
                <a:latin typeface="Courier"/>
              </a:rPr>
              <a:t>select</a:t>
            </a:r>
            <a:r>
              <a:rPr>
                <a:solidFill>
                  <a:srgbClr val="003B4F"/>
                </a:solidFill>
                <a:latin typeface="Courier"/>
              </a:rPr>
              <a:t>(</a:t>
            </a:r>
            <a:r>
              <a:rPr>
                <a:solidFill>
                  <a:srgbClr val="5E5E5E"/>
                </a:solidFill>
                <a:latin typeface="Courier"/>
              </a:rPr>
              <a:t>-</a:t>
            </a:r>
            <a:r>
              <a:rPr>
                <a:solidFill>
                  <a:srgbClr val="003B4F"/>
                </a:solidFill>
                <a:latin typeface="Courier"/>
              </a:rPr>
              <a:t>index)</a:t>
            </a:r>
            <a:br/>
            <a:br/>
            <a:r>
              <a:rPr>
                <a:solidFill>
                  <a:srgbClr val="5E5E5E"/>
                </a:solidFill>
                <a:latin typeface="Courier"/>
              </a:rPr>
              <a:t># Keep columns that end with a unit label</a:t>
            </a:r>
            <a:br/>
            <a:r>
              <a:rPr>
                <a:solidFill>
                  <a:srgbClr val="003B4F"/>
                </a:solidFill>
                <a:latin typeface="Courier"/>
              </a:rPr>
              <a:t>tree_df </a:t>
            </a:r>
            <a:r>
              <a:rPr>
                <a:solidFill>
                  <a:srgbClr val="5E5E5E"/>
                </a:solidFill>
                <a:latin typeface="Courier"/>
              </a:rPr>
              <a:t>%&gt;%</a:t>
            </a:r>
            <a:r>
              <a:rPr>
                <a:solidFill>
                  <a:srgbClr val="003B4F"/>
                </a:solidFill>
                <a:latin typeface="Courier"/>
              </a:rPr>
              <a:t> </a:t>
            </a:r>
            <a:r>
              <a:rPr>
                <a:solidFill>
                  <a:srgbClr val="4758AB"/>
                </a:solidFill>
                <a:latin typeface="Courier"/>
              </a:rPr>
              <a:t>select</a:t>
            </a:r>
            <a:r>
              <a:rPr>
                <a:solidFill>
                  <a:srgbClr val="003B4F"/>
                </a:solidFill>
                <a:latin typeface="Courier"/>
              </a:rPr>
              <a:t>(side, </a:t>
            </a:r>
            <a:r>
              <a:rPr>
                <a:solidFill>
                  <a:srgbClr val="4758AB"/>
                </a:solidFill>
                <a:latin typeface="Courier"/>
              </a:rPr>
              <a:t>ends_with</a:t>
            </a:r>
            <a:r>
              <a:rPr>
                <a:solidFill>
                  <a:srgbClr val="003B4F"/>
                </a:solidFill>
                <a:latin typeface="Courier"/>
              </a:rPr>
              <a:t>(</a:t>
            </a:r>
            <a:r>
              <a:rPr>
                <a:solidFill>
                  <a:srgbClr val="20794D"/>
                </a:solidFill>
                <a:latin typeface="Courier"/>
              </a:rPr>
              <a:t>"_cm"</a:t>
            </a:r>
            <a:r>
              <a:rPr>
                <a:solidFill>
                  <a:srgbClr val="003B4F"/>
                </a:solidFill>
                <a:latin typeface="Courier"/>
              </a:rPr>
              <a:t>))</a:t>
            </a:r>
          </a:p>
          <a:p>
            <a:pPr lvl="0" indent="0" marL="0">
              <a:buNone/>
            </a:pPr>
            <a:r>
              <a:rPr/>
              <a:t>✏️ </a:t>
            </a:r>
            <a:r>
              <a:rPr b="1"/>
              <a:t>Your turn:</a:t>
            </a:r>
            <a:r>
              <a:rPr/>
              <a:t> Create a data frame called </a:t>
            </a:r>
            <a:r>
              <a:rPr>
                <a:latin typeface="Courier"/>
              </a:rPr>
              <a:t>lean_df</a:t>
            </a:r>
            <a:r>
              <a:rPr/>
              <a:t> that has only </a:t>
            </a:r>
            <a:r>
              <a:rPr>
                <a:latin typeface="Courier"/>
              </a:rPr>
              <a:t>side</a:t>
            </a:r>
            <a:r>
              <a:rPr/>
              <a:t> and </a:t>
            </a:r>
            <a:r>
              <a:rPr>
                <a:latin typeface="Courier"/>
              </a:rPr>
              <a:t>height_cm</a:t>
            </a:r>
            <a:r>
              <a:rPr/>
              <a:t>. Then run </a:t>
            </a:r>
            <a:r>
              <a:rPr>
                <a:latin typeface="Courier"/>
              </a:rPr>
              <a:t>glimpse(lean_df)</a:t>
            </a:r>
            <a:r>
              <a:rPr/>
              <a:t> to verify.</a:t>
            </a:r>
          </a:p>
          <a:p>
            <a:pPr lvl="0" indent="0">
              <a:buNone/>
            </a:pPr>
            <a:r>
              <a:rPr>
                <a:solidFill>
                  <a:srgbClr val="5E5E5E"/>
                </a:solidFill>
                <a:latin typeface="Courier"/>
              </a:rPr>
              <a:t># Write your code here:</a:t>
            </a:r>
          </a:p>
          <a:p>
            <a:pPr lvl="0" indent="0">
              <a:buNone/>
            </a:pPr>
            <a:r>
              <a:rPr>
                <a:latin typeface="Courier"/>
              </a:rPr>
              <a:t>How many columns does lean_df have?
What are they?</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b="1">
                <a:latin typeface="Courier"/>
              </a:rPr>
              <a:t>mutate()</a:t>
            </a:r>
            <a:r>
              <a:rPr b="1"/>
              <a:t> — adding new columns</a:t>
            </a:r>
          </a:p>
          <a:p>
            <a:pPr lvl="0" indent="0" marL="0">
              <a:buNone/>
            </a:pPr>
            <a:r>
              <a:rPr>
                <a:latin typeface="Courier"/>
              </a:rPr>
              <a:t>mutate()</a:t>
            </a:r>
            <a:r>
              <a:rPr/>
              <a:t> adds new columns (or changes existing ones) without removing anything.</a:t>
            </a:r>
          </a:p>
          <a:p>
            <a:pPr lvl="0" indent="0" marL="0">
              <a:buNone/>
            </a:pPr>
            <a:r>
              <a:rPr b="1"/>
              <a:t>▶ Run this:</a:t>
            </a:r>
          </a:p>
          <a:p>
            <a:pPr lvl="0" indent="0" marL="1270000">
              <a:buNone/>
            </a:pPr>
            <a:r>
              <a:rPr sz="2000"/>
              <a:t>🔮 </a:t>
            </a:r>
            <a:r>
              <a:rPr sz="2000" b="1"/>
              <a:t>Predict first:</a:t>
            </a:r>
            <a:r>
              <a:rPr sz="2000"/>
              <a:t> Will </a:t>
            </a:r>
            <a:r>
              <a:rPr sz="2000">
                <a:latin typeface="Courier"/>
              </a:rPr>
              <a:t>mutate(weight_mg = weight_g * 1000)</a:t>
            </a:r>
            <a:r>
              <a:rPr sz="2000"/>
              <a:t> </a:t>
            </a:r>
            <a:r>
              <a:rPr sz="2000" b="1"/>
              <a:t>replace</a:t>
            </a:r>
            <a:r>
              <a:rPr sz="2000"/>
              <a:t> </a:t>
            </a:r>
            <a:r>
              <a:rPr sz="2000">
                <a:latin typeface="Courier"/>
              </a:rPr>
              <a:t>weight_g</a:t>
            </a:r>
            <a:r>
              <a:rPr sz="2000"/>
              <a:t> or </a:t>
            </a:r>
            <a:r>
              <a:rPr sz="2000" b="1"/>
              <a:t>add</a:t>
            </a:r>
            <a:r>
              <a:rPr sz="2000"/>
              <a:t> a new column? How many columns will the result have — more, fewer, or the same?</a:t>
            </a:r>
          </a:p>
          <a:p>
            <a:pPr lvl="0" indent="0">
              <a:buNone/>
            </a:pPr>
            <a:r>
              <a:rPr>
                <a:solidFill>
                  <a:srgbClr val="5E5E5E"/>
                </a:solidFill>
                <a:latin typeface="Courier"/>
              </a:rPr>
              <a:t># mutate() adds a new column to the data frame ---------</a:t>
            </a:r>
            <a:br/>
            <a:br/>
            <a:r>
              <a:rPr>
                <a:solidFill>
                  <a:srgbClr val="5E5E5E"/>
                </a:solidFill>
                <a:latin typeface="Courier"/>
              </a:rPr>
              <a:t># Convert grams to milligrams</a:t>
            </a:r>
            <a:br/>
            <a:r>
              <a:rPr>
                <a:solidFill>
                  <a:srgbClr val="003B4F"/>
                </a:solidFill>
                <a:latin typeface="Courier"/>
              </a:rPr>
              <a:t>tree_df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weight_mg =</a:t>
            </a:r>
            <a:r>
              <a:rPr>
                <a:solidFill>
                  <a:srgbClr val="003B4F"/>
                </a:solidFill>
                <a:latin typeface="Courier"/>
              </a:rPr>
              <a:t> weight_g </a:t>
            </a:r>
            <a:r>
              <a:rPr>
                <a:solidFill>
                  <a:srgbClr val="5E5E5E"/>
                </a:solidFill>
                <a:latin typeface="Courier"/>
              </a:rPr>
              <a:t>*</a:t>
            </a:r>
            <a:r>
              <a:rPr>
                <a:solidFill>
                  <a:srgbClr val="003B4F"/>
                </a:solidFill>
                <a:latin typeface="Courier"/>
              </a:rPr>
              <a:t> </a:t>
            </a:r>
            <a:r>
              <a:rPr>
                <a:solidFill>
                  <a:srgbClr val="AD0000"/>
                </a:solidFill>
                <a:latin typeface="Courier"/>
              </a:rPr>
              <a:t>1000</a:t>
            </a:r>
            <a:r>
              <a:rPr>
                <a:solidFill>
                  <a:srgbClr val="003B4F"/>
                </a:solidFill>
                <a:latin typeface="Courier"/>
              </a:rPr>
              <a:t>)</a:t>
            </a:r>
            <a:br/>
            <a:br/>
            <a:r>
              <a:rPr>
                <a:solidFill>
                  <a:srgbClr val="5E5E5E"/>
                </a:solidFill>
                <a:latin typeface="Courier"/>
              </a:rPr>
              <a:t># Add a size category based on weight</a:t>
            </a:r>
            <a:br/>
            <a:r>
              <a:rPr>
                <a:solidFill>
                  <a:srgbClr val="003B4F"/>
                </a:solidFill>
                <a:latin typeface="Courier"/>
              </a:rPr>
              <a:t>tree_df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size_class =</a:t>
            </a:r>
            <a:r>
              <a:rPr>
                <a:solidFill>
                  <a:srgbClr val="003B4F"/>
                </a:solidFill>
                <a:latin typeface="Courier"/>
              </a:rPr>
              <a:t> </a:t>
            </a:r>
            <a:r>
              <a:rPr>
                <a:solidFill>
                  <a:srgbClr val="4758AB"/>
                </a:solidFill>
                <a:latin typeface="Courier"/>
              </a:rPr>
              <a:t>if_else</a:t>
            </a:r>
            <a:r>
              <a:rPr>
                <a:solidFill>
                  <a:srgbClr val="003B4F"/>
                </a:solidFill>
                <a:latin typeface="Courier"/>
              </a:rPr>
              <a:t>(weight_g </a:t>
            </a:r>
            <a:r>
              <a:rPr>
                <a:solidFill>
                  <a:srgbClr val="5E5E5E"/>
                </a:solidFill>
                <a:latin typeface="Courier"/>
              </a:rPr>
              <a:t>&gt;</a:t>
            </a:r>
            <a:r>
              <a:rPr>
                <a:solidFill>
                  <a:srgbClr val="003B4F"/>
                </a:solidFill>
                <a:latin typeface="Courier"/>
              </a:rPr>
              <a:t> </a:t>
            </a:r>
            <a:r>
              <a:rPr>
                <a:solidFill>
                  <a:srgbClr val="AD0000"/>
                </a:solidFill>
                <a:latin typeface="Courier"/>
              </a:rPr>
              <a:t>5</a:t>
            </a:r>
            <a:r>
              <a:rPr>
                <a:solidFill>
                  <a:srgbClr val="003B4F"/>
                </a:solidFill>
                <a:latin typeface="Courier"/>
              </a:rPr>
              <a:t>, </a:t>
            </a:r>
            <a:r>
              <a:rPr>
                <a:solidFill>
                  <a:srgbClr val="20794D"/>
                </a:solidFill>
                <a:latin typeface="Courier"/>
              </a:rPr>
              <a:t>"large"</a:t>
            </a:r>
            <a:r>
              <a:rPr>
                <a:solidFill>
                  <a:srgbClr val="003B4F"/>
                </a:solidFill>
                <a:latin typeface="Courier"/>
              </a:rPr>
              <a:t>, </a:t>
            </a:r>
            <a:r>
              <a:rPr>
                <a:solidFill>
                  <a:srgbClr val="20794D"/>
                </a:solidFill>
                <a:latin typeface="Courier"/>
              </a:rPr>
              <a:t>"small"</a:t>
            </a:r>
            <a:r>
              <a:rPr>
                <a:solidFill>
                  <a:srgbClr val="003B4F"/>
                </a:solidFill>
                <a:latin typeface="Courier"/>
              </a:rPr>
              <a:t>))</a:t>
            </a:r>
          </a:p>
          <a:p>
            <a:pPr lvl="0" indent="0" marL="0">
              <a:buNone/>
            </a:pPr>
            <a:r>
              <a:rPr/>
              <a:t>✏️ </a:t>
            </a:r>
            <a:r>
              <a:rPr b="1"/>
              <a:t>Your turn:</a:t>
            </a:r>
            <a:r>
              <a:rPr/>
              <a:t> Use </a:t>
            </a:r>
            <a:r>
              <a:rPr>
                <a:latin typeface="Courier"/>
              </a:rPr>
              <a:t>mutate()</a:t>
            </a:r>
            <a:r>
              <a:rPr/>
              <a:t> to add a column called </a:t>
            </a:r>
            <a:r>
              <a:rPr>
                <a:latin typeface="Courier"/>
              </a:rPr>
              <a:t>height_mm</a:t>
            </a:r>
            <a:r>
              <a:rPr/>
              <a:t> (height converted to millimetres — multiply by 10). What is the maximum height in mm?</a:t>
            </a:r>
          </a:p>
          <a:p>
            <a:pPr lvl="0" indent="0">
              <a:buNone/>
            </a:pPr>
            <a:r>
              <a:rPr>
                <a:solidFill>
                  <a:srgbClr val="5E5E5E"/>
                </a:solidFill>
                <a:latin typeface="Courier"/>
              </a:rPr>
              <a:t># Write your code here:</a:t>
            </a:r>
          </a:p>
          <a:p>
            <a:pPr lvl="0" indent="0">
              <a:buNone/>
            </a:pPr>
            <a:r>
              <a:rPr>
                <a:latin typeface="Courier"/>
              </a:rPr>
              <a:t>Column name you added:
Maximum height in mm:</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b="1">
                <a:latin typeface="Courier"/>
              </a:rPr>
              <a:t>arrange()</a:t>
            </a:r>
            <a:r>
              <a:rPr b="1"/>
              <a:t> — sorting rows</a:t>
            </a:r>
          </a:p>
          <a:p>
            <a:pPr lvl="0" indent="0" marL="0">
              <a:buNone/>
            </a:pPr>
            <a:r>
              <a:rPr b="1"/>
              <a:t>▶ Run this:</a:t>
            </a:r>
          </a:p>
          <a:p>
            <a:pPr lvl="0" indent="0">
              <a:buNone/>
            </a:pPr>
            <a:r>
              <a:rPr>
                <a:solidFill>
                  <a:srgbClr val="5E5E5E"/>
                </a:solidFill>
                <a:latin typeface="Courier"/>
              </a:rPr>
              <a:t># arrange() sorts rows by a column ---------------------</a:t>
            </a:r>
            <a:br/>
            <a:br/>
            <a:r>
              <a:rPr>
                <a:solidFill>
                  <a:srgbClr val="5E5E5E"/>
                </a:solidFill>
                <a:latin typeface="Courier"/>
              </a:rPr>
              <a:t># Lightest leaves first (ascending — default)</a:t>
            </a:r>
            <a:br/>
            <a:r>
              <a:rPr>
                <a:solidFill>
                  <a:srgbClr val="003B4F"/>
                </a:solidFill>
                <a:latin typeface="Courier"/>
              </a:rPr>
              <a:t>tree_df </a:t>
            </a:r>
            <a:r>
              <a:rPr>
                <a:solidFill>
                  <a:srgbClr val="5E5E5E"/>
                </a:solidFill>
                <a:latin typeface="Courier"/>
              </a:rPr>
              <a:t>%&gt;%</a:t>
            </a:r>
            <a:r>
              <a:rPr>
                <a:solidFill>
                  <a:srgbClr val="003B4F"/>
                </a:solidFill>
                <a:latin typeface="Courier"/>
              </a:rPr>
              <a:t> </a:t>
            </a:r>
            <a:r>
              <a:rPr>
                <a:solidFill>
                  <a:srgbClr val="4758AB"/>
                </a:solidFill>
                <a:latin typeface="Courier"/>
              </a:rPr>
              <a:t>arrange</a:t>
            </a:r>
            <a:r>
              <a:rPr>
                <a:solidFill>
                  <a:srgbClr val="003B4F"/>
                </a:solidFill>
                <a:latin typeface="Courier"/>
              </a:rPr>
              <a:t>(weight_g)</a:t>
            </a:r>
            <a:br/>
            <a:br/>
            <a:r>
              <a:rPr>
                <a:solidFill>
                  <a:srgbClr val="5E5E5E"/>
                </a:solidFill>
                <a:latin typeface="Courier"/>
              </a:rPr>
              <a:t># Heaviest leaves first (descending — use desc())</a:t>
            </a:r>
            <a:br/>
            <a:r>
              <a:rPr>
                <a:solidFill>
                  <a:srgbClr val="003B4F"/>
                </a:solidFill>
                <a:latin typeface="Courier"/>
              </a:rPr>
              <a:t>tree_df </a:t>
            </a:r>
            <a:r>
              <a:rPr>
                <a:solidFill>
                  <a:srgbClr val="5E5E5E"/>
                </a:solidFill>
                <a:latin typeface="Courier"/>
              </a:rPr>
              <a:t>%&gt;%</a:t>
            </a:r>
            <a:r>
              <a:rPr>
                <a:solidFill>
                  <a:srgbClr val="003B4F"/>
                </a:solidFill>
                <a:latin typeface="Courier"/>
              </a:rPr>
              <a:t> </a:t>
            </a:r>
            <a:r>
              <a:rPr>
                <a:solidFill>
                  <a:srgbClr val="4758AB"/>
                </a:solidFill>
                <a:latin typeface="Courier"/>
              </a:rPr>
              <a:t>arrange</a:t>
            </a:r>
            <a:r>
              <a:rPr>
                <a:solidFill>
                  <a:srgbClr val="003B4F"/>
                </a:solidFill>
                <a:latin typeface="Courier"/>
              </a:rPr>
              <a:t>(</a:t>
            </a:r>
            <a:r>
              <a:rPr>
                <a:solidFill>
                  <a:srgbClr val="4758AB"/>
                </a:solidFill>
                <a:latin typeface="Courier"/>
              </a:rPr>
              <a:t>desc</a:t>
            </a:r>
            <a:r>
              <a:rPr>
                <a:solidFill>
                  <a:srgbClr val="003B4F"/>
                </a:solidFill>
                <a:latin typeface="Courier"/>
              </a:rPr>
              <a:t>(weight_g))</a:t>
            </a:r>
            <a:br/>
            <a:br/>
            <a:r>
              <a:rPr>
                <a:solidFill>
                  <a:srgbClr val="5E5E5E"/>
                </a:solidFill>
                <a:latin typeface="Courier"/>
              </a:rPr>
              <a:t># Sort by side, then by weight within each side</a:t>
            </a:r>
            <a:br/>
            <a:r>
              <a:rPr>
                <a:solidFill>
                  <a:srgbClr val="003B4F"/>
                </a:solidFill>
                <a:latin typeface="Courier"/>
              </a:rPr>
              <a:t>tree_df </a:t>
            </a:r>
            <a:r>
              <a:rPr>
                <a:solidFill>
                  <a:srgbClr val="5E5E5E"/>
                </a:solidFill>
                <a:latin typeface="Courier"/>
              </a:rPr>
              <a:t>%&gt;%</a:t>
            </a:r>
            <a:r>
              <a:rPr>
                <a:solidFill>
                  <a:srgbClr val="003B4F"/>
                </a:solidFill>
                <a:latin typeface="Courier"/>
              </a:rPr>
              <a:t> </a:t>
            </a:r>
            <a:r>
              <a:rPr>
                <a:solidFill>
                  <a:srgbClr val="4758AB"/>
                </a:solidFill>
                <a:latin typeface="Courier"/>
              </a:rPr>
              <a:t>arrange</a:t>
            </a:r>
            <a:r>
              <a:rPr>
                <a:solidFill>
                  <a:srgbClr val="003B4F"/>
                </a:solidFill>
                <a:latin typeface="Courier"/>
              </a:rPr>
              <a:t>(side, </a:t>
            </a:r>
            <a:r>
              <a:rPr>
                <a:solidFill>
                  <a:srgbClr val="4758AB"/>
                </a:solidFill>
                <a:latin typeface="Courier"/>
              </a:rPr>
              <a:t>desc</a:t>
            </a:r>
            <a:r>
              <a:rPr>
                <a:solidFill>
                  <a:srgbClr val="003B4F"/>
                </a:solidFill>
                <a:latin typeface="Courier"/>
              </a:rPr>
              <a:t>(weight_g))</a:t>
            </a:r>
          </a:p>
          <a:p>
            <a:pPr lvl="0" indent="0" marL="0">
              <a:buNone/>
            </a:pPr>
            <a:r>
              <a:rPr/>
              <a:t>✏️ </a:t>
            </a:r>
            <a:r>
              <a:rPr b="1"/>
              <a:t>Your turn:</a:t>
            </a:r>
            <a:r>
              <a:rPr/>
              <a:t> Sort the data by </a:t>
            </a:r>
            <a:r>
              <a:rPr>
                <a:latin typeface="Courier"/>
              </a:rPr>
              <a:t>height_cm</a:t>
            </a:r>
            <a:r>
              <a:rPr/>
              <a:t> descending. What is the </a:t>
            </a:r>
            <a:r>
              <a:rPr>
                <a:latin typeface="Courier"/>
              </a:rPr>
              <a:t>index</a:t>
            </a:r>
            <a:r>
              <a:rPr/>
              <a:t> number and </a:t>
            </a:r>
            <a:r>
              <a:rPr>
                <a:latin typeface="Courier"/>
              </a:rPr>
              <a:t>side</a:t>
            </a:r>
            <a:r>
              <a:rPr/>
              <a:t> of the tallest leaf?</a:t>
            </a:r>
          </a:p>
          <a:p>
            <a:pPr lvl="0" indent="0">
              <a:buNone/>
            </a:pPr>
            <a:r>
              <a:rPr>
                <a:solidFill>
                  <a:srgbClr val="5E5E5E"/>
                </a:solidFill>
                <a:latin typeface="Courier"/>
              </a:rPr>
              <a:t># Write your code here:</a:t>
            </a:r>
          </a:p>
          <a:p>
            <a:pPr lvl="0" indent="0">
              <a:buNone/>
            </a:pPr>
            <a:r>
              <a:rPr>
                <a:latin typeface="Courier"/>
              </a:rPr>
              <a:t>Index of tallest leaf:
Side (sunny or shady):
Height (cm):</a:t>
            </a:r>
          </a:p>
        </p:txBody>
      </p:sp>
    </p:spTree>
  </p:cSld>
</p:sld>
</file>

<file path=ppt/theme/theme1.xml><?xml version="1.0" encoding="utf-8"?>
<a:theme xmlns:a="http://schemas.openxmlformats.org/drawingml/2006/main" name="UMD Biostatistics">
  <a:themeElements>
    <a:clrScheme name="UMD">
      <a:dk1>
        <a:sysClr val="windowText" lastClr="000000"/>
      </a:dk1>
      <a:lt1>
        <a:sysClr val="window" lastClr="FFFFFF"/>
      </a:lt1>
      <a:dk2>
        <a:srgbClr val="4A4A4A"/>
      </a:dk2>
      <a:lt2>
        <a:srgbClr val="F0F4F8"/>
      </a:lt2>
      <a:accent1>
        <a:srgbClr val="F4CD54"/>
      </a:accent1>
      <a:accent2>
        <a:srgbClr val="002147"/>
      </a:accent2>
      <a:accent3>
        <a:srgbClr val="0072B2"/>
      </a:accent3>
      <a:accent4>
        <a:srgbClr val="009E73"/>
      </a:accent4>
      <a:accent5>
        <a:srgbClr val="E69F00"/>
      </a:accent5>
      <a:accent6>
        <a:srgbClr val="56B4E9"/>
      </a:accent6>
      <a:hlink>
        <a:srgbClr val="0563C1"/>
      </a:hlink>
      <a:folHlink>
        <a:srgbClr val="1A1A2E"/>
      </a:folHlink>
    </a:clrScheme>
    <a:fontScheme name="UMD">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M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Cambria</vt:lpstr>
      <vt:lpstr>UMD Biostatistics</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Describing Our Data</dc:title>
  <dc:creator>Bill Perry</dc:creator>
  <cp:keywords/>
  <dc:description>Install R and Positron, organize a project folder, and take your first steps with vectors, functions, and loading the leaf data into R.</dc:description>
  <dcterms:created xsi:type="dcterms:W3CDTF">2026-07-06T00:31:21Z</dcterms:created>
  <dcterms:modified xsi:type="dcterms:W3CDTF">2026-07-06T00:31:21Z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date">
    <vt:lpwstr>2026-07-05</vt:lpwstr>
  </property>
  <property fmtid="{D5CDD505-2E9C-101B-9397-08002B2CF9AE}" pid="7" name="engines">
    <vt:lpwstr/>
  </property>
  <property fmtid="{D5CDD505-2E9C-101B-9397-08002B2CF9AE}" pid="8" name="execute">
    <vt:lpwstr/>
  </property>
  <property fmtid="{D5CDD505-2E9C-101B-9397-08002B2CF9AE}" pid="9" name="header-includes">
    <vt:lpwstr/>
  </property>
  <property fmtid="{D5CDD505-2E9C-101B-9397-08002B2CF9AE}" pid="10" name="include-after">
    <vt:lpwstr/>
  </property>
  <property fmtid="{D5CDD505-2E9C-101B-9397-08002B2CF9AE}" pid="11" name="include-before">
    <vt:lpwstr/>
  </property>
  <property fmtid="{D5CDD505-2E9C-101B-9397-08002B2CF9AE}" pid="12" name="labels">
    <vt:lpwstr/>
  </property>
  <property fmtid="{D5CDD505-2E9C-101B-9397-08002B2CF9AE}" pid="13" name="order">
    <vt:lpwstr>3</vt:lpwstr>
  </property>
  <property fmtid="{D5CDD505-2E9C-101B-9397-08002B2CF9AE}" pid="14" name="resources">
    <vt:lpwstr/>
  </property>
  <property fmtid="{D5CDD505-2E9C-101B-9397-08002B2CF9AE}" pid="15" name="subtitle">
    <vt:lpwstr>Wrangling, descriptive statistics, and first visualizations</vt:lpwstr>
  </property>
  <property fmtid="{D5CDD505-2E9C-101B-9397-08002B2CF9AE}" pid="16" name="toc-title">
    <vt:lpwstr>Table of contents</vt:lpwstr>
  </property>
  <property fmtid="{D5CDD505-2E9C-101B-9397-08002B2CF9AE}" pid="17" name="type">
    <vt:lpwstr>activity</vt:lpwstr>
  </property>
  <property fmtid="{D5CDD505-2E9C-101B-9397-08002B2CF9AE}" pid="18" name="week">
    <vt:lpwstr>2</vt:lpwstr>
  </property>
</Properties>
</file>