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4" Type="http://schemas.openxmlformats.org/officeDocument/2006/relationships/viewProps" Target="viewProps.xml" /><Relationship Id="rId4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6" Type="http://schemas.openxmlformats.org/officeDocument/2006/relationships/tableStyles" Target="tableStyles.xml" /><Relationship Id="rId4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ransform#select" TargetMode="Externa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ransform#sec-mutate" TargetMode="Externa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numbers" TargetMode="Externa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ransform" TargetMode="Externa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numbers#numeric-summaries" TargetMode="Externa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missing-values" TargetMode="Externa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ransform" TargetMode="External" /><Relationship Id="rId3" Type="http://schemas.openxmlformats.org/officeDocument/2006/relationships/hyperlink" Target="https://r4ds.hadley.nz/numbers" TargetMode="External" /><Relationship Id="rId4" Type="http://schemas.openxmlformats.org/officeDocument/2006/relationships/hyperlink" Target="https://r4ds.hadley.nz/missing-values" TargetMode="External" /><Relationship Id="rId5" Type="http://schemas.openxmlformats.org/officeDocument/2006/relationships/hyperlink" Target="https://datacarpentry.github.io/R-ecology-lesson/" TargetMode="Externa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ransform#sec-summarize" TargetMode="External" /><Relationship Id="rId3" Type="http://schemas.openxmlformats.org/officeDocument/2006/relationships/hyperlink" Target="https://r4ds.hadley.nz/data-transform#sec-summarize" TargetMode="Externa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3" Type="http://schemas.openxmlformats.org/officeDocument/2006/relationships/hyperlink" Target="https://r4ds.hadley.nz/layers" TargetMode="External" /><Relationship Id="rId2" Type="http://schemas.openxmlformats.org/officeDocument/2006/relationships/image" Target="../media/image1.png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png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3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data-transform" TargetMode="External" /><Relationship Id="rId3" Type="http://schemas.openxmlformats.org/officeDocument/2006/relationships/hyperlink" Target="https://r4ds.hadley.nz/numbers" TargetMode="External" /><Relationship Id="rId4" Type="http://schemas.openxmlformats.org/officeDocument/2006/relationships/hyperlink" Target="https://r4ds.hadley.nz/missing-values" TargetMode="External" /><Relationship Id="rId5" Type="http://schemas.openxmlformats.org/officeDocument/2006/relationships/hyperlink" Target="https://datacarpentry.github.io/R-ecology-lesson/" TargetMode="Externa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hyperlink" Target="https://r4ds.hadley.nz/data-transform" TargetMode="Externa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03 — Describing Our 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Wrangling, summaries, statistics, and our first real comparisons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filter() keeps rows where the condition is TRUE -------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Keep only sunny leaves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5
  index side  weight_g width_cm height_cm
  &lt;dbl&gt; &lt;chr&gt;    &lt;dbl&gt;    &lt;dbl&gt;     &lt;dbl&gt;
1     1 sunny        4       12        21
2     2 sunny        3       14        22
3     3 sunny        5       12        21
4     4 sunny        3       13        23
5     5 sunny        4       15        22
6     6 sunny        3       13        23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only leaves heavier than 5 g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(weight_g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5
  index side  weight_g width_cm height_cm
  &lt;dbl&gt; &lt;chr&gt;    &lt;dbl&gt;    &lt;dbl&gt;     &lt;dbl&gt;
1    11 shady        7        9        28
2    12 shady        8       18        29
3    13 shady        6       17        27
4    14 shady        9       18        28
5    15 shady        8       19        27
6    16 shady        7       19        28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Combine two conditions with &amp; (AND)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, weight_g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5
  index side  weight_g width_cm height_cm
  &lt;dbl&gt; &lt;chr&gt;    &lt;dbl&gt;    &lt;dbl&gt;     &lt;dbl&gt;
1    12 shady        8       18        29
2    14 shady        9       18        28
3    15 shady        8       19        27
4    17 shady        8       18        29
5    18 shady        9       17        27
6    19 shady        9       19        27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Common comparison operators: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Symbol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Meaning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==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exactly equal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!=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not equal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&gt;</a:t>
                      </a:r>
                      <a:r>
                        <a:rPr/>
                        <a:t> </a:t>
                      </a:r>
                      <a:r>
                        <a:rPr>
                          <a:latin typeface="Courier"/>
                        </a:rPr>
                        <a:t>&lt;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greater / less than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&gt;=</a:t>
                      </a:r>
                      <a:r>
                        <a:rPr/>
                        <a:t> </a:t>
                      </a:r>
                      <a:r>
                        <a:rPr>
                          <a:latin typeface="Courier"/>
                        </a:rPr>
                        <a:t>&lt;=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greater / less than or equal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is.na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return all NA rows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!is.na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return all rows that are </a:t>
                      </a:r>
                      <a:r>
                        <a:rPr b="1"/>
                        <a:t>NOT NA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/>
            <a:r>
              <a:rPr sz="2000">
                <a:latin typeface="Courier"/>
              </a:rPr>
              <a:t>=</a:t>
            </a:r>
            <a:r>
              <a:rPr sz="2000"/>
              <a:t> assigns a value.</a:t>
            </a:r>
          </a:p>
          <a:p>
            <a:pPr lvl="0"/>
            <a:r>
              <a:rPr sz="2000">
                <a:latin typeface="Courier"/>
              </a:rPr>
              <a:t>==</a:t>
            </a:r>
            <a:r>
              <a:rPr sz="2000"/>
              <a:t> tests equality.</a:t>
            </a:r>
          </a:p>
          <a:p>
            <a:pPr lvl="0"/>
            <a:r>
              <a:rPr sz="2000">
                <a:latin typeface="Courier"/>
              </a:rPr>
              <a:t>filter(side = "sunny")</a:t>
            </a:r>
            <a:r>
              <a:rPr sz="2000"/>
              <a:t> → error.</a:t>
            </a:r>
          </a:p>
          <a:p>
            <a:pPr lvl="0"/>
            <a:r>
              <a:rPr sz="2000">
                <a:latin typeface="Courier"/>
              </a:rPr>
              <a:t>filter(side == "sunny")</a:t>
            </a:r>
            <a:r>
              <a:rPr sz="2000"/>
              <a:t> → correct.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(on purpose)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 will type this </a:t>
            </a:r>
            <a:r>
              <a:rPr b="1"/>
              <a:t>wrong</a:t>
            </a:r>
            <a:r>
              <a:rPr/>
              <a:t> on purpose: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One equals sign — a very common mistake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side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R stops and tells us:</a:t>
            </a:r>
          </a:p>
          <a:p>
            <a:pPr lvl="0" indent="0">
              <a:buNone/>
            </a:pPr>
            <a:r>
              <a:rPr>
                <a:latin typeface="Courier"/>
              </a:rPr>
              <a:t>Error in `filter()`:
! We detected a named input.
i This usually means that you've used `=` instead of `==`.</a:t>
            </a:r>
          </a:p>
          <a:p>
            <a:pPr lvl="0" indent="0" marL="0">
              <a:buNone/>
            </a:pPr>
            <a:r>
              <a:rPr/>
              <a:t>Now the fix — two equals signs: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✅ Why show a broken run?</a:t>
            </a:r>
          </a:p>
          <a:p>
            <a:pPr lvl="0" indent="0" marL="1270000">
              <a:buNone/>
            </a:pPr>
            <a:r>
              <a:rPr sz="2000"/>
              <a:t>Real coding </a:t>
            </a:r>
            <a:r>
              <a:rPr sz="2000" i="1"/>
              <a:t>is</a:t>
            </a:r>
            <a:r>
              <a:rPr sz="2000"/>
              <a:t> fixing errors. Watching me read the message, spot the </a:t>
            </a:r>
            <a:r>
              <a:rPr sz="2000">
                <a:latin typeface="Courier"/>
              </a:rPr>
              <a:t>=</a:t>
            </a:r>
            <a:r>
              <a:rPr sz="2000"/>
              <a:t>, and repair it teaches the debugging process that finished code samples always hide.</a:t>
            </a:r>
          </a:p>
          <a:p>
            <a:pPr lvl="0" indent="0" marL="1270000">
              <a:buNone/>
            </a:pPr>
            <a:r>
              <a:rPr sz="2000"/>
              <a:t>When you hit this exact error yourself, you will recognise it.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select()</a:t>
            </a:r>
            <a:r>
              <a:rPr/>
              <a:t> — Picking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select() keeps the columns you name ------------------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Keep only side and weight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(side, weight_g)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2
  side  weight_g
  &lt;chr&gt;    &lt;dbl&gt;
1 sunny        4
2 sunny        3
3 sunny        5
4 sunny        3
5 sunny        4
6 sunny        3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Drop the index column (use minus sign)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index)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4
  side  weight_g width_cm height_cm
  &lt;chr&gt;    &lt;dbl&gt;    &lt;dbl&gt;     &lt;dbl&gt;
1 sunny        4       12        21
2 sunny        3       14        22
3 sunny        5       12        21
4 sunny        3       13        23
5 sunny        4       15        22
6 sunny        3       13        23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Keep columns that start with a word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starts_with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"weight"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1
  weight_g
     &lt;dbl&gt;
1        4
2        3
3        5
4        3
5        4
6        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 b="1"/>
              <a:t>Why </a:t>
            </a:r>
            <a:r>
              <a:rPr b="1">
                <a:latin typeface="Courier"/>
              </a:rPr>
              <a:t>select()</a:t>
            </a:r>
            <a:r>
              <a:rPr b="1"/>
              <a:t> matters:</a:t>
            </a:r>
          </a:p>
          <a:p>
            <a:pPr lvl="1"/>
            <a:r>
              <a:rPr/>
              <a:t>Real datasets often have 50–100+ columns</a:t>
            </a:r>
          </a:p>
          <a:p>
            <a:pPr lvl="1"/>
            <a:r>
              <a:rPr/>
              <a:t>You rarely need all of them</a:t>
            </a:r>
          </a:p>
          <a:p>
            <a:pPr lvl="1"/>
            <a:r>
              <a:rPr>
                <a:latin typeface="Courier"/>
              </a:rPr>
              <a:t>select()</a:t>
            </a:r>
            <a:r>
              <a:rPr/>
              <a:t> keeps your workspace clean</a:t>
            </a:r>
          </a:p>
          <a:p>
            <a:pPr lvl="0"/>
            <a:r>
              <a:rPr b="1"/>
              <a:t>Useful helpers:</a:t>
            </a:r>
          </a:p>
          <a:p>
            <a:pPr lvl="1"/>
            <a:r>
              <a:rPr>
                <a:latin typeface="Courier"/>
              </a:rPr>
              <a:t>starts_with("x")</a:t>
            </a:r>
            <a:r>
              <a:rPr/>
              <a:t> — columns starting with “x”</a:t>
            </a:r>
          </a:p>
          <a:p>
            <a:pPr lvl="1"/>
            <a:r>
              <a:rPr>
                <a:latin typeface="Courier"/>
              </a:rPr>
              <a:t>ends_with("_g")</a:t>
            </a:r>
            <a:r>
              <a:rPr/>
              <a:t> — columns ending with “_g”</a:t>
            </a:r>
          </a:p>
          <a:p>
            <a:pPr lvl="1"/>
            <a:r>
              <a:rPr>
                <a:latin typeface="Courier"/>
              </a:rPr>
              <a:t>contains("cm")</a:t>
            </a:r>
            <a:r>
              <a:rPr/>
              <a:t> — columns containing “cm”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§3.3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mutate()</a:t>
            </a:r>
            <a:r>
              <a:rPr/>
              <a:t> — Creating New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</a:t>
            </a:r>
            <a:r>
              <a:rPr sz="2000">
                <a:latin typeface="Courier"/>
              </a:rPr>
              <a:t>weight_g * 1000</a:t>
            </a:r>
            <a:r>
              <a:rPr sz="2000"/>
              <a:t> converts grams to milligrams. Before running: will </a:t>
            </a:r>
            <a:r>
              <a:rPr sz="2000">
                <a:latin typeface="Courier"/>
              </a:rPr>
              <a:t>mutate()</a:t>
            </a:r>
            <a:r>
              <a:rPr sz="2000"/>
              <a:t> </a:t>
            </a:r>
            <a:r>
              <a:rPr sz="2000" b="1"/>
              <a:t>replace</a:t>
            </a:r>
            <a:r>
              <a:rPr sz="2000"/>
              <a:t> </a:t>
            </a:r>
            <a:r>
              <a:rPr sz="2000">
                <a:latin typeface="Courier"/>
              </a:rPr>
              <a:t>weight_g</a:t>
            </a:r>
            <a:r>
              <a:rPr sz="2000"/>
              <a:t> or </a:t>
            </a:r>
            <a:r>
              <a:rPr sz="2000" b="1"/>
              <a:t>add</a:t>
            </a:r>
            <a:r>
              <a:rPr sz="2000"/>
              <a:t> a new column? How many columns will the result have?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mutate() adds a new column to the data frame ---------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Convert grams to milligrams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weight_mg =</a:t>
            </a:r>
            <a:r>
              <a:rPr>
                <a:solidFill>
                  <a:srgbClr val="003B4F"/>
                </a:solidFill>
                <a:latin typeface="Courier"/>
              </a:rPr>
              <a:t> weight_g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1000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index side  weight_g width_cm height_cm weight_mg
  &lt;dbl&gt; &lt;chr&gt;    &lt;dbl&gt;    &lt;dbl&gt;     &lt;dbl&gt;     &lt;dbl&gt;
1     1 sunny        4       12        21      4000
2     2 sunny        3       14        22      3000
3     3 sunny        5       12        21      5000
4     4 sunny        3       13        23      3000
5     5 sunny        4       15        22      4000
6     6 sunny        3       13        23      3000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Add a size category based on weight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size_class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if_else</a:t>
            </a:r>
            <a:r>
              <a:rPr>
                <a:solidFill>
                  <a:srgbClr val="003B4F"/>
                </a:solidFill>
                <a:latin typeface="Courier"/>
              </a:rPr>
              <a:t>(weight_g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"large"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"small"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6
  index side  weight_g width_cm height_cm size_class
  &lt;dbl&gt; &lt;chr&gt;    &lt;dbl&gt;    &lt;dbl&gt;     &lt;dbl&gt; &lt;chr&gt;     
1     1 sunny        4       12        21 small     
2     2 sunny        3       14        22 small     
3     3 sunny        5       12        21 small     
4     4 sunny        3       13        23 small     
5     5 sunny        4       15        22 small     
6     6 sunny        3       13        23 small     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mutate() can reference multiple existing columns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weight_mg =</a:t>
            </a:r>
            <a:r>
              <a:rPr>
                <a:solidFill>
                  <a:srgbClr val="003B4F"/>
                </a:solidFill>
                <a:latin typeface="Courier"/>
              </a:rPr>
              <a:t> weight_g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1000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area_approx =</a:t>
            </a:r>
            <a:r>
              <a:rPr>
                <a:solidFill>
                  <a:srgbClr val="003B4F"/>
                </a:solidFill>
                <a:latin typeface="Courier"/>
              </a:rPr>
              <a:t> width_cm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height_cm </a:t>
            </a:r>
            <a:r>
              <a:rPr>
                <a:solidFill>
                  <a:srgbClr val="5E5E5E"/>
                </a:solidFill>
                <a:latin typeface="Courier"/>
              </a:rPr>
              <a:t># rough area estimate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7
  index side  weight_g width_cm height_cm weight_mg area_approx
  &lt;dbl&gt; &lt;chr&gt;    &lt;dbl&gt;    &lt;dbl&gt;     &lt;dbl&gt;     &lt;dbl&gt;       &lt;dbl&gt;
1     1 sunny        4       12        21      4000         252
2     2 sunny        3       14        22      3000         308
3     3 sunny        5       12        21      5000         252
4     4 sunny        3       13        23      3000         299
5     5 sunny        4       15        22      4000         330
6     6 sunny        3       13        23      3000         299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mutate()</a:t>
            </a:r>
            <a:r>
              <a:rPr/>
              <a:t> keeps </a:t>
            </a:r>
            <a:r>
              <a:rPr b="1"/>
              <a:t>all existing columns</a:t>
            </a:r>
            <a:r>
              <a:rPr/>
              <a:t> and adds new ones</a:t>
            </a:r>
          </a:p>
          <a:p>
            <a:pPr lvl="0"/>
            <a:r>
              <a:rPr b="1"/>
              <a:t>Use </a:t>
            </a:r>
            <a:r>
              <a:rPr b="1">
                <a:latin typeface="Courier"/>
              </a:rPr>
              <a:t>if_else(condition, value_if_true, value_if_false)</a:t>
            </a:r>
            <a:r>
              <a:rPr b="1"/>
              <a:t> to create categories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mutate()</a:t>
            </a:r>
            <a:r>
              <a:rPr sz="2000"/>
              <a:t> never removes columns — it adds to the right of your data frame.</a:t>
            </a:r>
          </a:p>
          <a:p>
            <a:pPr lvl="0" indent="0" marL="1270000">
              <a:buNone/>
            </a:pPr>
            <a:r>
              <a:rPr sz="2000"/>
              <a:t>To overwrite a column, just use the same name on the left: </a:t>
            </a:r>
            <a:r>
              <a:rPr sz="2000">
                <a:latin typeface="Courier"/>
              </a:rPr>
              <a:t>mutate(weight_g = round(weight_g, 1))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§3.3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arrange()</a:t>
            </a:r>
            <a:r>
              <a:rPr/>
              <a:t> — Sorting Rows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arrange() sorts rows by one or more columns ----------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Lightest leaves first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(weight_g)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20 × 5
   index side  weight_g width_cm height_cm
   &lt;dbl&gt; &lt;chr&gt;    &lt;dbl&gt;    &lt;dbl&gt;     &lt;dbl&gt;
 1     2 sunny        3       14        22
 2     4 sunny        3       13        23
 3     6 sunny        3       13        23
 4     9 sunny        3       14        23
 5     1 sunny        4       12        21
 6     5 sunny        4       15        22
 7     8 sunny        4       13        24
 8    10 sunny        4       15        23
 9     3 sunny        5       12        21
10     7 sunny        5       16        21
11    13 shady        6       17        27
12    11 shady        7        9        28
13    16 shady        7       19        28
14    20 shady        7       19        29
15    12 shady        8       18        29
16    15 shady        8       19        27
17    17 shady        8       18        29
18    14 shady        9       18        28
19    18 shady        9       17        27
20    19 shady        9       19        27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Heaviest leaves first (use desc() to reverse)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desc</a:t>
            </a:r>
            <a:r>
              <a:rPr>
                <a:solidFill>
                  <a:srgbClr val="003B4F"/>
                </a:solidFill>
                <a:latin typeface="Courier"/>
              </a:rPr>
              <a:t>(weight_g))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20 × 5
   index side  weight_g width_cm height_cm
   &lt;dbl&gt; &lt;chr&gt;    &lt;dbl&gt;    &lt;dbl&gt;     &lt;dbl&gt;
 1    14 shady        9       18        28
 2    18 shady        9       17        27
 3    19 shady        9       19        27
 4    12 shady        8       18        29
 5    15 shady        8       19        27
 6    17 shady        8       18        29
 7    11 shady        7        9        28
 8    16 shady        7       19        28
 9    20 shady        7       19        29
10    13 shady        6       17        27
11     3 sunny        5       12        21
12     7 sunny        5       16        21
13     1 sunny        4       12        21
14     5 sunny        4       15        22
15     8 sunny        4       13        24
16    10 sunny        4       15        23
17     2 sunny        3       14        22
18     4 sunny        3       13        23
19     6 sunny        3       13        23
20     9 sunny        3       14        23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Sort by side, then by weight within each side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(side, </a:t>
            </a:r>
            <a:r>
              <a:rPr>
                <a:solidFill>
                  <a:srgbClr val="4758AB"/>
                </a:solidFill>
                <a:latin typeface="Courier"/>
              </a:rPr>
              <a:t>desc</a:t>
            </a:r>
            <a:r>
              <a:rPr>
                <a:solidFill>
                  <a:srgbClr val="003B4F"/>
                </a:solidFill>
                <a:latin typeface="Courier"/>
              </a:rPr>
              <a:t>(weight_g))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20 × 5
   index side  weight_g width_cm height_cm
   &lt;dbl&gt; &lt;chr&gt;    &lt;dbl&gt;    &lt;dbl&gt;     &lt;dbl&gt;
 1    14 shady        9       18        28
 2    18 shady        9       17        27
 3    19 shady        9       19        27
 4    12 shady        8       18        29
 5    15 shady        8       19        27
 6    17 shady        8       18        29
 7    11 shady        7        9        28
 8    16 shady        7       19        28
 9    20 shady        7       19        29
10    13 shady        6       17        27
11     3 sunny        5       12        21
12     7 sunny        5       16        21
13     1 sunny        4       12        21
14     5 sunny        4       15        22
15     8 sunny        4       13        24
16    10 sunny        4       15        23
17     2 sunny        3       14        22
18     4 sunny        3       13        23
19     6 sunny        3       13        23
20     9 sunny        3       14        23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Default: </a:t>
            </a:r>
            <a:r>
              <a:rPr b="1"/>
              <a:t>ascending</a:t>
            </a:r>
            <a:r>
              <a:rPr/>
              <a:t> order (smallest first)</a:t>
            </a:r>
          </a:p>
          <a:p>
            <a:pPr lvl="0"/>
            <a:r>
              <a:rPr>
                <a:latin typeface="Courier"/>
              </a:rPr>
              <a:t>desc(column)</a:t>
            </a:r>
            <a:r>
              <a:rPr/>
              <a:t> → </a:t>
            </a:r>
            <a:r>
              <a:rPr b="1"/>
              <a:t>descending</a:t>
            </a:r>
            <a:r>
              <a:rPr/>
              <a:t> order (largest first)</a:t>
            </a:r>
          </a:p>
          <a:p>
            <a:pPr lvl="0"/>
            <a:r>
              <a:rPr/>
              <a:t>Very useful before printing a table or checking outliers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arrange()</a:t>
            </a:r>
            <a:r>
              <a:rPr sz="2000"/>
              <a:t> is rarely used in the middle of an analysis pipeline — it is most useful at the </a:t>
            </a:r>
            <a:r>
              <a:rPr sz="2000" b="1"/>
              <a:t>end</a:t>
            </a:r>
            <a:r>
              <a:rPr sz="2000"/>
              <a:t> when you want to inspect your results in a specific order.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Full Pipeline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Chain all the verbs together -------------------------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Read it top to bottom like a recipe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wrangled_df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(weight_g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# remove any zeros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select</a:t>
            </a:r>
            <a:r>
              <a:rPr>
                <a:solidFill>
                  <a:srgbClr val="003B4F"/>
                </a:solidFill>
                <a:latin typeface="Courier"/>
              </a:rPr>
              <a:t>(side, weight_g, height_cm)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# keep only needed cols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weight_mg =</a:t>
            </a:r>
            <a:r>
              <a:rPr>
                <a:solidFill>
                  <a:srgbClr val="003B4F"/>
                </a:solidFill>
                <a:latin typeface="Courier"/>
              </a:rPr>
              <a:t> weight_g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1000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size_class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if_else</a:t>
            </a:r>
            <a:r>
              <a:rPr>
                <a:solidFill>
                  <a:srgbClr val="003B4F"/>
                </a:solidFill>
                <a:latin typeface="Courier"/>
              </a:rPr>
              <a:t>(weight_g </a:t>
            </a:r>
            <a:r>
              <a:rPr>
                <a:solidFill>
                  <a:srgbClr val="5E5E5E"/>
                </a:solidFill>
                <a:latin typeface="Courier"/>
              </a:rPr>
              <a:t>&gt;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"large"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"small"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arrange</a:t>
            </a:r>
            <a:r>
              <a:rPr>
                <a:solidFill>
                  <a:srgbClr val="003B4F"/>
                </a:solidFill>
                <a:latin typeface="Courier"/>
              </a:rPr>
              <a:t>(side, </a:t>
            </a:r>
            <a:r>
              <a:rPr>
                <a:solidFill>
                  <a:srgbClr val="4758AB"/>
                </a:solidFill>
                <a:latin typeface="Courier"/>
              </a:rPr>
              <a:t>desc</a:t>
            </a:r>
            <a:r>
              <a:rPr>
                <a:solidFill>
                  <a:srgbClr val="003B4F"/>
                </a:solidFill>
                <a:latin typeface="Courier"/>
              </a:rPr>
              <a:t>(weight_g)) </a:t>
            </a:r>
            <a:r>
              <a:rPr>
                <a:solidFill>
                  <a:srgbClr val="5E5E5E"/>
                </a:solidFill>
                <a:latin typeface="Courier"/>
              </a:rPr>
              <a:t># sort by side, then weight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(wrangled_df)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5
  side  weight_g height_cm weight_mg size_class
  &lt;chr&gt;    &lt;dbl&gt;     &lt;dbl&gt;     &lt;dbl&gt; &lt;chr&gt;     
1 shady        9        28      9000 large     
2 shady        9        27      9000 large     
3 shady        9        27      9000 large     
4 shady        8        29      8000 large     
5 shady        8        27      8000 large     
6 shady        8        29      8000 large  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Read the pipeline out loud:</a:t>
            </a:r>
          </a:p>
          <a:p>
            <a:pPr lvl="0"/>
            <a:r>
              <a:rPr/>
              <a:t>Take </a:t>
            </a:r>
            <a:r>
              <a:rPr>
                <a:latin typeface="Courier"/>
              </a:rPr>
              <a:t>tree_df</a:t>
            </a:r>
            <a:r>
              <a:rPr/>
              <a:t>,</a:t>
            </a:r>
          </a:p>
          <a:p>
            <a:pPr lvl="1"/>
            <a:r>
              <a:rPr b="1"/>
              <a:t>then</a:t>
            </a:r>
            <a:r>
              <a:rPr/>
              <a:t> filter to non-zero weights,</a:t>
            </a:r>
          </a:p>
          <a:p>
            <a:pPr lvl="2"/>
            <a:r>
              <a:rPr b="1"/>
              <a:t>then</a:t>
            </a:r>
            <a:r>
              <a:rPr/>
              <a:t> select three columns,</a:t>
            </a:r>
          </a:p>
          <a:p>
            <a:pPr lvl="3"/>
            <a:r>
              <a:rPr b="1"/>
              <a:t>then</a:t>
            </a:r>
            <a:r>
              <a:rPr/>
              <a:t> add two new columns,</a:t>
            </a:r>
          </a:p>
          <a:p>
            <a:pPr lvl="4"/>
            <a:r>
              <a:rPr b="1"/>
              <a:t>then</a:t>
            </a:r>
            <a:r>
              <a:rPr/>
              <a:t> sort by side and weight.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The pipeline </a:t>
            </a:r>
            <a:r>
              <a:rPr sz="2000">
                <a:latin typeface="Courier"/>
              </a:rPr>
              <a:t>%&gt;%</a:t>
            </a:r>
            <a:r>
              <a:rPr sz="2000"/>
              <a:t> is what makes tidyverse readable. You can see every step in order — unlike nested function calls that read inside-out.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1–3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Open the worksheet and work through </a:t>
            </a:r>
            <a:r>
              <a:rPr b="1"/>
              <a:t>filter, select, mutate, arrange, and the full pipeline.</a:t>
            </a:r>
            <a:r>
              <a:rPr/>
              <a:t> Type every line; predict before you run.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Natural stopping point (optional two-session split)</a:t>
            </a:r>
          </a:p>
          <a:p>
            <a:pPr lvl="0" indent="0" marL="1270000">
              <a:buNone/>
            </a:pPr>
            <a:r>
              <a:rPr sz="2000"/>
              <a:t>Chunk 1 is all </a:t>
            </a:r>
            <a:r>
              <a:rPr sz="2000" i="1"/>
              <a:t>new code</a:t>
            </a:r>
            <a:r>
              <a:rPr sz="2000"/>
              <a:t>. Everything after this is </a:t>
            </a:r>
            <a:r>
              <a:rPr sz="2000" i="1"/>
              <a:t>new statistics</a:t>
            </a:r>
            <a:r>
              <a:rPr sz="2000"/>
              <a:t>. If class runs short, </a:t>
            </a:r>
            <a:r>
              <a:rPr sz="2000" b="1"/>
              <a:t>stop here</a:t>
            </a:r>
            <a:r>
              <a:rPr sz="2000"/>
              <a:t> and start next session at Chunk 2 — that keeps students from meeting new code and new statistics at the same moment, which is exactly what cognitive-load research warns against.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Our Scientific Question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Biological prediction:</a:t>
            </a:r>
            <a:r>
              <a:rPr/>
              <a:t> Leaves on the </a:t>
            </a:r>
            <a:r>
              <a:rPr i="1"/>
              <a:t>shady</a:t>
            </a:r>
            <a:r>
              <a:rPr/>
              <a:t> side of a tree will be </a:t>
            </a:r>
            <a:r>
              <a:rPr b="1"/>
              <a:t>larger and heavier</a:t>
            </a:r>
            <a:r>
              <a:rPr/>
              <a:t> to capture more of the limited light.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Hypothesis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H₀ — null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No difference in leaf size between sunny and shady sides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Hₐ — alternate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Leaf size differs between sunny and shady sides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Plan for this unit:</a:t>
            </a:r>
          </a:p>
          <a:p>
            <a:pPr lvl="0" indent="-342900" marL="342900">
              <a:buAutoNum type="arabicPeriod"/>
            </a:pPr>
            <a:r>
              <a:rPr b="1"/>
              <a:t>Today</a:t>
            </a:r>
            <a:r>
              <a:rPr/>
              <a:t> — </a:t>
            </a:r>
            <a:r>
              <a:rPr i="1"/>
              <a:t>describe</a:t>
            </a:r>
            <a:r>
              <a:rPr/>
              <a:t> the data</a:t>
            </a:r>
          </a:p>
          <a:p>
            <a:pPr lvl="0" indent="-342900" marL="342900">
              <a:buAutoNum type="arabicPeriod"/>
            </a:pPr>
            <a:r>
              <a:rPr b="1"/>
              <a:t>Lecture 04</a:t>
            </a:r>
            <a:r>
              <a:rPr/>
              <a:t> — formally </a:t>
            </a:r>
            <a:r>
              <a:rPr i="1"/>
              <a:t>test</a:t>
            </a:r>
            <a:r>
              <a:rPr/>
              <a:t> the hypotheses with a t-test</a:t>
            </a:r>
          </a:p>
          <a:p>
            <a:pPr lvl="0" indent="0" marL="0">
              <a:buNone/>
            </a:pPr>
            <a:r>
              <a:rPr/>
              <a:t>Statistics helps us decide which hypothesis is better supported by the data.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Centre — Mean &amp; Median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the mean, extracting one group with </a:t>
            </a:r>
            <a:r>
              <a:rPr>
                <a:latin typeface="Courier"/>
              </a:rPr>
              <a:t>filter()</a:t>
            </a:r>
            <a:r>
              <a:rPr/>
              <a:t> + </a:t>
            </a:r>
            <a:r>
              <a:rPr>
                <a:latin typeface="Courier"/>
              </a:rPr>
              <a:t>pull()</a:t>
            </a:r>
            <a:r>
              <a:rPr/>
              <a:t>, and the median.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 5 (mean &amp; median).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(Lecture 02)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Setup</a:t>
            </a:r>
            <a:r>
              <a:rPr/>
              <a:t> — R and Positron installed; project folders created (</a:t>
            </a:r>
            <a:r>
              <a:rPr>
                <a:latin typeface="Courier"/>
              </a:rPr>
              <a:t>data/</a:t>
            </a:r>
            <a:r>
              <a:rPr/>
              <a:t>, </a:t>
            </a:r>
            <a:r>
              <a:rPr>
                <a:latin typeface="Courier"/>
              </a:rPr>
              <a:t>figures/</a:t>
            </a:r>
            <a:r>
              <a:rPr/>
              <a:t>, </a:t>
            </a:r>
            <a:r>
              <a:rPr>
                <a:latin typeface="Courier"/>
              </a:rPr>
              <a:t>scripts/</a:t>
            </a:r>
            <a:r>
              <a:rPr/>
              <a:t>)</a:t>
            </a:r>
          </a:p>
          <a:p>
            <a:pPr lvl="0"/>
            <a:r>
              <a:rPr b="1"/>
              <a:t>R as a calculator</a:t>
            </a:r>
            <a:r>
              <a:rPr/>
              <a:t> — arithmetic, order of operations, assignment with </a:t>
            </a:r>
            <a:r>
              <a:rPr>
                <a:latin typeface="Courier"/>
              </a:rPr>
              <a:t>&lt;-</a:t>
            </a:r>
          </a:p>
          <a:p>
            <a:pPr lvl="0"/>
            <a:r>
              <a:rPr b="1"/>
              <a:t>Vectors</a:t>
            </a:r>
            <a:r>
              <a:rPr/>
              <a:t> — </a:t>
            </a:r>
            <a:r>
              <a:rPr>
                <a:latin typeface="Courier"/>
              </a:rPr>
              <a:t>c()</a:t>
            </a:r>
            <a:r>
              <a:rPr/>
              <a:t>, data types (</a:t>
            </a:r>
            <a:r>
              <a:rPr>
                <a:latin typeface="Courier"/>
              </a:rPr>
              <a:t>numeric</a:t>
            </a:r>
            <a:r>
              <a:rPr/>
              <a:t>, </a:t>
            </a:r>
            <a:r>
              <a:rPr>
                <a:latin typeface="Courier"/>
              </a:rPr>
              <a:t>character</a:t>
            </a:r>
            <a:r>
              <a:rPr/>
              <a:t>, </a:t>
            </a:r>
            <a:r>
              <a:rPr>
                <a:latin typeface="Courier"/>
              </a:rPr>
              <a:t>logical</a:t>
            </a:r>
            <a:r>
              <a:rPr/>
              <a:t>)</a:t>
            </a:r>
          </a:p>
          <a:p>
            <a:pPr lvl="0"/>
            <a:r>
              <a:rPr b="1"/>
              <a:t>Functions</a:t>
            </a:r>
            <a:r>
              <a:rPr/>
              <a:t> — calling built-in functions, reading help with </a:t>
            </a:r>
            <a:r>
              <a:rPr>
                <a:latin typeface="Courier"/>
              </a:rPr>
              <a:t>?</a:t>
            </a:r>
          </a:p>
          <a:p>
            <a:pPr lvl="0"/>
            <a:r>
              <a:rPr b="1"/>
              <a:t>Loading data</a:t>
            </a:r>
            <a:r>
              <a:rPr/>
              <a:t> — </a:t>
            </a:r>
            <a:r>
              <a:rPr>
                <a:latin typeface="Courier"/>
              </a:rPr>
              <a:t>read_excel()</a:t>
            </a:r>
            <a:r>
              <a:rPr/>
              <a:t> and </a:t>
            </a:r>
            <a:r>
              <a:rPr>
                <a:latin typeface="Courier"/>
              </a:rPr>
              <a:t>read_csv()</a:t>
            </a:r>
            <a:r>
              <a:rPr/>
              <a:t>; inspecting with </a:t>
            </a:r>
            <a:r>
              <a:rPr>
                <a:latin typeface="Courier"/>
              </a:rPr>
              <a:t>glimpse()</a:t>
            </a:r>
            <a:r>
              <a:rPr/>
              <a:t>, </a:t>
            </a:r>
            <a:r>
              <a:rPr>
                <a:latin typeface="Courier"/>
              </a:rPr>
              <a:t>head()</a:t>
            </a:r>
            <a:r>
              <a:rPr/>
              <a:t>, </a:t>
            </a:r>
            <a:r>
              <a:rPr>
                <a:latin typeface="Courier"/>
              </a:rPr>
              <a:t>dim()</a:t>
            </a:r>
          </a:p>
          <a:p>
            <a:pPr lvl="0"/>
            <a:r>
              <a:rPr b="1"/>
              <a:t>Pipe</a:t>
            </a:r>
            <a:r>
              <a:rPr/>
              <a:t> — </a:t>
            </a:r>
            <a:r>
              <a:rPr>
                <a:latin typeface="Courier"/>
              </a:rPr>
              <a:t>%&gt;%</a:t>
            </a:r>
            <a:r>
              <a:rPr/>
              <a:t> reads as “then”; chains steps together</a:t>
            </a:r>
          </a:p>
          <a:p>
            <a:pPr lvl="0"/>
            <a:r>
              <a:rPr b="1"/>
              <a:t>First ggplot</a:t>
            </a:r>
            <a:r>
              <a:rPr/>
              <a:t> — boxplot + </a:t>
            </a:r>
            <a:r>
              <a:rPr>
                <a:latin typeface="Courier"/>
              </a:rPr>
              <a:t>geom_jitter()</a:t>
            </a:r>
            <a:r>
              <a:rPr/>
              <a:t>, saved as PNG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Lecture 02</a:t>
            </a:r>
          </a:p>
          <a:p>
            <a:pPr lvl="0" indent="0" marL="1270000">
              <a:buNone/>
            </a:pPr>
            <a:r>
              <a:rPr sz="2000"/>
              <a:t>You can get data into R and make a plot. Today we learn to </a:t>
            </a:r>
            <a:r>
              <a:rPr sz="2000" i="1"/>
              <a:t>wrangle</a:t>
            </a:r>
            <a:r>
              <a:rPr sz="2000"/>
              <a:t> and </a:t>
            </a:r>
            <a:r>
              <a:rPr sz="2000" i="1"/>
              <a:t>describe</a:t>
            </a:r>
            <a:r>
              <a:rPr sz="2000"/>
              <a:t> what we actually have.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Is the Mean?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acc>
                        <m:accPr>
                          <m:chr m:val="‾"/>
                        </m:accPr>
                        <m:e>
                          <m:r>
                            <m:t>x</m:t>
                          </m:r>
                        </m:e>
                      </m:acc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ff"/>
                              <m:supHide m:val="off"/>
                            </m:naryPr>
                            <m:sub>
                              <m:r>
                                <m:t>i</m:t>
                              </m:r>
                              <m:r>
                                <m:rPr>
                                  <m:sty m:val="p"/>
                                </m:rPr>
                                <m:t>=</m:t>
                              </m:r>
                              <m:r>
                                <m:t>1</m:t>
                              </m:r>
                            </m:sub>
                            <m:sup>
                              <m:r>
                                <m:t>n</m:t>
                              </m:r>
                            </m:sup>
                            <m:e>
                              <m:sSub>
                                <m:e>
                                  <m:r>
                                    <m:t>x</m:t>
                                  </m:r>
                                </m:e>
                                <m:sub>
                                  <m:r>
                                    <m:t>i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m:t>n</m:t>
                          </m:r>
                        </m:den>
                      </m:f>
                    </m:oMath>
                  </m:oMathPara>
                </a14:m>
              </a:p>
              <a:p>
                <a:pPr lvl="0"/>
                <a:r>
                  <a:rPr/>
                  <a:t>Add up all values, divide by </a:t>
                </a:r>
                <a:r>
                  <a:rPr i="1"/>
                  <a:t>n</a:t>
                </a:r>
              </a:p>
              <a:p>
                <a:pPr lvl="0"/>
                <a:r>
                  <a:rPr/>
                  <a:t>The </a:t>
                </a:r>
                <a:r>
                  <a:rPr b="1"/>
                  <a:t>balance point</a:t>
                </a:r>
                <a:r>
                  <a:rPr/>
                  <a:t> of the distribution</a:t>
                </a:r>
              </a:p>
              <a:p>
                <a:pPr lvl="0"/>
                <a:r>
                  <a:rPr b="1"/>
                  <a:t>Sensitive to outliers</a:t>
                </a:r>
                <a:r>
                  <a:rPr/>
                  <a:t> — one very large value pulls the mean up</a:t>
                </a:r>
              </a:p>
              <a:p>
                <a:pPr lvl="0" indent="0" marL="0">
                  <a:buNone/>
                </a:pPr>
                <a:r>
                  <a:rPr b="1"/>
                  <a:t>Example:</a:t>
                </a:r>
              </a:p>
              <a:p>
                <a:pPr lvl="0" indent="0" marL="0">
                  <a:buNone/>
                </a:pPr>
                <a:r>
                  <a:rPr/>
                  <a:t>Values: 5, 6, 7, 8, </a:t>
                </a:r>
                <a:r>
                  <a:rPr b="1"/>
                  <a:t>50</a:t>
                </a:r>
                <a:r>
                  <a:rPr/>
                  <a:t> → mean = 15.2</a:t>
                </a:r>
              </a:p>
              <a:p>
                <a:pPr lvl="0" indent="0" marL="0">
                  <a:buNone/>
                </a:pPr>
                <a:r>
                  <a:rPr i="1"/>
                  <a:t>Is 15.2 a fair summary? Not really — the outlier dominates!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Why it matters:</a:t>
            </a:r>
          </a:p>
          <a:p>
            <a:pPr lvl="0"/>
            <a:r>
              <a:rPr/>
              <a:t>The most commonly reported statistic</a:t>
            </a:r>
          </a:p>
          <a:p>
            <a:pPr lvl="0"/>
            <a:r>
              <a:rPr/>
              <a:t>Used in every t-test, ANOVA, and regression</a:t>
            </a:r>
          </a:p>
          <a:p>
            <a:pPr lvl="0"/>
            <a:r>
              <a:rPr/>
              <a:t>Always pair it with a measure of </a:t>
            </a:r>
            <a:r>
              <a:rPr b="1"/>
              <a:t>spread</a:t>
            </a:r>
            <a:r>
              <a:rPr/>
              <a:t> (SD or SE)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§13 — Numbers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Calculating the Mean — filter() and pull()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Use filter() + pull() to extract one group's values 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sunny_wt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(weight_g)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sunny_wt </a:t>
            </a:r>
            <a:r>
              <a:rPr>
                <a:solidFill>
                  <a:srgbClr val="5E5E5E"/>
                </a:solidFill>
                <a:latin typeface="Courier"/>
              </a:rPr>
              <a:t># look at the raw values</a:t>
            </a:r>
          </a:p>
          <a:p>
            <a:pPr lvl="0" indent="0">
              <a:buNone/>
            </a:pPr>
            <a:r>
              <a:rPr>
                <a:latin typeface="Courier"/>
              </a:rPr>
              <a:t> [1] 4 3 5 3 4 3 5 4 3 4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Calculate the mean -----------------------------------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mean_sunny &lt;-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(sunny_wt,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"Mean sunny weight:"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(mean_sunny,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Mean sunny weight: 3.8 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filter(side == "sunny")</a:t>
            </a:r>
            <a:r>
              <a:rPr/>
              <a:t> — keeps only sunny rows</a:t>
            </a:r>
          </a:p>
          <a:p>
            <a:pPr lvl="0"/>
            <a:r>
              <a:rPr>
                <a:latin typeface="Courier"/>
              </a:rPr>
              <a:t>pull(weight_g)</a:t>
            </a:r>
            <a:r>
              <a:rPr/>
              <a:t> — extracts that column as a </a:t>
            </a:r>
            <a:r>
              <a:rPr b="1"/>
              <a:t>vector</a:t>
            </a:r>
          </a:p>
          <a:p>
            <a:pPr lvl="0"/>
            <a:r>
              <a:rPr>
                <a:latin typeface="Courier"/>
              </a:rPr>
              <a:t>na.rm = TRUE</a:t>
            </a:r>
            <a:r>
              <a:rPr/>
              <a:t> — removes any </a:t>
            </a:r>
            <a:r>
              <a:rPr>
                <a:latin typeface="Courier"/>
              </a:rPr>
              <a:t>NA</a:t>
            </a:r>
            <a:r>
              <a:rPr/>
              <a:t> before computing</a:t>
            </a:r>
          </a:p>
          <a:p>
            <a:pPr lvl="0" indent="0" marL="0">
              <a:buNone/>
            </a:pPr>
            <a:r>
              <a:rPr b="1"/>
              <a:t>Key pattern:</a:t>
            </a:r>
          </a:p>
          <a:p>
            <a:pPr lvl="0" indent="0" marL="0">
              <a:buNone/>
            </a:pPr>
            <a:r>
              <a:rPr>
                <a:latin typeface="Courier"/>
              </a:rPr>
              <a:t>filter()</a:t>
            </a:r>
            <a:r>
              <a:rPr/>
              <a:t> → picks </a:t>
            </a:r>
            <a:r>
              <a:rPr b="1"/>
              <a:t>rows</a:t>
            </a:r>
          </a:p>
          <a:p>
            <a:pPr lvl="0" indent="0" marL="0">
              <a:buNone/>
            </a:pPr>
            <a:r>
              <a:rPr>
                <a:latin typeface="Courier"/>
              </a:rPr>
              <a:t>pull()</a:t>
            </a:r>
            <a:r>
              <a:rPr/>
              <a:t> → extracts a </a:t>
            </a:r>
            <a:r>
              <a:rPr b="1"/>
              <a:t>column</a:t>
            </a:r>
            <a:r>
              <a:rPr/>
              <a:t> as a vector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§3 — Data Transformation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Is the Median?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middle value when data are sorted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Sorted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Median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5, 6, </a:t>
                      </a:r>
                      <a:r>
                        <a:rPr b="1"/>
                        <a:t>7</a:t>
                      </a:r>
                      <a:r>
                        <a:rPr/>
                        <a:t>, 8, 50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7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5, 6, </a:t>
                      </a:r>
                      <a:r>
                        <a:rPr b="1"/>
                        <a:t>7, 8</a:t>
                      </a:r>
                      <a:r>
                        <a:rPr/>
                        <a:t>, 50, 51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(7 + 8) / 2 = 7.5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Not pulled by outliers → </a:t>
            </a:r>
            <a:r>
              <a:rPr b="1"/>
              <a:t>robust</a:t>
            </a:r>
          </a:p>
          <a:p>
            <a:pPr lvl="0"/>
            <a:r>
              <a:rPr/>
              <a:t>If </a:t>
            </a:r>
            <a:r>
              <a:rPr b="1"/>
              <a:t>mean ≫ median</a:t>
            </a:r>
            <a:r>
              <a:rPr/>
              <a:t> → right-skewed</a:t>
            </a:r>
          </a:p>
          <a:p>
            <a:pPr lvl="0"/>
            <a:r>
              <a:rPr/>
              <a:t>If </a:t>
            </a:r>
            <a:r>
              <a:rPr b="1"/>
              <a:t>mean ≈ median</a:t>
            </a:r>
            <a:r>
              <a:rPr/>
              <a:t> → roughly symmetric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Median for each side ---------------------------------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shady_wt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(weight_g)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med_sunny &lt;- </a:t>
            </a:r>
            <a:r>
              <a:rPr>
                <a:solidFill>
                  <a:srgbClr val="4758AB"/>
                </a:solidFill>
                <a:latin typeface="Courier"/>
              </a:rPr>
              <a:t>median</a:t>
            </a:r>
            <a:r>
              <a:rPr>
                <a:solidFill>
                  <a:srgbClr val="003B4F"/>
                </a:solidFill>
                <a:latin typeface="Courier"/>
              </a:rPr>
              <a:t>(sunny_wt,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med_shady &lt;- </a:t>
            </a:r>
            <a:r>
              <a:rPr>
                <a:solidFill>
                  <a:srgbClr val="4758AB"/>
                </a:solidFill>
                <a:latin typeface="Courier"/>
              </a:rPr>
              <a:t>median</a:t>
            </a:r>
            <a:r>
              <a:rPr>
                <a:solidFill>
                  <a:srgbClr val="003B4F"/>
                </a:solidFill>
                <a:latin typeface="Courier"/>
              </a:rPr>
              <a:t>(shady_wt,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"Median sunny:"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(med_sunny,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Median sunny: 4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"Median shady:"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(med_shady,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Median shady: 8 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Spread &amp; Counting Correctly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variance, SD, SE, the trap in </a:t>
            </a:r>
            <a:r>
              <a:rPr>
                <a:latin typeface="Courier"/>
              </a:rPr>
              <a:t>length()</a:t>
            </a:r>
            <a:r>
              <a:rPr/>
              <a:t>, and the fix </a:t>
            </a:r>
            <a:r>
              <a:rPr>
                <a:latin typeface="Courier"/>
              </a:rPr>
              <a:t>sum(!is.na())</a:t>
            </a:r>
            <a:r>
              <a:rPr/>
              <a:t>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 4 (the NA problem) and the SD / SE steps of Part 5.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Is Variance?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p>
                        <m:e>
                          <m:r>
                            <m:t>s</m:t>
                          </m:r>
                        </m:e>
                        <m:sup>
                          <m: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subHide m:val="off"/>
                              <m:supHide m:val="off"/>
                            </m:naryPr>
                            <m:sub>
                              <m:r>
                                <m:t>i</m:t>
                              </m:r>
                              <m:r>
                                <m:rPr>
                                  <m:sty m:val="p"/>
                                </m:rPr>
                                <m:t>=</m:t>
                              </m:r>
                              <m:r>
                                <m:t>1</m:t>
                              </m:r>
                            </m:sub>
                            <m:sup>
                              <m:r>
                                <m:t>n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m:t>(</m:t>
                              </m:r>
                            </m:e>
                          </m:nary>
                          <m:sSub>
                            <m:e>
                              <m:r>
                                <m:t>x</m:t>
                              </m:r>
                            </m:e>
                            <m:sub>
                              <m:r>
                                <m:t>i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−</m:t>
                          </m:r>
                          <m:acc>
                            <m:accPr>
                              <m:chr m:val="‾"/>
                            </m:accPr>
                            <m:e>
                              <m:r>
                                <m:t>x</m:t>
                              </m:r>
                            </m:e>
                          </m:acc>
                          <m:sSup>
                            <m:e>
                              <m:r>
                                <m:rPr>
                                  <m:sty m:val="p"/>
                                </m:rPr>
                                <m:t>)</m:t>
                              </m:r>
                            </m:e>
                            <m:sup>
                              <m: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m:t>n</m:t>
                          </m:r>
                          <m:r>
                            <m:rPr>
                              <m:sty m:val="p"/>
                            </m:rPr>
                            <m:t>−</m:t>
                          </m:r>
                          <m:r>
                            <m:t>1</m:t>
                          </m:r>
                        </m:den>
                      </m:f>
                    </m:oMath>
                  </m:oMathPara>
                </a14:m>
              </a:p>
              <a:p>
                <a:pPr lvl="0" indent="-342900" marL="342900">
                  <a:buAutoNum type="arabicPeriod"/>
                </a:pPr>
                <a:r>
                  <a:rPr/>
                  <a:t>For each value, compute distance from mean: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m:t>(</m:t>
                    </m:r>
                    <m:sSub>
                      <m:e>
                        <m:r>
                          <m:t>x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acc>
                      <m:accPr>
                        <m:chr m:val="‾"/>
                      </m:accPr>
                      <m:e>
                        <m:r>
                          <m:t>x</m:t>
                        </m:r>
                      </m:e>
                    </m:acc>
                    <m:r>
                      <m:rPr>
                        <m:sty m:val="p"/>
                      </m:rPr>
                      <m:t>)</m:t>
                    </m:r>
                  </m:oMath>
                </a14:m>
              </a:p>
              <a:p>
                <a:pPr lvl="0" indent="-342900" marL="342900">
                  <a:buAutoNum type="arabicPeriod"/>
                </a:pPr>
                <a:r>
                  <a:rPr b="1"/>
                  <a:t>Square</a:t>
                </a:r>
                <a:r>
                  <a:rPr/>
                  <a:t> those distances → all positive</a:t>
                </a:r>
              </a:p>
              <a:p>
                <a:pPr lvl="0" indent="-342900" marL="342900">
                  <a:buAutoNum type="arabicPeriod"/>
                </a:pPr>
                <a:r>
                  <a:rPr/>
                  <a:t>Sum them up, divide by 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−</m:t>
                    </m:r>
                    <m:r>
                      <m:t>1</m:t>
                    </m:r>
                  </m:oMath>
                </a14:m>
              </a:p>
              <a:p>
                <a:pPr lvl="0" indent="0" marL="0">
                  <a:buNone/>
                </a:pPr>
                <a:r>
                  <a:rPr/>
                  <a:t>Dividing by </a:t>
                </a:r>
                <a14:m>
                  <m:oMath xmlns:m="http://schemas.openxmlformats.org/officeDocument/2006/math">
                    <m:r>
                      <m:t>n</m:t>
                    </m:r>
                    <m:r>
                      <m:rPr>
                        <m:sty m:val="p"/>
                      </m:rPr>
                      <m:t>−</m:t>
                    </m:r>
                    <m:r>
                      <m:t>1</m:t>
                    </m:r>
                  </m:oMath>
                </a14:m>
                <a:r>
                  <a:rPr/>
                  <a:t> gives an </a:t>
                </a:r>
                <a:r>
                  <a:rPr b="1"/>
                  <a:t>unbiased</a:t>
                </a:r>
                <a:r>
                  <a:rPr/>
                  <a:t> estimate of population variance.</a:t>
                </a:r>
              </a:p>
              <a:p>
                <a:pPr lvl="0" indent="0" marL="0">
                  <a:buNone/>
                </a:pPr>
                <a:r>
                  <a:rPr b="1"/>
                  <a:t>Larger variance = more spread = more uncertainty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Variance for each side 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var_sunny &lt;- </a:t>
            </a:r>
            <a:r>
              <a:rPr>
                <a:solidFill>
                  <a:srgbClr val="4758AB"/>
                </a:solidFill>
                <a:latin typeface="Courier"/>
              </a:rPr>
              <a:t>var</a:t>
            </a:r>
            <a:r>
              <a:rPr>
                <a:solidFill>
                  <a:srgbClr val="003B4F"/>
                </a:solidFill>
                <a:latin typeface="Courier"/>
              </a:rPr>
              <a:t>(sunny_wt,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var_shady &lt;- </a:t>
            </a:r>
            <a:r>
              <a:rPr>
                <a:solidFill>
                  <a:srgbClr val="4758AB"/>
                </a:solidFill>
                <a:latin typeface="Courier"/>
              </a:rPr>
              <a:t>var</a:t>
            </a:r>
            <a:r>
              <a:rPr>
                <a:solidFill>
                  <a:srgbClr val="003B4F"/>
                </a:solidFill>
                <a:latin typeface="Courier"/>
              </a:rPr>
              <a:t>(shady_wt,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"Variance sunny:"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(var_sunny,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Variance sunny: 0.62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"Variance shady:"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(var_shady,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Variance shady: 1.07 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Variance is in </a:t>
            </a:r>
            <a:r>
              <a:rPr sz="2000" b="1"/>
              <a:t>squared units</a:t>
            </a:r>
            <a:r>
              <a:rPr sz="2000"/>
              <a:t> (g²) — hard to interpret. That is why we use SD.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§13.3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Is Standard Deviation?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t>s</m:t>
                      </m:r>
                      <m:r>
                        <m:rPr>
                          <m:sty m:val="p"/>
                        </m:rPr>
                        <m:t>=</m:t>
                      </m:r>
                      <m:rad>
                        <m:radPr>
                          <m:degHide m:val="on"/>
                        </m:radPr>
                        <m:deg/>
                        <m:e>
                          <m:sSup>
                            <m:e>
                              <m:r>
                                <m:t>s</m:t>
                              </m:r>
                            </m:e>
                            <m:sup>
                              <m:r>
                                <m:t>2</m:t>
                              </m:r>
                            </m:sup>
                          </m:sSup>
                        </m:e>
                      </m:rad>
                      <m:r>
                        <m:rPr>
                          <m:sty m:val="p"/>
                        </m:rPr>
                        <m:t>=</m:t>
                      </m:r>
                      <m:rad>
                        <m:radPr>
                          <m:degHide m:val="on"/>
                        </m:radPr>
                        <m:deg/>
                        <m:e>
                          <m:f>
                            <m:fPr>
                              <m:type m:val="bar"/>
                            </m:fPr>
                            <m:num>
                              <m:r>
                                <m:rPr>
                                  <m:sty m:val="p"/>
                                </m:rPr>
                                <m:t>∑</m:t>
                              </m:r>
                              <m:r>
                                <m:rPr>
                                  <m:sty m:val="p"/>
                                </m:rPr>
                                <m:t>(</m:t>
                              </m:r>
                              <m:sSub>
                                <m:e>
                                  <m:r>
                                    <m:t>x</m:t>
                                  </m:r>
                                </m:e>
                                <m:sub>
                                  <m:r>
                                    <m:t>i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m:t>−</m:t>
                              </m:r>
                              <m:acc>
                                <m:accPr>
                                  <m:chr m:val="‾"/>
                                </m:accPr>
                                <m:e>
                                  <m:r>
                                    <m:t>x</m:t>
                                  </m:r>
                                </m:e>
                              </m:acc>
                              <m:sSup>
                                <m:e>
                                  <m:r>
                                    <m:rPr>
                                      <m:sty m:val="p"/>
                                    </m:rPr>
                                    <m:t>)</m:t>
                                  </m:r>
                                </m:e>
                                <m:sup>
                                  <m: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m:t>n</m:t>
                              </m:r>
                              <m:r>
                                <m:rPr>
                                  <m:sty m:val="p"/>
                                </m:rPr>
                                <m:t>−</m:t>
                              </m:r>
                              <m:r>
                                <m:t>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</a:p>
              <a:p>
                <a:pPr lvl="0"/>
                <a:r>
                  <a:rPr/>
                  <a:t>The </a:t>
                </a:r>
                <a:r>
                  <a:rPr b="1"/>
                  <a:t>square root of variance</a:t>
                </a:r>
                <a:r>
                  <a:rPr/>
                  <a:t> → back in original units (g) ✓</a:t>
                </a:r>
              </a:p>
              <a:p>
                <a:pPr lvl="0"/>
                <a:r>
                  <a:rPr/>
                  <a:t>For a normal distribution:</a:t>
                </a:r>
              </a:p>
              <a:p>
                <a:pPr lvl="1"/>
                <a:r>
                  <a:rPr/>
                  <a:t>~</a:t>
                </a:r>
                <a:r>
                  <a:rPr b="1"/>
                  <a:t>68%</a:t>
                </a:r>
                <a:r>
                  <a:rPr/>
                  <a:t> of values fall within mean ± 1 SD</a:t>
                </a:r>
              </a:p>
              <a:p>
                <a:pPr lvl="1"/>
                <a:r>
                  <a:rPr/>
                  <a:t>~</a:t>
                </a:r>
                <a:r>
                  <a:rPr b="1"/>
                  <a:t>95%</a:t>
                </a:r>
                <a:r>
                  <a:rPr/>
                  <a:t> fall within mean ± 2 SD</a:t>
                </a:r>
              </a:p>
              <a:p>
                <a:pPr lvl="0"/>
                <a:r>
                  <a:rPr/>
                  <a:t>Reports how spread out </a:t>
                </a:r>
                <a:r>
                  <a:rPr i="1"/>
                  <a:t>individual</a:t>
                </a:r>
                <a:r>
                  <a:rPr/>
                  <a:t> data points are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Standard deviation for each side 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sd_sunny &lt;-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(sunny_wt,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sd_shady &lt;-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(shady_wt,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"SD sunny:"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(sd_sunny,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SD sunny: 0.79 g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"SD shady:"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(sd_shady,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SD shady: 1.03 g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Is Standard Error?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/>
              <p:cNvSpPr>
                <a:spLocks noGrp="1"/>
              </p:cNvSpPr>
              <p:nvPr>
                <p:ph idx="1" type="body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t>S</m:t>
                      </m:r>
                      <m:r>
                        <m:t>E</m:t>
                      </m:r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r>
                            <m:t>s</m:t>
                          </m:r>
                        </m:num>
                        <m:den>
                          <m:rad>
                            <m:radPr>
                              <m:degHide m:val="on"/>
                            </m:radPr>
                            <m:deg/>
                            <m:e>
                              <m:r>
                                <m:t>n</m:t>
                              </m:r>
                            </m:e>
                          </m:rad>
                        </m:den>
                      </m:f>
                    </m:oMath>
                  </m:oMathPara>
                </a14:m>
              </a:p>
              <a:p>
                <a:pPr lvl="0"/>
                <a:r>
                  <a:rPr/>
                  <a:t>Measures how precisely we know the </a:t>
                </a:r>
                <a:r>
                  <a:rPr b="1"/>
                  <a:t>mean</a:t>
                </a:r>
              </a:p>
              <a:p>
                <a:pPr lvl="0"/>
                <a:r>
                  <a:rPr/>
                  <a:t>Not the spread of raw data — the </a:t>
                </a:r>
                <a:r>
                  <a:rPr b="1"/>
                  <a:t>uncertainty of the mean itself</a:t>
                </a:r>
              </a:p>
              <a:p>
                <a:pPr lvl="0"/>
                <a:r>
                  <a:rPr/>
                  <a:t>Gets </a:t>
                </a:r>
                <a:r>
                  <a:rPr b="1"/>
                  <a:t>smaller</a:t>
                </a:r>
                <a:r>
                  <a:rPr/>
                  <a:t> as </a:t>
                </a:r>
                <a:r>
                  <a:rPr i="1"/>
                  <a:t>n</a:t>
                </a:r>
                <a:r>
                  <a:rPr/>
                  <a:t> increases → more data = more precise estimate</a:t>
                </a:r>
              </a:p>
            </p:txBody>
          </p:sp>
        </mc:Choice>
      </mc:AlternateContent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Describes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SD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spread of </a:t>
                      </a:r>
                      <a:r>
                        <a:rPr i="1"/>
                        <a:t>individual</a:t>
                      </a:r>
                      <a:r>
                        <a:rPr/>
                        <a:t> data points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precision of the </a:t>
                      </a:r>
                      <a:r>
                        <a:rPr i="1"/>
                        <a:t>sample mean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We report SE when making claims about group means.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SE = SD / sqrt(n) — need correct n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n_sunny &lt;-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(sunny_wt))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n_shady &lt;-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(shady_wt))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se_sunny &lt;- sd_sunny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(n_sunny)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se_shady &lt;- sd_shady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(n_shady)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"n sunny  ="</a:t>
            </a:r>
            <a:r>
              <a:rPr>
                <a:solidFill>
                  <a:srgbClr val="003B4F"/>
                </a:solidFill>
                <a:latin typeface="Courier"/>
              </a:rPr>
              <a:t>, n_sunny,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n sunny  = 10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"SE sunny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(se_sunny,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SE sunny = 0.25 g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"n shady  ="</a:t>
            </a:r>
            <a:r>
              <a:rPr>
                <a:solidFill>
                  <a:srgbClr val="003B4F"/>
                </a:solidFill>
                <a:latin typeface="Courier"/>
              </a:rPr>
              <a:t>, n_shady,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n shady  = 10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"SE shady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(se_shady,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SE shady = 0.33 g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Problem with </a:t>
            </a:r>
            <a:r>
              <a:rPr>
                <a:latin typeface="Courier"/>
              </a:rPr>
              <a:t>length()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length() counts ALL positions — including NAs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x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# a vector with missing values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length</a:t>
            </a:r>
            <a:r>
              <a:rPr>
                <a:solidFill>
                  <a:srgbClr val="003B4F"/>
                </a:solidFill>
                <a:latin typeface="Courier"/>
              </a:rPr>
              <a:t>(x) </a:t>
            </a:r>
            <a:r>
              <a:rPr>
                <a:solidFill>
                  <a:srgbClr val="5E5E5E"/>
                </a:solidFill>
                <a:latin typeface="Courier"/>
              </a:rPr>
              <a:t># returns 5 — but 2 are NA!</a:t>
            </a:r>
          </a:p>
          <a:p>
            <a:pPr lvl="0" indent="0">
              <a:buNone/>
            </a:pPr>
            <a:r>
              <a:rPr>
                <a:latin typeface="Courier"/>
              </a:rPr>
              <a:t>[1] 5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(x)) </a:t>
            </a:r>
            <a:r>
              <a:rPr>
                <a:solidFill>
                  <a:srgbClr val="5E5E5E"/>
                </a:solidFill>
                <a:latin typeface="Courier"/>
              </a:rPr>
              <a:t># how many NAs are there?</a:t>
            </a:r>
          </a:p>
          <a:p>
            <a:pPr lvl="0" indent="0">
              <a:buNone/>
            </a:pPr>
            <a:r>
              <a:rPr>
                <a:latin typeface="Courier"/>
              </a:rPr>
              <a:t>[1] 2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Using length() in SE gives the WRONG answer 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wrong_n &lt;- </a:t>
            </a:r>
            <a:r>
              <a:rPr>
                <a:solidFill>
                  <a:srgbClr val="4758AB"/>
                </a:solidFill>
                <a:latin typeface="Courier"/>
              </a:rPr>
              <a:t>length</a:t>
            </a:r>
            <a:r>
              <a:rPr>
                <a:solidFill>
                  <a:srgbClr val="003B4F"/>
                </a:solidFill>
                <a:latin typeface="Courier"/>
              </a:rPr>
              <a:t>(x)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wrong_se &lt;-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(x,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(wrong_n)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"Wrong n  ="</a:t>
            </a:r>
            <a:r>
              <a:rPr>
                <a:solidFill>
                  <a:srgbClr val="003B4F"/>
                </a:solidFill>
                <a:latin typeface="Courier"/>
              </a:rPr>
              <a:t>, wrong_n,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Wrong n  = 5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"Wrong SE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(wrong_se,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Wrong SE = 0.931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length(x)</a:t>
            </a:r>
            <a:r>
              <a:rPr/>
              <a:t> counts </a:t>
            </a:r>
            <a:r>
              <a:rPr b="1"/>
              <a:t>all positions</a:t>
            </a:r>
            <a:r>
              <a:rPr/>
              <a:t> in the vector — including </a:t>
            </a:r>
            <a:r>
              <a:rPr>
                <a:latin typeface="Courier"/>
              </a:rPr>
              <a:t>NA</a:t>
            </a:r>
          </a:p>
          <a:p>
            <a:pPr lvl="0"/>
            <a:r>
              <a:rPr/>
              <a:t>This is a </a:t>
            </a:r>
            <a:r>
              <a:rPr b="1"/>
              <a:t>silent error</a:t>
            </a:r>
            <a:r>
              <a:rPr/>
              <a:t> — R will not warn you!</a:t>
            </a:r>
          </a:p>
          <a:p>
            <a:pPr lvl="0"/>
            <a:r>
              <a:rPr/>
              <a:t>Using n = 5 in SE = SD / √n when n should be 3 gives the wrong answer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§18 — Missing Values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Fix — </a:t>
            </a:r>
            <a:r>
              <a:rPr>
                <a:latin typeface="Courier"/>
              </a:rPr>
              <a:t>sum(!is.na())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Break it down step by step 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x &lt;-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(x) </a:t>
            </a:r>
            <a:r>
              <a:rPr>
                <a:solidFill>
                  <a:srgbClr val="5E5E5E"/>
                </a:solidFill>
                <a:latin typeface="Courier"/>
              </a:rPr>
              <a:t># TRUE where NA, FALSE where real</a:t>
            </a:r>
          </a:p>
          <a:p>
            <a:pPr lvl="0" indent="0">
              <a:buNone/>
            </a:pPr>
            <a:r>
              <a:rPr>
                <a:latin typeface="Courier"/>
              </a:rPr>
              <a:t>[1] FALSE FALSE  TRUE FALSE  TRUE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(x) </a:t>
            </a:r>
            <a:r>
              <a:rPr>
                <a:solidFill>
                  <a:srgbClr val="5E5E5E"/>
                </a:solidFill>
                <a:latin typeface="Courier"/>
              </a:rPr>
              <a:t># FLIP: TRUE where real, FALSE where NA</a:t>
            </a:r>
          </a:p>
          <a:p>
            <a:pPr lvl="0" indent="0">
              <a:buNone/>
            </a:pPr>
            <a:r>
              <a:rPr>
                <a:latin typeface="Courier"/>
              </a:rPr>
              <a:t>[1]  TRUE  TRUE FALSE  TRUE FALSE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(x)) </a:t>
            </a:r>
            <a:r>
              <a:rPr>
                <a:solidFill>
                  <a:srgbClr val="5E5E5E"/>
                </a:solidFill>
                <a:latin typeface="Courier"/>
              </a:rPr>
              <a:t># count the TRUEs = number of real values</a:t>
            </a:r>
          </a:p>
          <a:p>
            <a:pPr lvl="0" indent="0">
              <a:buNone/>
            </a:pPr>
            <a:r>
              <a:rPr>
                <a:latin typeface="Courier"/>
              </a:rPr>
              <a:t>[1] 3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Apply to our real leaf data 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n_sun_check &lt;-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(sunny_wt))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"Non-missing sunny weights ="</a:t>
            </a:r>
            <a:r>
              <a:rPr>
                <a:solidFill>
                  <a:srgbClr val="003B4F"/>
                </a:solidFill>
                <a:latin typeface="Courier"/>
              </a:rPr>
              <a:t>, n_sun_check,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Non-missing sunny weights = 10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How it works step by step: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is.na(x)</a:t>
            </a:r>
            <a:r>
              <a:rPr/>
              <a:t> → </a:t>
            </a:r>
            <a:r>
              <a:rPr>
                <a:latin typeface="Courier"/>
              </a:rPr>
              <a:t>TRUE</a:t>
            </a:r>
            <a:r>
              <a:rPr/>
              <a:t> for each </a:t>
            </a:r>
            <a:r>
              <a:rPr>
                <a:latin typeface="Courier"/>
              </a:rPr>
              <a:t>NA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!is.na(x)</a:t>
            </a:r>
            <a:r>
              <a:rPr/>
              <a:t> → flips it: </a:t>
            </a:r>
            <a:r>
              <a:rPr>
                <a:latin typeface="Courier"/>
              </a:rPr>
              <a:t>TRUE</a:t>
            </a:r>
            <a:r>
              <a:rPr/>
              <a:t> for </a:t>
            </a:r>
            <a:r>
              <a:rPr b="1"/>
              <a:t>real</a:t>
            </a:r>
            <a:r>
              <a:rPr/>
              <a:t> values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sum(...)</a:t>
            </a:r>
            <a:r>
              <a:rPr/>
              <a:t> → counts </a:t>
            </a:r>
            <a:r>
              <a:rPr>
                <a:latin typeface="Courier"/>
              </a:rPr>
              <a:t>TRUE</a:t>
            </a:r>
            <a:r>
              <a:rPr/>
              <a:t>s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Best practice:</a:t>
            </a:r>
            <a:r>
              <a:rPr sz="2000"/>
              <a:t> always use </a:t>
            </a:r>
            <a:r>
              <a:rPr sz="2000">
                <a:latin typeface="Courier"/>
              </a:rPr>
              <a:t>sum(!is.na(x))</a:t>
            </a:r>
            <a:r>
              <a:rPr sz="2000"/>
              <a:t> when you need </a:t>
            </a:r>
            <a:r>
              <a:rPr sz="2000" i="1"/>
              <a:t>n</a:t>
            </a:r>
            <a:r>
              <a:rPr sz="2000"/>
              <a:t> — even when you think there are no NAs.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All Stats — Base R, One Group at a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All stats for the sunny side 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 &lt;-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(sunny_wt))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mean_s &lt;-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(sunny_wt,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med_s &lt;- </a:t>
            </a:r>
            <a:r>
              <a:rPr>
                <a:solidFill>
                  <a:srgbClr val="4758AB"/>
                </a:solidFill>
                <a:latin typeface="Courier"/>
              </a:rPr>
              <a:t>median</a:t>
            </a:r>
            <a:r>
              <a:rPr>
                <a:solidFill>
                  <a:srgbClr val="003B4F"/>
                </a:solidFill>
                <a:latin typeface="Courier"/>
              </a:rPr>
              <a:t>(sunny_wt,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sd_s &lt;- 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(sunny_wt,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se_s &lt;- sd_s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(n_s)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"--- Sunny Leaves ---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--- Sunny Leaves ---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"n      ="</a:t>
            </a:r>
            <a:r>
              <a:rPr>
                <a:solidFill>
                  <a:srgbClr val="003B4F"/>
                </a:solidFill>
                <a:latin typeface="Courier"/>
              </a:rPr>
              <a:t>, n_s,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n      = 10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"Mean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(mean_s,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Mean   = 3.8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"Median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(med_s,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Median = 4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"SD  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(sd_s,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SD     = 0.79 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"SE     ="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(se_s,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latin typeface="Courier"/>
              </a:rPr>
              <a:t>SE     = 0.25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Every function takes </a:t>
            </a:r>
            <a:r>
              <a:rPr>
                <a:latin typeface="Courier"/>
              </a:rPr>
              <a:t>na.rm = TRUE</a:t>
            </a:r>
          </a:p>
          <a:p>
            <a:pPr lvl="0"/>
            <a:r>
              <a:rPr>
                <a:latin typeface="Courier"/>
              </a:rPr>
              <a:t>cat()</a:t>
            </a:r>
            <a:r>
              <a:rPr/>
              <a:t> prints clean labelled output</a:t>
            </a:r>
          </a:p>
          <a:p>
            <a:pPr lvl="0"/>
            <a:r>
              <a:rPr/>
              <a:t>This is </a:t>
            </a:r>
            <a:r>
              <a:rPr b="1"/>
              <a:t>clear</a:t>
            </a:r>
            <a:r>
              <a:rPr/>
              <a:t> but repetitive for many groups → that is why we use </a:t>
            </a:r>
            <a:r>
              <a:rPr>
                <a:latin typeface="Courier"/>
              </a:rPr>
              <a:t>group_by()</a:t>
            </a:r>
            <a:r>
              <a:rPr/>
              <a:t> next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Part 1 — Tidyverse wrangling:</a:t>
            </a:r>
          </a:p>
          <a:p>
            <a:pPr lvl="0"/>
            <a:r>
              <a:rPr>
                <a:latin typeface="Courier"/>
              </a:rPr>
              <a:t>filter()</a:t>
            </a:r>
            <a:r>
              <a:rPr/>
              <a:t> — pick rows by a condition</a:t>
            </a:r>
          </a:p>
          <a:p>
            <a:pPr lvl="0"/>
            <a:r>
              <a:rPr>
                <a:latin typeface="Courier"/>
              </a:rPr>
              <a:t>select()</a:t>
            </a:r>
            <a:r>
              <a:rPr/>
              <a:t> — pick columns by name</a:t>
            </a:r>
          </a:p>
          <a:p>
            <a:pPr lvl="0"/>
            <a:r>
              <a:rPr>
                <a:latin typeface="Courier"/>
              </a:rPr>
              <a:t>mutate()</a:t>
            </a:r>
            <a:r>
              <a:rPr/>
              <a:t> — create new columns</a:t>
            </a:r>
          </a:p>
          <a:p>
            <a:pPr lvl="0"/>
            <a:r>
              <a:rPr>
                <a:latin typeface="Courier"/>
              </a:rPr>
              <a:t>arrange()</a:t>
            </a:r>
            <a:r>
              <a:rPr/>
              <a:t> — sort rows</a:t>
            </a:r>
          </a:p>
          <a:p>
            <a:pPr lvl="0"/>
            <a:r>
              <a:rPr/>
              <a:t>Chain them all into a </a:t>
            </a:r>
            <a:r>
              <a:rPr b="1"/>
              <a:t>pipeline</a:t>
            </a:r>
          </a:p>
          <a:p>
            <a:pPr lvl="0" indent="0" marL="0">
              <a:buNone/>
            </a:pPr>
            <a:r>
              <a:rPr b="1"/>
              <a:t>Part 2 — Descriptive statistics:</a:t>
            </a:r>
          </a:p>
          <a:p>
            <a:pPr lvl="0"/>
            <a:r>
              <a:rPr/>
              <a:t>mean, median, variance, SD, SE</a:t>
            </a:r>
          </a:p>
          <a:p>
            <a:pPr lvl="0"/>
            <a:r>
              <a:rPr/>
              <a:t>NA handling — </a:t>
            </a:r>
            <a:r>
              <a:rPr>
                <a:latin typeface="Courier"/>
              </a:rPr>
              <a:t>sum(!is.na())</a:t>
            </a:r>
          </a:p>
          <a:p>
            <a:pPr lvl="0"/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</a:p>
          <a:p>
            <a:pPr lvl="0"/>
            <a:r>
              <a:rPr>
                <a:latin typeface="Courier"/>
              </a:rPr>
              <a:t>skimr</a:t>
            </a:r>
            <a:r>
              <a:rPr/>
              <a:t> for a fast full overview</a:t>
            </a:r>
          </a:p>
          <a:p>
            <a:pPr lvl="0"/>
            <a:r>
              <a:rPr/>
              <a:t>Boxplot + mean ± SE plots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By the end you will wrangle and describe our leaf data in one connected pipeline.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Our tools today:</a:t>
            </a:r>
          </a:p>
          <a:p>
            <a:pPr lvl="0"/>
            <a:r>
              <a:rPr>
                <a:latin typeface="Courier"/>
              </a:rPr>
              <a:t>readxl</a:t>
            </a:r>
          </a:p>
          <a:p>
            <a:pPr lvl="0"/>
            <a:r>
              <a:rPr>
                <a:latin typeface="Courier"/>
              </a:rPr>
              <a:t>tidyverse</a:t>
            </a:r>
          </a:p>
          <a:p>
            <a:pPr lvl="0"/>
            <a:r>
              <a:rPr>
                <a:latin typeface="Courier"/>
              </a:rPr>
              <a:t>skimr</a:t>
            </a:r>
          </a:p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Ch 3</a:t>
            </a:r>
            <a:r>
              <a:rPr/>
              <a:t> — Data Transformation</a:t>
            </a:r>
          </a:p>
          <a:p>
            <a:pPr lvl="0"/>
            <a:r>
              <a:rPr/>
              <a:t>📖 </a:t>
            </a:r>
            <a:r>
              <a:rPr>
                <a:hlinkClick r:id="rId3"/>
              </a:rPr>
              <a:t>R4DS Ch 13</a:t>
            </a:r>
            <a:r>
              <a:rPr/>
              <a:t> — Numbers</a:t>
            </a:r>
          </a:p>
          <a:p>
            <a:pPr lvl="0"/>
            <a:r>
              <a:rPr/>
              <a:t>📖 </a:t>
            </a:r>
            <a:r>
              <a:rPr>
                <a:hlinkClick r:id="rId4"/>
              </a:rPr>
              <a:t>R4DS Ch 18</a:t>
            </a:r>
            <a:r>
              <a:rPr/>
              <a:t> — Missing Values</a:t>
            </a:r>
          </a:p>
          <a:p>
            <a:pPr lvl="0"/>
            <a:r>
              <a:rPr/>
              <a:t>🌐 </a:t>
            </a:r>
            <a:r>
              <a:rPr>
                <a:hlinkClick r:id="rId5"/>
              </a:rPr>
              <a:t>Data Carpentry</a:t>
            </a:r>
          </a:p>
          <a:p>
            <a:pPr lvl="0" indent="0" marL="0">
              <a:buNone/>
            </a:pPr>
            <a:r>
              <a:rPr b="1"/>
              <a:t>Naming conventions:</a:t>
            </a:r>
          </a:p>
          <a:p>
            <a:pPr lvl="0"/>
            <a:r>
              <a:rPr/>
              <a:t>data frames → </a:t>
            </a:r>
            <a:r>
              <a:rPr>
                <a:latin typeface="Courier"/>
              </a:rPr>
              <a:t>_df</a:t>
            </a:r>
          </a:p>
          <a:p>
            <a:pPr lvl="0"/>
            <a:r>
              <a:rPr/>
              <a:t>plots → </a:t>
            </a:r>
            <a:r>
              <a:rPr>
                <a:latin typeface="Courier"/>
              </a:rPr>
              <a:t>_plot</a:t>
            </a:r>
          </a:p>
          <a:p>
            <a:pPr lvl="0"/>
            <a:r>
              <a:rPr/>
              <a:t>models → </a:t>
            </a:r>
            <a:r>
              <a:rPr>
                <a:latin typeface="Courier"/>
              </a:rPr>
              <a:t>_model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Tidy Stats &amp; Plots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  <a:r>
              <a:rPr/>
              <a:t>, </a:t>
            </a:r>
            <a:r>
              <a:rPr>
                <a:latin typeface="Courier"/>
              </a:rPr>
              <a:t>skimr</a:t>
            </a:r>
            <a:r>
              <a:rPr/>
              <a:t>, and the boxplot / mean ± SE plots.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Parts 6–9.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Stats the Tidy Way —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How many </a:t>
            </a:r>
            <a:r>
              <a:rPr sz="2000" b="1"/>
              <a:t>rows</a:t>
            </a:r>
            <a:r>
              <a:rPr sz="2000"/>
              <a:t> will </a:t>
            </a:r>
            <a:r>
              <a:rPr sz="2000">
                <a:latin typeface="Courier"/>
              </a:rPr>
              <a:t>stats_df</a:t>
            </a:r>
            <a:r>
              <a:rPr sz="2000"/>
              <a:t> have? (Hint: how many values does </a:t>
            </a:r>
            <a:r>
              <a:rPr sz="2000">
                <a:latin typeface="Courier"/>
              </a:rPr>
              <a:t>side</a:t>
            </a:r>
            <a:r>
              <a:rPr sz="2000"/>
              <a:t> take?) Predict the number before you run it.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Calculate all stats for both sides at once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stats_df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(weight_g)),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med_wt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median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sd_wt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(sd_wt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stats_df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 × 6
  side      n mean_wt med_wt sd_wt se_wt
  &lt;chr&gt; &lt;int&gt;   &lt;dbl&gt;  &lt;dbl&gt; &lt;dbl&gt; &lt;dbl&gt;
1 shady    10     7.8      8  1.03  0.33
2 sunny    10     3.8      4  0.79  0.25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>
                <a:latin typeface="Courier"/>
              </a:rPr>
              <a:t>group_by(side)</a:t>
            </a:r>
            <a:r>
              <a:rPr/>
              <a:t> — splits the data by the </a:t>
            </a:r>
            <a:r>
              <a:rPr>
                <a:latin typeface="Courier"/>
              </a:rPr>
              <a:t>side</a:t>
            </a:r>
            <a:r>
              <a:rPr/>
              <a:t> column</a:t>
            </a:r>
          </a:p>
          <a:p>
            <a:pPr lvl="0"/>
            <a:r>
              <a:rPr>
                <a:latin typeface="Courier"/>
              </a:rPr>
              <a:t>summarize()</a:t>
            </a:r>
            <a:r>
              <a:rPr/>
              <a:t> — collapses each group to one row of stats</a:t>
            </a:r>
          </a:p>
          <a:p>
            <a:pPr lvl="0"/>
            <a:r>
              <a:rPr/>
              <a:t>You get </a:t>
            </a:r>
            <a:r>
              <a:rPr b="1"/>
              <a:t>both groups in one clean table</a:t>
            </a:r>
          </a:p>
          <a:p>
            <a:pPr lvl="0"/>
            <a:r>
              <a:rPr/>
              <a:t>You can reference a column just created (</a:t>
            </a:r>
            <a:r>
              <a:rPr>
                <a:latin typeface="Courier"/>
              </a:rPr>
              <a:t>sd_wt</a:t>
            </a:r>
            <a:r>
              <a:rPr/>
              <a:t> → </a:t>
            </a:r>
            <a:r>
              <a:rPr>
                <a:latin typeface="Courier"/>
              </a:rPr>
              <a:t>se_wt</a:t>
            </a:r>
            <a:r>
              <a:rPr/>
              <a:t>)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§3.5 — </a:t>
            </a:r>
            <a:r>
              <a:rPr>
                <a:hlinkClick r:id="rId3"/>
                <a:latin typeface="Courier"/>
              </a:rPr>
              <a:t>summarize()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Multiple Variables at Once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One group_by() pipe summarizes all measurements 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size_stats_df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(weight_g)),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(height_cm,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mean_wd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(width_cm,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size_stats_df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2 × 5
  side      n mean_wt mean_ht mean_wd
  &lt;chr&gt; &lt;int&gt;   &lt;dbl&gt;   &lt;dbl&gt;   &lt;dbl&gt;
1 shady    10     7.8    27.9    17.3
2 sunny    10     3.8    22.3    13.7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With one </a:t>
            </a:r>
            <a:r>
              <a:rPr b="1">
                <a:latin typeface="Courier"/>
              </a:rPr>
              <a:t>group_by()</a:t>
            </a:r>
            <a:r>
              <a:rPr b="1"/>
              <a:t> pipe</a:t>
            </a:r>
            <a:r>
              <a:rPr/>
              <a:t> you summarize </a:t>
            </a:r>
            <a:r>
              <a:rPr b="1"/>
              <a:t>all three measurements</a:t>
            </a:r>
            <a:r>
              <a:rPr/>
              <a:t> across both sides.</a:t>
            </a:r>
          </a:p>
          <a:p>
            <a:pPr lvl="0" indent="0" marL="0">
              <a:buNone/>
            </a:pPr>
            <a:r>
              <a:rPr b="1"/>
              <a:t>Do the numbers support our hypothesis?</a:t>
            </a:r>
          </a:p>
          <a:p>
            <a:pPr lvl="0"/>
            <a:r>
              <a:rPr/>
              <a:t>Shady heavier? → check </a:t>
            </a:r>
            <a:r>
              <a:rPr>
                <a:latin typeface="Courier"/>
              </a:rPr>
              <a:t>mean_wt</a:t>
            </a:r>
          </a:p>
          <a:p>
            <a:pPr lvl="0"/>
            <a:r>
              <a:rPr/>
              <a:t>Shady taller? → check </a:t>
            </a:r>
            <a:r>
              <a:rPr>
                <a:latin typeface="Courier"/>
              </a:rPr>
              <a:t>mean_ht</a:t>
            </a:r>
          </a:p>
          <a:p>
            <a:pPr lvl="0"/>
            <a:r>
              <a:rPr/>
              <a:t>Shady wider? → check </a:t>
            </a:r>
            <a:r>
              <a:rPr>
                <a:latin typeface="Courier"/>
              </a:rPr>
              <a:t>mean_wd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Fast Summaries with </a:t>
            </a:r>
            <a:r>
              <a:rPr>
                <a:latin typeface="Courier"/>
              </a:rPr>
              <a:t>skimr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skim() grouped by side — full column summaries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skim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2819400"/>
          <a:ext cx="8750300" cy="14351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4368800"/>
                <a:gridCol w="43688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Name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Piped data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Number of rows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20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Number of columns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5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_______________________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Column type frequency: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numeric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4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________________________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Group variables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side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>
            <p:ph idx="1"/>
          </p:nvPr>
        </p:nvSpPr>
        <p:spPr>
          <a:xfrm>
            <a:off x="127000" y="4254500"/>
            <a:ext cx="8750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Data summary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Variable type: numeric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2819400"/>
          <a:ext cx="8750300" cy="194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5100"/>
                <a:gridCol w="622300"/>
                <a:gridCol w="1028700"/>
                <a:gridCol w="1435100"/>
                <a:gridCol w="520700"/>
                <a:gridCol w="520700"/>
                <a:gridCol w="304800"/>
                <a:gridCol w="622300"/>
                <a:gridCol w="520700"/>
                <a:gridCol w="622300"/>
                <a:gridCol w="520700"/>
                <a:gridCol w="6223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skim_variable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n_missing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complete_rate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p100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hist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index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shady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15.5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3.03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13.25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15.5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17.75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▇▇▇▇▇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index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sunny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5.5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3.03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5.5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7.75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▇▇▇▇▇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weight_g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shady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7.8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1.03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6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7.00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8.0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8.75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▂▇▁▇▇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weight_g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sunny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0.79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4.0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4.00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▇▁▇▁▃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width_cm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shady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17.3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3.02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17.25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18.0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19.00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▁▁▁▂▇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width_cm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sunny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13.7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1.34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13.00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13.5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14.75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16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▅▇▅▅▂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height_cm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shady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27.9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0.88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27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27.00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28.0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28.75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▇▁▆▁▆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height_cm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sunny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22.3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1.06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21.25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22.5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23.00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24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▆▃▁▇▂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Per column and per group: </a:t>
            </a:r>
            <a:r>
              <a:rPr>
                <a:latin typeface="Courier"/>
              </a:rPr>
              <a:t>n_missing</a:t>
            </a:r>
            <a:r>
              <a:rPr/>
              <a:t>, </a:t>
            </a:r>
            <a:r>
              <a:rPr>
                <a:latin typeface="Courier"/>
              </a:rPr>
              <a:t>mean</a:t>
            </a:r>
            <a:r>
              <a:rPr/>
              <a:t>, </a:t>
            </a:r>
            <a:r>
              <a:rPr>
                <a:latin typeface="Courier"/>
              </a:rPr>
              <a:t>sd</a:t>
            </a:r>
            <a:r>
              <a:rPr/>
              <a:t>, percentiles (</a:t>
            </a:r>
            <a:r>
              <a:rPr>
                <a:latin typeface="Courier"/>
              </a:rPr>
              <a:t>p0</a:t>
            </a:r>
            <a:r>
              <a:rPr/>
              <a:t> to </a:t>
            </a:r>
            <a:r>
              <a:rPr>
                <a:latin typeface="Courier"/>
              </a:rPr>
              <a:t>p100</a:t>
            </a:r>
            <a:r>
              <a:rPr/>
              <a:t>), and a mini histogram.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skim()</a:t>
            </a:r>
            <a:r>
              <a:rPr sz="2000"/>
              <a:t> is your fastest </a:t>
            </a:r>
            <a:r>
              <a:rPr sz="2000" b="1"/>
              <a:t>first look</a:t>
            </a:r>
            <a:r>
              <a:rPr sz="2000"/>
              <a:t> at any dataset. Pair it with </a:t>
            </a:r>
            <a:r>
              <a:rPr sz="2000">
                <a:latin typeface="Courier"/>
              </a:rPr>
              <a:t>group_by()</a:t>
            </a:r>
            <a:r>
              <a:rPr sz="2000"/>
              <a:t> to compare groups instantly.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Boxplot — Basic Structure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Basic boxplot — data is already long format 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tree_box_plot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by Tree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tree_box_plot</a:t>
            </a:r>
          </a:p>
        </p:txBody>
      </p:sp>
      <p:pic>
        <p:nvPicPr>
          <p:cNvPr descr="wrangling_lecture_files/figure-pptx/boxplot-basic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Boxplot anatomy:</a:t>
            </a:r>
          </a:p>
          <a:p>
            <a:pPr lvl="0"/>
            <a:r>
              <a:rPr/>
              <a:t>Middle line = </a:t>
            </a:r>
            <a:r>
              <a:rPr b="1"/>
              <a:t>median</a:t>
            </a:r>
          </a:p>
          <a:p>
            <a:pPr lvl="0"/>
            <a:r>
              <a:rPr/>
              <a:t>Box edges = 25th and 75th percentile (</a:t>
            </a:r>
            <a:r>
              <a:rPr b="1"/>
              <a:t>IQR</a:t>
            </a:r>
            <a:r>
              <a:rPr/>
              <a:t>)</a:t>
            </a:r>
          </a:p>
          <a:p>
            <a:pPr lvl="0"/>
            <a:r>
              <a:rPr/>
              <a:t>Whiskers = 1.5 × IQR</a:t>
            </a:r>
          </a:p>
          <a:p>
            <a:pPr lvl="0"/>
            <a:r>
              <a:rPr/>
              <a:t>Dots beyond whiskers = </a:t>
            </a:r>
            <a:r>
              <a:rPr b="1"/>
              <a:t>outliers</a:t>
            </a:r>
          </a:p>
          <a:p>
            <a:pPr lvl="0" indent="0" marL="0">
              <a:buNone/>
            </a:pPr>
            <a:r>
              <a:rPr/>
              <a:t>Because our data is in </a:t>
            </a:r>
            <a:r>
              <a:rPr b="1"/>
              <a:t>long format</a:t>
            </a:r>
            <a:r>
              <a:rPr/>
              <a:t>, </a:t>
            </a:r>
            <a:r>
              <a:rPr>
                <a:latin typeface="Courier"/>
              </a:rPr>
              <a:t>ggplot2</a:t>
            </a:r>
            <a:r>
              <a:rPr/>
              <a:t> reads </a:t>
            </a:r>
            <a:r>
              <a:rPr>
                <a:latin typeface="Courier"/>
              </a:rPr>
              <a:t>side</a:t>
            </a:r>
            <a:r>
              <a:rPr/>
              <a:t> straight off the x-axis — no reshaping needed.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3"/>
              </a:rPr>
              <a:t>R4DS §9 — Layers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Boxplot — Overlay Individual Points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Add raw data points over the boxplot 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tree_jitter_plot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2.5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by Tree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tree_jitter_plot</a:t>
            </a:r>
          </a:p>
        </p:txBody>
      </p:sp>
      <p:pic>
        <p:nvPicPr>
          <p:cNvPr descr="wrangling_lecture_files/figure-pptx/boxplot-jitter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Key arguments:</a:t>
            </a:r>
          </a:p>
          <a:p>
            <a:pPr lvl="0"/>
            <a:r>
              <a:rPr>
                <a:latin typeface="Courier"/>
              </a:rPr>
              <a:t>position_jitter(width = 0.15)</a:t>
            </a:r>
            <a:r>
              <a:rPr/>
              <a:t> — spreads points left and right</a:t>
            </a:r>
          </a:p>
          <a:p>
            <a:pPr lvl="0"/>
            <a:r>
              <a:rPr>
                <a:latin typeface="Courier"/>
              </a:rPr>
              <a:t>seed = 42</a:t>
            </a:r>
            <a:r>
              <a:rPr/>
              <a:t> — same jitter layout every render</a:t>
            </a:r>
          </a:p>
          <a:p>
            <a:pPr lvl="0"/>
            <a:r>
              <a:rPr>
                <a:latin typeface="Courier"/>
              </a:rPr>
              <a:t>alpha = 0.6</a:t>
            </a:r>
            <a:r>
              <a:rPr/>
              <a:t> — semi-transparent to show overlap</a:t>
            </a:r>
          </a:p>
          <a:p>
            <a:pPr lvl="0"/>
            <a:r>
              <a:rPr>
                <a:latin typeface="Courier"/>
              </a:rPr>
              <a:t>size = 2.5</a:t>
            </a:r>
            <a:r>
              <a:rPr/>
              <a:t> — point size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Always show raw points with a boxplot — with only 10 leaves per group, every point matters!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Mean ± SE Plot — </a:t>
            </a:r>
            <a:r>
              <a:rPr>
                <a:latin typeface="Courier"/>
              </a:rPr>
              <a:t>stat_summary()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stat_summary() computes and plots mean and SE 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tree_mean_se_plot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fun =</a:t>
            </a:r>
            <a:r>
              <a:rPr>
                <a:solidFill>
                  <a:srgbClr val="003B4F"/>
                </a:solidFill>
                <a:latin typeface="Courier"/>
              </a:rPr>
              <a:t> mean,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"point"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stat_summary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fun.data =</a:t>
            </a:r>
            <a:r>
              <a:rPr>
                <a:solidFill>
                  <a:srgbClr val="003B4F"/>
                </a:solidFill>
                <a:latin typeface="Courier"/>
              </a:rPr>
              <a:t> mean_se,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geom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"errorbar"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0.9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± SE Leaf Weight by Tree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tree_mean_se_plot</a:t>
            </a:r>
          </a:p>
        </p:txBody>
      </p:sp>
      <p:pic>
        <p:nvPicPr>
          <p:cNvPr descr="wrangling_lecture_files/figure-pptx/mean-se-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7000" y="1562100"/>
            <a:ext cx="4432300" cy="2730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Two </a:t>
            </a:r>
            <a:r>
              <a:rPr b="1">
                <a:latin typeface="Courier"/>
              </a:rPr>
              <a:t>stat_summary()</a:t>
            </a:r>
            <a:r>
              <a:rPr b="1"/>
              <a:t> layers: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749800" y="1295400"/>
          <a:ext cx="40386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9300"/>
                <a:gridCol w="20193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draws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fun = mean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large point at the mean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fun.data = mean_se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error bars for ± 1 SE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/>
        <p:txBody>
          <a:bodyPr/>
          <a:lstStyle/>
          <a:p>
            <a:pPr lvl="0"/>
            <a:r>
              <a:rPr/>
              <a:t>Individual points in the </a:t>
            </a:r>
            <a:r>
              <a:rPr b="1"/>
              <a:t>background</a:t>
            </a:r>
            <a:r>
              <a:rPr/>
              <a:t> (</a:t>
            </a:r>
            <a:r>
              <a:rPr>
                <a:latin typeface="Courier"/>
              </a:rPr>
              <a:t>alpha = 0.35</a:t>
            </a:r>
            <a:r>
              <a:rPr/>
              <a:t>)</a:t>
            </a:r>
          </a:p>
          <a:p>
            <a:pPr lvl="0"/>
            <a:r>
              <a:rPr/>
              <a:t>Mean shown as a </a:t>
            </a:r>
            <a:r>
              <a:rPr b="1"/>
              <a:t>larger foreground point</a:t>
            </a:r>
          </a:p>
          <a:p>
            <a:pPr lvl="0"/>
            <a:r>
              <a:rPr/>
              <a:t>Error bars = </a:t>
            </a:r>
            <a:r>
              <a:rPr b="1"/>
              <a:t>± 1 SE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Run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short chunks</a:t>
            </a:r>
            <a:r>
              <a:rPr/>
              <a:t>. After each chunk you switch to the </a:t>
            </a:r>
            <a:r>
              <a:rPr b="1"/>
              <a:t>activity worksheet</a:t>
            </a:r>
            <a:r>
              <a:rPr/>
              <a:t> and type the code yourself.</a:t>
            </a:r>
          </a:p>
          <a:p>
            <a:pPr lvl="0" indent="0" marL="0">
              <a:buNone/>
            </a:pPr>
            <a:r>
              <a:rPr b="1"/>
              <a:t>For every code block,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it runs, say what you think the output will be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it out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Run</a:t>
            </a:r>
            <a:r>
              <a:rPr/>
              <a:t> it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 (the evidence)</a:t>
            </a:r>
          </a:p>
          <a:p>
            <a:pPr lvl="0"/>
            <a:r>
              <a:rPr sz="2000" b="1"/>
              <a:t>Predicting first</a:t>
            </a:r>
            <a:r>
              <a:rPr sz="2000"/>
              <a:t> forces your brain to </a:t>
            </a:r>
            <a:r>
              <a:rPr sz="2000" i="1"/>
              <a:t>retrieve</a:t>
            </a:r>
            <a:r>
              <a:rPr sz="2000"/>
              <a:t> what it knows. The gap between your guess and the real answer is what makes the idea stick.</a:t>
            </a:r>
          </a:p>
          <a:p>
            <a:pPr lvl="0"/>
            <a:r>
              <a:rPr sz="2000" b="1"/>
              <a:t>Typing by hand</a:t>
            </a:r>
            <a:r>
              <a:rPr sz="2000"/>
              <a:t> builds the finger-memory and error-spotting that copy-paste skips — including the typos R actually throws at you.</a:t>
            </a:r>
          </a:p>
          <a:p>
            <a:pPr lvl="0"/>
            <a:r>
              <a:rPr sz="2000" b="1"/>
              <a:t>Chunk → immediate practice</a:t>
            </a:r>
            <a:r>
              <a:rPr sz="2000"/>
              <a:t> keeps a new idea in working memory long enough to form a lasting schema. A 90-minute lecture overloads it; an 8-minute chunk does not.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Parts 6–9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Tidy stats with </a:t>
            </a:r>
            <a:r>
              <a:rPr>
                <a:latin typeface="Courier"/>
              </a:rPr>
              <a:t>group_by()</a:t>
            </a:r>
            <a:r>
              <a:rPr/>
              <a:t>, a fast </a:t>
            </a:r>
            <a:r>
              <a:rPr>
                <a:latin typeface="Courier"/>
              </a:rPr>
              <a:t>skim()</a:t>
            </a:r>
            <a:r>
              <a:rPr/>
              <a:t>, and both plots. Predict each output, type it, then run it.</a:t>
            </a: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We Learned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R wrangling skills:</a:t>
            </a:r>
          </a:p>
          <a:p>
            <a:pPr lvl="1"/>
            <a:r>
              <a:rPr>
                <a:latin typeface="Courier"/>
              </a:rPr>
              <a:t>filter()</a:t>
            </a:r>
            <a:r>
              <a:rPr/>
              <a:t> — keep rows by condition</a:t>
            </a:r>
          </a:p>
          <a:p>
            <a:pPr lvl="1"/>
            <a:r>
              <a:rPr>
                <a:latin typeface="Courier"/>
              </a:rPr>
              <a:t>select()</a:t>
            </a:r>
            <a:r>
              <a:rPr/>
              <a:t> — keep columns by name</a:t>
            </a:r>
          </a:p>
          <a:p>
            <a:pPr lvl="1"/>
            <a:r>
              <a:rPr>
                <a:latin typeface="Courier"/>
              </a:rPr>
              <a:t>mutate()</a:t>
            </a:r>
            <a:r>
              <a:rPr/>
              <a:t> — add new calculated columns</a:t>
            </a:r>
          </a:p>
          <a:p>
            <a:pPr lvl="1"/>
            <a:r>
              <a:rPr>
                <a:latin typeface="Courier"/>
              </a:rPr>
              <a:t>arrange()</a:t>
            </a:r>
            <a:r>
              <a:rPr/>
              <a:t> — sort rows</a:t>
            </a:r>
          </a:p>
          <a:p>
            <a:pPr lvl="1"/>
            <a:r>
              <a:rPr/>
              <a:t>Full pipeline: chain all verbs with </a:t>
            </a:r>
            <a:r>
              <a:rPr>
                <a:latin typeface="Courier"/>
              </a:rPr>
              <a:t>%&gt;%</a:t>
            </a:r>
          </a:p>
          <a:p>
            <a:pPr lvl="0"/>
            <a:r>
              <a:rPr b="1"/>
              <a:t>Statistics concepts:</a:t>
            </a:r>
          </a:p>
          <a:p>
            <a:pPr lvl="1"/>
            <a:r>
              <a:rPr b="1"/>
              <a:t>Mean</a:t>
            </a:r>
            <a:r>
              <a:rPr/>
              <a:t> — balance point; sensitive to outliers</a:t>
            </a:r>
          </a:p>
          <a:p>
            <a:pPr lvl="1"/>
            <a:r>
              <a:rPr b="1"/>
              <a:t>Median</a:t>
            </a:r>
            <a:r>
              <a:rPr/>
              <a:t> — middle value; robust</a:t>
            </a:r>
          </a:p>
          <a:p>
            <a:pPr lvl="1"/>
            <a:r>
              <a:rPr b="1"/>
              <a:t>Variance / SD</a:t>
            </a:r>
            <a:r>
              <a:rPr/>
              <a:t> — spread of individual data</a:t>
            </a:r>
          </a:p>
          <a:p>
            <a:pPr lvl="1"/>
            <a:r>
              <a:rPr b="1"/>
              <a:t>SE</a:t>
            </a:r>
            <a:r>
              <a:rPr/>
              <a:t> — precision of the sample mean</a:t>
            </a:r>
          </a:p>
          <a:p>
            <a:pPr lvl="0"/>
            <a:r>
              <a:rPr b="1"/>
              <a:t>More R skills:</a:t>
            </a:r>
          </a:p>
          <a:p>
            <a:pPr lvl="1"/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  <a:r>
              <a:rPr/>
              <a:t> — all stats for all groups at once</a:t>
            </a:r>
          </a:p>
          <a:p>
            <a:pPr lvl="1"/>
            <a:r>
              <a:rPr>
                <a:latin typeface="Courier"/>
              </a:rPr>
              <a:t>sum(!is.na())</a:t>
            </a:r>
            <a:r>
              <a:rPr/>
              <a:t> — the right way to count </a:t>
            </a:r>
            <a:r>
              <a:rPr i="1"/>
              <a:t>n</a:t>
            </a:r>
          </a:p>
          <a:p>
            <a:pPr lvl="1"/>
            <a:r>
              <a:rPr>
                <a:latin typeface="Courier"/>
              </a:rPr>
              <a:t>skim()</a:t>
            </a:r>
            <a:r>
              <a:rPr/>
              <a:t> — instant full dataset overview</a:t>
            </a:r>
          </a:p>
          <a:p>
            <a:pPr lvl="1"/>
            <a:r>
              <a:rPr>
                <a:latin typeface="Courier"/>
              </a:rPr>
              <a:t>geom_boxplot()</a:t>
            </a:r>
            <a:r>
              <a:rPr/>
              <a:t> + </a:t>
            </a:r>
            <a:r>
              <a:rPr>
                <a:latin typeface="Courier"/>
              </a:rPr>
              <a:t>geom_point()</a:t>
            </a:r>
            <a:r>
              <a:rPr/>
              <a:t>, </a:t>
            </a:r>
            <a:r>
              <a:rPr>
                <a:latin typeface="Courier"/>
              </a:rPr>
              <a:t>stat_summary()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§3</a:t>
            </a:r>
            <a:r>
              <a:rPr/>
              <a:t> — Data Transformation</a:t>
            </a:r>
          </a:p>
          <a:p>
            <a:pPr lvl="0"/>
            <a:r>
              <a:rPr/>
              <a:t>📖 </a:t>
            </a:r>
            <a:r>
              <a:rPr>
                <a:hlinkClick r:id="rId3"/>
              </a:rPr>
              <a:t>R4DS §13</a:t>
            </a:r>
            <a:r>
              <a:rPr/>
              <a:t> — Numbers</a:t>
            </a:r>
          </a:p>
          <a:p>
            <a:pPr lvl="0"/>
            <a:r>
              <a:rPr/>
              <a:t>📖 </a:t>
            </a:r>
            <a:r>
              <a:rPr>
                <a:hlinkClick r:id="rId4"/>
              </a:rPr>
              <a:t>R4DS §18</a:t>
            </a:r>
            <a:r>
              <a:rPr/>
              <a:t> — Missing Values</a:t>
            </a:r>
          </a:p>
          <a:p>
            <a:pPr lvl="0"/>
            <a:r>
              <a:rPr/>
              <a:t>🌐 </a:t>
            </a:r>
            <a:r>
              <a:rPr>
                <a:hlinkClick r:id="rId5"/>
              </a:rPr>
              <a:t>Data Carpentry</a:t>
            </a:r>
          </a:p>
          <a:p>
            <a:pPr lvl="0" indent="0" marL="0">
              <a:buNone/>
            </a:pPr>
            <a:r>
              <a:rPr b="1"/>
              <a:t>Up next — Lecture 04:</a:t>
            </a:r>
          </a:p>
          <a:p>
            <a:pPr lvl="0"/>
            <a:r>
              <a:rPr/>
              <a:t>Two-sample t-test</a:t>
            </a:r>
          </a:p>
          <a:p>
            <a:pPr lvl="0"/>
            <a:r>
              <a:rPr/>
              <a:t>Checking assumptions (normality, equal variance)</a:t>
            </a:r>
          </a:p>
          <a:p>
            <a:pPr lvl="0"/>
            <a:r>
              <a:rPr/>
              <a:t>Interpreting and reporting results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Load Libraries and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all packages at the top of every script 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 </a:t>
            </a:r>
            <a:r>
              <a:rPr>
                <a:solidFill>
                  <a:srgbClr val="5E5E5E"/>
                </a:solidFill>
                <a:latin typeface="Courier"/>
              </a:rPr>
              <a:t># reading Excel files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</a:t>
            </a:r>
            <a:r>
              <a:rPr>
                <a:solidFill>
                  <a:srgbClr val="5E5E5E"/>
                </a:solidFill>
                <a:latin typeface="Courier"/>
              </a:rPr>
              <a:t># data wrangling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(skimr) </a:t>
            </a:r>
            <a:r>
              <a:rPr>
                <a:solidFill>
                  <a:srgbClr val="5E5E5E"/>
                </a:solidFill>
                <a:latin typeface="Courier"/>
              </a:rPr>
              <a:t># fast descriptive summaries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Read the leaf data from the data folder 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"data/2026_06_25_tree_experiment_raw_data.xlsx"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Install once — load every session</a:t>
            </a:r>
          </a:p>
          <a:p>
            <a:pPr lvl="0"/>
            <a:r>
              <a:rPr sz="2000"/>
              <a:t>Run in the Console one time only: </a:t>
            </a:r>
            <a:r>
              <a:rPr sz="2000">
                <a:latin typeface="Courier"/>
              </a:rPr>
              <a:t>install.packages("skimr")</a:t>
            </a:r>
          </a:p>
          <a:p>
            <a:pPr lvl="0"/>
            <a:r>
              <a:rPr sz="2000"/>
              <a:t>Then every session: </a:t>
            </a:r>
            <a:r>
              <a:rPr sz="2000">
                <a:latin typeface="Courier"/>
              </a:rPr>
              <a:t>library(skimr)</a:t>
            </a:r>
            <a:r>
              <a:rPr sz="2000"/>
              <a:t> activates it.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Inspect the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Preview the first rows 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(tree_df)</a:t>
            </a:r>
          </a:p>
          <a:p>
            <a:pPr lvl="0" indent="0">
              <a:buNone/>
            </a:pPr>
            <a:r>
              <a:rPr>
                <a:latin typeface="Courier"/>
              </a:rPr>
              <a:t># A tibble: 6 × 5
  index side  weight_g width_cm height_cm
  &lt;dbl&gt; &lt;chr&gt;    &lt;dbl&gt;    &lt;dbl&gt;     &lt;dbl&gt;
1     1 sunny        4       12        21
2     2 sunny        3       14        22
3     3 sunny        5       12        21
4     4 sunny        3       13        23
5     5 sunny        4       15        22
6     6 sunny        3       13        23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Column names, types, first values 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glimpse</a:t>
            </a:r>
            <a:r>
              <a:rPr>
                <a:solidFill>
                  <a:srgbClr val="003B4F"/>
                </a:solidFill>
                <a:latin typeface="Courier"/>
              </a:rPr>
              <a:t>(tree_df)</a:t>
            </a:r>
          </a:p>
          <a:p>
            <a:pPr lvl="0" indent="0">
              <a:buNone/>
            </a:pPr>
            <a:r>
              <a:rPr>
                <a:latin typeface="Courier"/>
              </a:rPr>
              <a:t>Rows: 20
Columns: 5
$ index     &lt;dbl&gt; 1, 2, 3, 4, 5, 6, 7, 8, 9, 10, 11, 12, 13, 14, 15, 16, 17, 1…
$ side      &lt;chr&gt; "sunny", "sunny", "sunny", "sunny", "sunny", "sunny", "sunny…
$ weight_g  &lt;dbl&gt; 4, 3, 5, 3, 4, 3, 5, 4, 3, 4, 7, 8, 6, 9, 8, 7, 8, 9, 9, 7
$ width_cm  &lt;dbl&gt; 12, 14, 12, 13, 15, 13, 16, 13, 14, 15, 9, 18, 17, 18, 19, 1…
$ height_cm &lt;dbl&gt; 21, 22, 21, 23, 22, 23, 21, 24, 23, 23, 28, 29, 27, 28, 27, …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Rows × columns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(tree_df)</a:t>
            </a:r>
          </a:p>
          <a:p>
            <a:pPr lvl="0" indent="0">
              <a:buNone/>
            </a:pPr>
            <a:r>
              <a:rPr>
                <a:latin typeface="Courier"/>
              </a:rPr>
              <a:t>[1] 20  5</a:t>
            </a:r>
          </a:p>
          <a:p>
            <a:pPr lvl="0"/>
            <a:r>
              <a:rPr>
                <a:latin typeface="Courier"/>
              </a:rPr>
              <a:t>&lt;chr&gt;</a:t>
            </a:r>
            <a:r>
              <a:rPr/>
              <a:t> = character</a:t>
            </a:r>
          </a:p>
          <a:p>
            <a:pPr lvl="0"/>
            <a:r>
              <a:rPr>
                <a:latin typeface="Courier"/>
              </a:rPr>
              <a:t>&lt;dbl&gt;</a:t>
            </a:r>
            <a:r>
              <a:rPr/>
              <a:t> = numeric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Wrangling Verbs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</a:t>
            </a:r>
            <a:r>
              <a:rPr>
                <a:latin typeface="Courier"/>
              </a:rPr>
              <a:t>filter()</a:t>
            </a:r>
            <a:r>
              <a:rPr/>
              <a:t>, </a:t>
            </a:r>
            <a:r>
              <a:rPr>
                <a:latin typeface="Courier"/>
              </a:rPr>
              <a:t>select()</a:t>
            </a:r>
            <a:r>
              <a:rPr/>
              <a:t>, </a:t>
            </a:r>
            <a:r>
              <a:rPr>
                <a:latin typeface="Courier"/>
              </a:rPr>
              <a:t>mutate()</a:t>
            </a:r>
            <a:r>
              <a:rPr/>
              <a:t>, </a:t>
            </a:r>
            <a:r>
              <a:rPr>
                <a:latin typeface="Courier"/>
              </a:rPr>
              <a:t>arrange()</a:t>
            </a:r>
            <a:r>
              <a:rPr/>
              <a:t>, and chaining them into a pipeline.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 you will do Activity Parts 1–3.</a:t>
            </a:r>
            <a:r>
              <a:rPr sz="2000"/>
              <a:t> Keep the worksheet open beside you — you will type every verb yourself.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The Core Tidyverse Verbs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Five functions do most of the work in data wrangling: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does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filter()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keep </a:t>
                      </a:r>
                      <a:r>
                        <a:rPr b="1"/>
                        <a:t>rows</a:t>
                      </a:r>
                      <a:r>
                        <a:rPr/>
                        <a:t> matching a condition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select()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keep </a:t>
                      </a:r>
                      <a:r>
                        <a:rPr b="1"/>
                        <a:t>columns</a:t>
                      </a:r>
                      <a:r>
                        <a:rPr/>
                        <a:t> by name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mutate()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add or change</a:t>
                      </a:r>
                      <a:r>
                        <a:rPr/>
                        <a:t> a column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arrange()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sort</a:t>
                      </a:r>
                      <a:r>
                        <a:rPr/>
                        <a:t> rows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summarize()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collapse</a:t>
                      </a:r>
                      <a:r>
                        <a:rPr/>
                        <a:t> rows to a summary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All take a data frame as first input (via </a:t>
            </a:r>
            <a:r>
              <a:rPr>
                <a:latin typeface="Courier"/>
              </a:rPr>
              <a:t>%&gt;%</a:t>
            </a:r>
            <a:r>
              <a:rPr/>
              <a:t>) and return a data frame.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§3 — Data Transformation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These five verbs are the tidyverse grammar for data. Learn them once and you can wrangle almost any dataset.</a:t>
            </a:r>
          </a:p>
          <a:p>
            <a:pPr lvl="0" indent="0" marL="0">
              <a:buNone/>
            </a:pPr>
            <a:r>
              <a:rPr/>
              <a:t>Think of them as building blocks:</a:t>
            </a:r>
          </a:p>
          <a:p>
            <a:pPr lvl="0" indent="0">
              <a:buNone/>
            </a:pPr>
            <a:r>
              <a:rPr>
                <a:latin typeface="Courier"/>
              </a:rPr>
              <a:t>filter()   → rows you want
select()   → columns you want
mutate()   → new columns you need
arrange()  → order the rows
summarize()→ collapse to summaries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>
                <a:latin typeface="Courier"/>
              </a:rPr>
              <a:t>filter()</a:t>
            </a:r>
            <a:r>
              <a:rPr/>
              <a:t> — Picking Rows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We have 20 leaves. Before you run it, guess how many rows </a:t>
            </a:r>
            <a:r>
              <a:rPr sz="2000">
                <a:latin typeface="Courier"/>
              </a:rPr>
              <a:t>filter(side == "sunny")</a:t>
            </a:r>
            <a:r>
              <a:rPr sz="2000"/>
              <a:t> returns. Write your number down, then run it and check.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03 — Describing Our Data</dc:title>
  <dc:creator>Bill Perry</dc:creator>
  <cp:keywords/>
  <dc:description>Filter, select, mutate, and arrange with the tidyverse pipe; compute mean, median, variance, SD, and SE; start comparing groups.</dc:description>
  <dcterms:created xsi:type="dcterms:W3CDTF">2026-07-06T00:31:24Z</dcterms:created>
  <dcterms:modified xsi:type="dcterms:W3CDTF">2026-07-06T00:31:24Z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3</vt:lpwstr>
  </property>
  <property fmtid="{D5CDD505-2E9C-101B-9397-08002B2CF9AE}" pid="14" name="resources">
    <vt:lpwstr/>
  </property>
  <property fmtid="{D5CDD505-2E9C-101B-9397-08002B2CF9AE}" pid="15" name="subtitle">
    <vt:lpwstr>Wrangling, summaries, statistics, and our first real comparisons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2</vt:lpwstr>
  </property>
</Properties>
</file>